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9"/>
  </p:notesMasterIdLst>
  <p:sldIdLst>
    <p:sldId id="256" r:id="rId2"/>
    <p:sldId id="304" r:id="rId3"/>
    <p:sldId id="257" r:id="rId4"/>
    <p:sldId id="294" r:id="rId5"/>
    <p:sldId id="272" r:id="rId6"/>
    <p:sldId id="273" r:id="rId7"/>
    <p:sldId id="274" r:id="rId8"/>
    <p:sldId id="303" r:id="rId9"/>
    <p:sldId id="258" r:id="rId10"/>
    <p:sldId id="259" r:id="rId11"/>
    <p:sldId id="260" r:id="rId12"/>
    <p:sldId id="261" r:id="rId13"/>
    <p:sldId id="262" r:id="rId14"/>
    <p:sldId id="263" r:id="rId15"/>
    <p:sldId id="264" r:id="rId16"/>
    <p:sldId id="269" r:id="rId17"/>
    <p:sldId id="270" r:id="rId18"/>
    <p:sldId id="292" r:id="rId19"/>
    <p:sldId id="293" r:id="rId20"/>
    <p:sldId id="302" r:id="rId21"/>
    <p:sldId id="290" r:id="rId22"/>
    <p:sldId id="291" r:id="rId23"/>
    <p:sldId id="298" r:id="rId24"/>
    <p:sldId id="268" r:id="rId25"/>
    <p:sldId id="295" r:id="rId26"/>
    <p:sldId id="265" r:id="rId27"/>
    <p:sldId id="266" r:id="rId28"/>
    <p:sldId id="267" r:id="rId29"/>
    <p:sldId id="297" r:id="rId30"/>
    <p:sldId id="296" r:id="rId31"/>
    <p:sldId id="299" r:id="rId32"/>
    <p:sldId id="300" r:id="rId33"/>
    <p:sldId id="275" r:id="rId34"/>
    <p:sldId id="276" r:id="rId35"/>
    <p:sldId id="277" r:id="rId36"/>
    <p:sldId id="278" r:id="rId37"/>
    <p:sldId id="279" r:id="rId38"/>
    <p:sldId id="280" r:id="rId39"/>
    <p:sldId id="281" r:id="rId40"/>
    <p:sldId id="282" r:id="rId41"/>
    <p:sldId id="283" r:id="rId42"/>
    <p:sldId id="284" r:id="rId43"/>
    <p:sldId id="285" r:id="rId44"/>
    <p:sldId id="286" r:id="rId45"/>
    <p:sldId id="287" r:id="rId46"/>
    <p:sldId id="288" r:id="rId47"/>
    <p:sldId id="289" r:id="rId4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32" d="100"/>
          <a:sy n="132" d="100"/>
        </p:scale>
        <p:origin x="726"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613210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26" Type="http://schemas.openxmlformats.org/officeDocument/2006/relationships/image" Target="../media/image26.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5" Type="http://schemas.openxmlformats.org/officeDocument/2006/relationships/image" Target="../media/image25.png"/><Relationship Id="rId2" Type="http://schemas.openxmlformats.org/officeDocument/2006/relationships/notesSlide" Target="../notesSlides/notesSlide2.xml"/><Relationship Id="rId16" Type="http://schemas.openxmlformats.org/officeDocument/2006/relationships/image" Target="../media/image16.png"/><Relationship Id="rId20" Type="http://schemas.openxmlformats.org/officeDocument/2006/relationships/image" Target="../media/image20.png"/><Relationship Id="rId29"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24" Type="http://schemas.openxmlformats.org/officeDocument/2006/relationships/image" Target="../media/image24.png"/><Relationship Id="rId5" Type="http://schemas.openxmlformats.org/officeDocument/2006/relationships/image" Target="../media/image5.png"/><Relationship Id="rId15" Type="http://schemas.openxmlformats.org/officeDocument/2006/relationships/image" Target="../media/image15.png"/><Relationship Id="rId23" Type="http://schemas.openxmlformats.org/officeDocument/2006/relationships/image" Target="../media/image23.png"/><Relationship Id="rId28" Type="http://schemas.openxmlformats.org/officeDocument/2006/relationships/image" Target="../media/image28.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 Id="rId27" Type="http://schemas.openxmlformats.org/officeDocument/2006/relationships/image" Target="../media/image27.png"/><Relationship Id="rId30" Type="http://schemas.openxmlformats.org/officeDocument/2006/relationships/image" Target="../media/image30.png"/></Relationships>
</file>

<file path=ppt/slides/_rels/slide4.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image" Target="../media/image3.png"/><Relationship Id="rId16" Type="http://schemas.openxmlformats.org/officeDocument/2006/relationships/image" Target="../media/image44.png"/><Relationship Id="rId1" Type="http://schemas.openxmlformats.org/officeDocument/2006/relationships/slideLayout" Target="../slideLayouts/slideLayout1.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s>
</file>

<file path=ppt/slides/_rels/slide5.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image" Target="../media/image3.png"/><Relationship Id="rId7" Type="http://schemas.openxmlformats.org/officeDocument/2006/relationships/image" Target="../media/image48.png"/><Relationship Id="rId12" Type="http://schemas.openxmlformats.org/officeDocument/2006/relationships/image" Target="../media/image5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5" Type="http://schemas.openxmlformats.org/officeDocument/2006/relationships/image" Target="../media/image5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 Id="rId14" Type="http://schemas.openxmlformats.org/officeDocument/2006/relationships/image" Target="../media/image55.png"/></Relationships>
</file>

<file path=ppt/slides/_rels/slide6.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2.png"/><Relationship Id="rId3" Type="http://schemas.openxmlformats.org/officeDocument/2006/relationships/image" Target="../media/image3.png"/><Relationship Id="rId7" Type="http://schemas.openxmlformats.org/officeDocument/2006/relationships/image" Target="../media/image59.png"/><Relationship Id="rId12"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8.png"/><Relationship Id="rId11" Type="http://schemas.openxmlformats.org/officeDocument/2006/relationships/image" Target="../media/image39.png"/><Relationship Id="rId5" Type="http://schemas.openxmlformats.org/officeDocument/2006/relationships/image" Target="../media/image57.png"/><Relationship Id="rId15" Type="http://schemas.openxmlformats.org/officeDocument/2006/relationships/image" Target="../media/image64.png"/><Relationship Id="rId10" Type="http://schemas.openxmlformats.org/officeDocument/2006/relationships/image" Target="../media/image38.png"/><Relationship Id="rId4" Type="http://schemas.openxmlformats.org/officeDocument/2006/relationships/image" Target="../media/image36.png"/><Relationship Id="rId9" Type="http://schemas.openxmlformats.org/officeDocument/2006/relationships/image" Target="../media/image61.png"/><Relationship Id="rId14" Type="http://schemas.openxmlformats.org/officeDocument/2006/relationships/image" Target="../media/image63.png"/></Relationships>
</file>

<file path=ppt/slides/_rels/slide7.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2.png"/><Relationship Id="rId3" Type="http://schemas.openxmlformats.org/officeDocument/2006/relationships/image" Target="../media/image3.png"/><Relationship Id="rId7" Type="http://schemas.openxmlformats.org/officeDocument/2006/relationships/image" Target="../media/image68.png"/><Relationship Id="rId12" Type="http://schemas.openxmlformats.org/officeDocument/2006/relationships/image" Target="../media/image7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7.png"/><Relationship Id="rId11" Type="http://schemas.openxmlformats.org/officeDocument/2006/relationships/image" Target="../media/image51.png"/><Relationship Id="rId5" Type="http://schemas.openxmlformats.org/officeDocument/2006/relationships/image" Target="../media/image66.png"/><Relationship Id="rId10" Type="http://schemas.openxmlformats.org/officeDocument/2006/relationships/image" Target="../media/image52.png"/><Relationship Id="rId4" Type="http://schemas.openxmlformats.org/officeDocument/2006/relationships/image" Target="../media/image65.png"/><Relationship Id="rId9" Type="http://schemas.openxmlformats.org/officeDocument/2006/relationships/image" Target="../media/image70.png"/><Relationship Id="rId14" Type="http://schemas.openxmlformats.org/officeDocument/2006/relationships/image" Target="../media/image7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3.png"/><Relationship Id="rId7" Type="http://schemas.openxmlformats.org/officeDocument/2006/relationships/image" Target="../media/image7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76.png"/><Relationship Id="rId11" Type="http://schemas.openxmlformats.org/officeDocument/2006/relationships/image" Target="../media/image81.png"/><Relationship Id="rId5" Type="http://schemas.openxmlformats.org/officeDocument/2006/relationships/image" Target="../media/image75.png"/><Relationship Id="rId10" Type="http://schemas.openxmlformats.org/officeDocument/2006/relationships/image" Target="../media/image80.png"/><Relationship Id="rId4" Type="http://schemas.openxmlformats.org/officeDocument/2006/relationships/image" Target="../media/image74.png"/><Relationship Id="rId9" Type="http://schemas.openxmlformats.org/officeDocument/2006/relationships/image" Target="../media/image79.png"/></Relationships>
</file>

<file path=ppt/slides/_rels/slide10.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3.png"/><Relationship Id="rId7" Type="http://schemas.openxmlformats.org/officeDocument/2006/relationships/image" Target="../media/image8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11.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3.png"/><Relationship Id="rId7" Type="http://schemas.openxmlformats.org/officeDocument/2006/relationships/image" Target="../media/image9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12.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3.png"/><Relationship Id="rId7" Type="http://schemas.openxmlformats.org/officeDocument/2006/relationships/image" Target="../media/image95.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 Id="rId9" Type="http://schemas.openxmlformats.org/officeDocument/2006/relationships/image" Target="../media/image97.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99.png"/><Relationship Id="rId4" Type="http://schemas.openxmlformats.org/officeDocument/2006/relationships/image" Target="../media/image98.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0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15.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3.png"/><Relationship Id="rId7" Type="http://schemas.openxmlformats.org/officeDocument/2006/relationships/image" Target="../media/image10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06.png"/><Relationship Id="rId11" Type="http://schemas.openxmlformats.org/officeDocument/2006/relationships/image" Target="../media/image51.png"/><Relationship Id="rId5" Type="http://schemas.openxmlformats.org/officeDocument/2006/relationships/image" Target="../media/image105.png"/><Relationship Id="rId10" Type="http://schemas.openxmlformats.org/officeDocument/2006/relationships/image" Target="../media/image110.png"/><Relationship Id="rId4" Type="http://schemas.openxmlformats.org/officeDocument/2006/relationships/image" Target="../media/image104.png"/><Relationship Id="rId9" Type="http://schemas.openxmlformats.org/officeDocument/2006/relationships/image" Target="../media/image109.png"/></Relationships>
</file>

<file path=ppt/slides/_rels/slide16.xml.rels><?xml version="1.0" encoding="UTF-8" standalone="yes"?>
<Relationships xmlns="http://schemas.openxmlformats.org/package/2006/relationships"><Relationship Id="rId8" Type="http://schemas.openxmlformats.org/officeDocument/2006/relationships/image" Target="../media/image116.png"/><Relationship Id="rId13" Type="http://schemas.openxmlformats.org/officeDocument/2006/relationships/image" Target="../media/image120.png"/><Relationship Id="rId3" Type="http://schemas.openxmlformats.org/officeDocument/2006/relationships/image" Target="../media/image111.png"/><Relationship Id="rId7" Type="http://schemas.openxmlformats.org/officeDocument/2006/relationships/image" Target="../media/image115.png"/><Relationship Id="rId12" Type="http://schemas.openxmlformats.org/officeDocument/2006/relationships/image" Target="../media/image119.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14.png"/><Relationship Id="rId11" Type="http://schemas.openxmlformats.org/officeDocument/2006/relationships/image" Target="../media/image118.png"/><Relationship Id="rId5" Type="http://schemas.openxmlformats.org/officeDocument/2006/relationships/image" Target="../media/image113.png"/><Relationship Id="rId10" Type="http://schemas.openxmlformats.org/officeDocument/2006/relationships/image" Target="../media/image117.png"/><Relationship Id="rId4" Type="http://schemas.openxmlformats.org/officeDocument/2006/relationships/image" Target="../media/image112.png"/><Relationship Id="rId9"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125.png"/><Relationship Id="rId13" Type="http://schemas.openxmlformats.org/officeDocument/2006/relationships/image" Target="../media/image130.png"/><Relationship Id="rId3" Type="http://schemas.openxmlformats.org/officeDocument/2006/relationships/image" Target="../media/image3.png"/><Relationship Id="rId7" Type="http://schemas.openxmlformats.org/officeDocument/2006/relationships/image" Target="../media/image124.png"/><Relationship Id="rId12" Type="http://schemas.openxmlformats.org/officeDocument/2006/relationships/image" Target="../media/image129.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23.png"/><Relationship Id="rId11" Type="http://schemas.openxmlformats.org/officeDocument/2006/relationships/image" Target="../media/image128.png"/><Relationship Id="rId5" Type="http://schemas.openxmlformats.org/officeDocument/2006/relationships/image" Target="../media/image122.png"/><Relationship Id="rId10" Type="http://schemas.openxmlformats.org/officeDocument/2006/relationships/image" Target="../media/image127.png"/><Relationship Id="rId4" Type="http://schemas.openxmlformats.org/officeDocument/2006/relationships/image" Target="../media/image121.png"/><Relationship Id="rId9" Type="http://schemas.openxmlformats.org/officeDocument/2006/relationships/image" Target="../media/image126.png"/></Relationships>
</file>

<file path=ppt/slides/_rels/slide18.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140.jpg"/><Relationship Id="rId3" Type="http://schemas.openxmlformats.org/officeDocument/2006/relationships/image" Target="../media/image131.png"/><Relationship Id="rId7" Type="http://schemas.openxmlformats.org/officeDocument/2006/relationships/image" Target="../media/image135.png"/><Relationship Id="rId12" Type="http://schemas.openxmlformats.org/officeDocument/2006/relationships/image" Target="../media/image139.jp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34.png"/><Relationship Id="rId11" Type="http://schemas.openxmlformats.org/officeDocument/2006/relationships/image" Target="../media/image138.jpg"/><Relationship Id="rId5" Type="http://schemas.openxmlformats.org/officeDocument/2006/relationships/image" Target="../media/image133.png"/><Relationship Id="rId10" Type="http://schemas.openxmlformats.org/officeDocument/2006/relationships/image" Target="../media/image137.jpg"/><Relationship Id="rId4" Type="http://schemas.openxmlformats.org/officeDocument/2006/relationships/image" Target="../media/image132.png"/><Relationship Id="rId9" Type="http://schemas.openxmlformats.org/officeDocument/2006/relationships/image" Target="../media/image136.jpg"/><Relationship Id="rId14" Type="http://schemas.openxmlformats.org/officeDocument/2006/relationships/image" Target="../media/image141.jpg"/></Relationships>
</file>

<file path=ppt/slides/_rels/slide19.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45.png"/><Relationship Id="rId5" Type="http://schemas.openxmlformats.org/officeDocument/2006/relationships/image" Target="../media/image144.png"/><Relationship Id="rId4" Type="http://schemas.openxmlformats.org/officeDocument/2006/relationships/image" Target="../media/image14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47.png"/></Relationships>
</file>

<file path=ppt/slides/_rels/slide22.xml.rels><?xml version="1.0" encoding="UTF-8" standalone="yes"?>
<Relationships xmlns="http://schemas.openxmlformats.org/package/2006/relationships"><Relationship Id="rId8" Type="http://schemas.openxmlformats.org/officeDocument/2006/relationships/image" Target="../media/image154.png"/><Relationship Id="rId13" Type="http://schemas.openxmlformats.org/officeDocument/2006/relationships/image" Target="../media/image159.png"/><Relationship Id="rId18" Type="http://schemas.openxmlformats.org/officeDocument/2006/relationships/image" Target="../media/image164.png"/><Relationship Id="rId3" Type="http://schemas.openxmlformats.org/officeDocument/2006/relationships/image" Target="../media/image149.png"/><Relationship Id="rId21" Type="http://schemas.openxmlformats.org/officeDocument/2006/relationships/image" Target="../media/image167.png"/><Relationship Id="rId7" Type="http://schemas.openxmlformats.org/officeDocument/2006/relationships/image" Target="../media/image153.png"/><Relationship Id="rId12" Type="http://schemas.openxmlformats.org/officeDocument/2006/relationships/image" Target="../media/image158.png"/><Relationship Id="rId17" Type="http://schemas.openxmlformats.org/officeDocument/2006/relationships/image" Target="../media/image163.png"/><Relationship Id="rId2" Type="http://schemas.openxmlformats.org/officeDocument/2006/relationships/image" Target="../media/image148.png"/><Relationship Id="rId16" Type="http://schemas.openxmlformats.org/officeDocument/2006/relationships/image" Target="../media/image162.png"/><Relationship Id="rId20" Type="http://schemas.openxmlformats.org/officeDocument/2006/relationships/image" Target="../media/image166.png"/><Relationship Id="rId1" Type="http://schemas.openxmlformats.org/officeDocument/2006/relationships/slideLayout" Target="../slideLayouts/slideLayout1.xml"/><Relationship Id="rId6" Type="http://schemas.openxmlformats.org/officeDocument/2006/relationships/image" Target="../media/image152.png"/><Relationship Id="rId11" Type="http://schemas.openxmlformats.org/officeDocument/2006/relationships/image" Target="../media/image157.png"/><Relationship Id="rId5" Type="http://schemas.openxmlformats.org/officeDocument/2006/relationships/image" Target="../media/image151.png"/><Relationship Id="rId15" Type="http://schemas.openxmlformats.org/officeDocument/2006/relationships/image" Target="../media/image161.png"/><Relationship Id="rId10" Type="http://schemas.openxmlformats.org/officeDocument/2006/relationships/image" Target="../media/image156.png"/><Relationship Id="rId19" Type="http://schemas.openxmlformats.org/officeDocument/2006/relationships/image" Target="../media/image165.png"/><Relationship Id="rId4" Type="http://schemas.openxmlformats.org/officeDocument/2006/relationships/image" Target="../media/image150.png"/><Relationship Id="rId9" Type="http://schemas.openxmlformats.org/officeDocument/2006/relationships/image" Target="../media/image155.png"/><Relationship Id="rId14" Type="http://schemas.openxmlformats.org/officeDocument/2006/relationships/image" Target="../media/image160.png"/><Relationship Id="rId22"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image" Target="../media/image174.png"/><Relationship Id="rId13" Type="http://schemas.openxmlformats.org/officeDocument/2006/relationships/image" Target="../media/image178.png"/><Relationship Id="rId3" Type="http://schemas.openxmlformats.org/officeDocument/2006/relationships/image" Target="../media/image169.png"/><Relationship Id="rId7" Type="http://schemas.openxmlformats.org/officeDocument/2006/relationships/image" Target="../media/image173.png"/><Relationship Id="rId12" Type="http://schemas.openxmlformats.org/officeDocument/2006/relationships/image" Target="../media/image3.png"/><Relationship Id="rId2" Type="http://schemas.openxmlformats.org/officeDocument/2006/relationships/image" Target="../media/image168.png"/><Relationship Id="rId1" Type="http://schemas.openxmlformats.org/officeDocument/2006/relationships/slideLayout" Target="../slideLayouts/slideLayout1.xml"/><Relationship Id="rId6" Type="http://schemas.openxmlformats.org/officeDocument/2006/relationships/image" Target="../media/image172.png"/><Relationship Id="rId11" Type="http://schemas.openxmlformats.org/officeDocument/2006/relationships/image" Target="../media/image177.png"/><Relationship Id="rId5" Type="http://schemas.openxmlformats.org/officeDocument/2006/relationships/image" Target="../media/image171.png"/><Relationship Id="rId10" Type="http://schemas.openxmlformats.org/officeDocument/2006/relationships/image" Target="../media/image176.png"/><Relationship Id="rId4" Type="http://schemas.openxmlformats.org/officeDocument/2006/relationships/image" Target="../media/image170.png"/><Relationship Id="rId9" Type="http://schemas.openxmlformats.org/officeDocument/2006/relationships/image" Target="../media/image175.png"/><Relationship Id="rId14" Type="http://schemas.openxmlformats.org/officeDocument/2006/relationships/image" Target="../media/image179.png"/></Relationships>
</file>

<file path=ppt/slides/_rels/slide24.xml.rels><?xml version="1.0" encoding="UTF-8" standalone="yes"?>
<Relationships xmlns="http://schemas.openxmlformats.org/package/2006/relationships"><Relationship Id="rId8" Type="http://schemas.openxmlformats.org/officeDocument/2006/relationships/image" Target="../media/image185.jpeg"/><Relationship Id="rId3" Type="http://schemas.openxmlformats.org/officeDocument/2006/relationships/image" Target="../media/image180.jpeg"/><Relationship Id="rId7" Type="http://schemas.openxmlformats.org/officeDocument/2006/relationships/image" Target="../media/image184.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83.jpeg"/><Relationship Id="rId11" Type="http://schemas.openxmlformats.org/officeDocument/2006/relationships/image" Target="../media/image3.png"/><Relationship Id="rId5" Type="http://schemas.openxmlformats.org/officeDocument/2006/relationships/image" Target="../media/image182.jpeg"/><Relationship Id="rId10" Type="http://schemas.openxmlformats.org/officeDocument/2006/relationships/image" Target="../media/image187.png"/><Relationship Id="rId4" Type="http://schemas.openxmlformats.org/officeDocument/2006/relationships/image" Target="../media/image181.jpeg"/><Relationship Id="rId9" Type="http://schemas.openxmlformats.org/officeDocument/2006/relationships/image" Target="../media/image186.jpeg"/></Relationships>
</file>

<file path=ppt/slides/_rels/slide25.xml.rels><?xml version="1.0" encoding="UTF-8" standalone="yes"?>
<Relationships xmlns="http://schemas.openxmlformats.org/package/2006/relationships"><Relationship Id="rId8" Type="http://schemas.openxmlformats.org/officeDocument/2006/relationships/image" Target="../media/image187.png"/><Relationship Id="rId13" Type="http://schemas.openxmlformats.org/officeDocument/2006/relationships/image" Target="../media/image197.png"/><Relationship Id="rId3" Type="http://schemas.openxmlformats.org/officeDocument/2006/relationships/image" Target="../media/image189.jpg"/><Relationship Id="rId7" Type="http://schemas.openxmlformats.org/officeDocument/2006/relationships/image" Target="../media/image193.jpg"/><Relationship Id="rId12" Type="http://schemas.openxmlformats.org/officeDocument/2006/relationships/image" Target="../media/image196.png"/><Relationship Id="rId2" Type="http://schemas.openxmlformats.org/officeDocument/2006/relationships/image" Target="../media/image188.jpg"/><Relationship Id="rId1" Type="http://schemas.openxmlformats.org/officeDocument/2006/relationships/slideLayout" Target="../slideLayouts/slideLayout1.xml"/><Relationship Id="rId6" Type="http://schemas.openxmlformats.org/officeDocument/2006/relationships/image" Target="../media/image192.jpg"/><Relationship Id="rId11" Type="http://schemas.openxmlformats.org/officeDocument/2006/relationships/image" Target="../media/image195.png"/><Relationship Id="rId5" Type="http://schemas.openxmlformats.org/officeDocument/2006/relationships/image" Target="../media/image191.jpg"/><Relationship Id="rId10" Type="http://schemas.openxmlformats.org/officeDocument/2006/relationships/image" Target="../media/image3.png"/><Relationship Id="rId4" Type="http://schemas.openxmlformats.org/officeDocument/2006/relationships/image" Target="../media/image190.jpg"/><Relationship Id="rId9" Type="http://schemas.openxmlformats.org/officeDocument/2006/relationships/image" Target="../media/image194.png"/><Relationship Id="rId14" Type="http://schemas.openxmlformats.org/officeDocument/2006/relationships/image" Target="../media/image198.png"/></Relationships>
</file>

<file path=ppt/slides/_rels/slide26.xml.rels><?xml version="1.0" encoding="UTF-8" standalone="yes"?>
<Relationships xmlns="http://schemas.openxmlformats.org/package/2006/relationships"><Relationship Id="rId8" Type="http://schemas.openxmlformats.org/officeDocument/2006/relationships/image" Target="../media/image203.png"/><Relationship Id="rId13" Type="http://schemas.openxmlformats.org/officeDocument/2006/relationships/image" Target="../media/image208.png"/><Relationship Id="rId3" Type="http://schemas.openxmlformats.org/officeDocument/2006/relationships/image" Target="../media/image199.png"/><Relationship Id="rId7" Type="http://schemas.openxmlformats.org/officeDocument/2006/relationships/image" Target="../media/image202.png"/><Relationship Id="rId12" Type="http://schemas.openxmlformats.org/officeDocument/2006/relationships/image" Target="../media/image207.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01.png"/><Relationship Id="rId11" Type="http://schemas.openxmlformats.org/officeDocument/2006/relationships/image" Target="../media/image206.png"/><Relationship Id="rId5" Type="http://schemas.openxmlformats.org/officeDocument/2006/relationships/image" Target="../media/image200.png"/><Relationship Id="rId10" Type="http://schemas.openxmlformats.org/officeDocument/2006/relationships/image" Target="../media/image205.png"/><Relationship Id="rId4" Type="http://schemas.openxmlformats.org/officeDocument/2006/relationships/image" Target="../media/image3.png"/><Relationship Id="rId9" Type="http://schemas.openxmlformats.org/officeDocument/2006/relationships/image" Target="../media/image204.png"/></Relationships>
</file>

<file path=ppt/slides/_rels/slide27.xml.rels><?xml version="1.0" encoding="UTF-8" standalone="yes"?>
<Relationships xmlns="http://schemas.openxmlformats.org/package/2006/relationships"><Relationship Id="rId8" Type="http://schemas.openxmlformats.org/officeDocument/2006/relationships/image" Target="../media/image213.png"/><Relationship Id="rId3" Type="http://schemas.openxmlformats.org/officeDocument/2006/relationships/image" Target="../media/image3.png"/><Relationship Id="rId7" Type="http://schemas.openxmlformats.org/officeDocument/2006/relationships/image" Target="../media/image212.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11.png"/><Relationship Id="rId11" Type="http://schemas.openxmlformats.org/officeDocument/2006/relationships/image" Target="../media/image216.png"/><Relationship Id="rId5" Type="http://schemas.openxmlformats.org/officeDocument/2006/relationships/image" Target="../media/image210.png"/><Relationship Id="rId10" Type="http://schemas.openxmlformats.org/officeDocument/2006/relationships/image" Target="../media/image215.png"/><Relationship Id="rId4" Type="http://schemas.openxmlformats.org/officeDocument/2006/relationships/image" Target="../media/image209.png"/><Relationship Id="rId9" Type="http://schemas.openxmlformats.org/officeDocument/2006/relationships/image" Target="../media/image214.png"/></Relationships>
</file>

<file path=ppt/slides/_rels/slide28.xml.rels><?xml version="1.0" encoding="UTF-8" standalone="yes"?>
<Relationships xmlns="http://schemas.openxmlformats.org/package/2006/relationships"><Relationship Id="rId8" Type="http://schemas.openxmlformats.org/officeDocument/2006/relationships/image" Target="../media/image220.png"/><Relationship Id="rId3" Type="http://schemas.openxmlformats.org/officeDocument/2006/relationships/image" Target="../media/image3.png"/><Relationship Id="rId7" Type="http://schemas.openxmlformats.org/officeDocument/2006/relationships/image" Target="../media/image82.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19.png"/><Relationship Id="rId11" Type="http://schemas.openxmlformats.org/officeDocument/2006/relationships/image" Target="../media/image223.png"/><Relationship Id="rId5" Type="http://schemas.openxmlformats.org/officeDocument/2006/relationships/image" Target="../media/image218.png"/><Relationship Id="rId10" Type="http://schemas.openxmlformats.org/officeDocument/2006/relationships/image" Target="../media/image222.png"/><Relationship Id="rId4" Type="http://schemas.openxmlformats.org/officeDocument/2006/relationships/image" Target="../media/image217.png"/><Relationship Id="rId9" Type="http://schemas.openxmlformats.org/officeDocument/2006/relationships/image" Target="../media/image221.png"/></Relationships>
</file>

<file path=ppt/slides/_rels/slide29.xml.rels><?xml version="1.0" encoding="UTF-8" standalone="yes"?>
<Relationships xmlns="http://schemas.openxmlformats.org/package/2006/relationships"><Relationship Id="rId8" Type="http://schemas.openxmlformats.org/officeDocument/2006/relationships/image" Target="../media/image230.png"/><Relationship Id="rId3" Type="http://schemas.openxmlformats.org/officeDocument/2006/relationships/image" Target="../media/image225.png"/><Relationship Id="rId7" Type="http://schemas.openxmlformats.org/officeDocument/2006/relationships/image" Target="../media/image229.png"/><Relationship Id="rId2" Type="http://schemas.openxmlformats.org/officeDocument/2006/relationships/image" Target="../media/image224.png"/><Relationship Id="rId1" Type="http://schemas.openxmlformats.org/officeDocument/2006/relationships/slideLayout" Target="../slideLayouts/slideLayout1.xml"/><Relationship Id="rId6" Type="http://schemas.openxmlformats.org/officeDocument/2006/relationships/image" Target="../media/image228.png"/><Relationship Id="rId5" Type="http://schemas.openxmlformats.org/officeDocument/2006/relationships/image" Target="../media/image227.png"/><Relationship Id="rId4" Type="http://schemas.openxmlformats.org/officeDocument/2006/relationships/image" Target="../media/image226.png"/></Relationships>
</file>

<file path=ppt/slides/_rels/slide30.xml.rels><?xml version="1.0" encoding="UTF-8" standalone="yes"?>
<Relationships xmlns="http://schemas.openxmlformats.org/package/2006/relationships"><Relationship Id="rId3" Type="http://schemas.openxmlformats.org/officeDocument/2006/relationships/image" Target="../media/image231.png"/><Relationship Id="rId7" Type="http://schemas.openxmlformats.org/officeDocument/2006/relationships/image" Target="../media/image39.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234.png"/><Relationship Id="rId5" Type="http://schemas.openxmlformats.org/officeDocument/2006/relationships/image" Target="../media/image233.png"/><Relationship Id="rId4" Type="http://schemas.openxmlformats.org/officeDocument/2006/relationships/image" Target="../media/image232.png"/></Relationships>
</file>

<file path=ppt/slides/_rels/slide31.xml.rels><?xml version="1.0" encoding="UTF-8" standalone="yes"?>
<Relationships xmlns="http://schemas.openxmlformats.org/package/2006/relationships"><Relationship Id="rId8" Type="http://schemas.openxmlformats.org/officeDocument/2006/relationships/image" Target="../media/image241.png"/><Relationship Id="rId3" Type="http://schemas.openxmlformats.org/officeDocument/2006/relationships/image" Target="../media/image236.png"/><Relationship Id="rId7" Type="http://schemas.openxmlformats.org/officeDocument/2006/relationships/image" Target="../media/image240.png"/><Relationship Id="rId12" Type="http://schemas.openxmlformats.org/officeDocument/2006/relationships/image" Target="../media/image245.png"/><Relationship Id="rId2" Type="http://schemas.openxmlformats.org/officeDocument/2006/relationships/image" Target="../media/image235.png"/><Relationship Id="rId1" Type="http://schemas.openxmlformats.org/officeDocument/2006/relationships/slideLayout" Target="../slideLayouts/slideLayout1.xml"/><Relationship Id="rId6" Type="http://schemas.openxmlformats.org/officeDocument/2006/relationships/image" Target="../media/image239.png"/><Relationship Id="rId11" Type="http://schemas.openxmlformats.org/officeDocument/2006/relationships/image" Target="../media/image244.png"/><Relationship Id="rId5" Type="http://schemas.openxmlformats.org/officeDocument/2006/relationships/image" Target="../media/image238.png"/><Relationship Id="rId10" Type="http://schemas.openxmlformats.org/officeDocument/2006/relationships/image" Target="../media/image243.png"/><Relationship Id="rId4" Type="http://schemas.openxmlformats.org/officeDocument/2006/relationships/image" Target="../media/image237.png"/><Relationship Id="rId9" Type="http://schemas.openxmlformats.org/officeDocument/2006/relationships/image" Target="../media/image24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image" Target="../media/image251.png"/><Relationship Id="rId3" Type="http://schemas.openxmlformats.org/officeDocument/2006/relationships/image" Target="../media/image246.png"/><Relationship Id="rId7" Type="http://schemas.openxmlformats.org/officeDocument/2006/relationships/image" Target="../media/image250.png"/><Relationship Id="rId12"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49.png"/><Relationship Id="rId11" Type="http://schemas.openxmlformats.org/officeDocument/2006/relationships/image" Target="../media/image254.png"/><Relationship Id="rId5" Type="http://schemas.openxmlformats.org/officeDocument/2006/relationships/image" Target="../media/image248.png"/><Relationship Id="rId10" Type="http://schemas.openxmlformats.org/officeDocument/2006/relationships/image" Target="../media/image253.png"/><Relationship Id="rId4" Type="http://schemas.openxmlformats.org/officeDocument/2006/relationships/image" Target="../media/image247.png"/><Relationship Id="rId9" Type="http://schemas.openxmlformats.org/officeDocument/2006/relationships/image" Target="../media/image252.png"/></Relationships>
</file>

<file path=ppt/slides/_rels/slide34.xml.rels><?xml version="1.0" encoding="UTF-8" standalone="yes"?>
<Relationships xmlns="http://schemas.openxmlformats.org/package/2006/relationships"><Relationship Id="rId8" Type="http://schemas.openxmlformats.org/officeDocument/2006/relationships/image" Target="../media/image259.png"/><Relationship Id="rId13" Type="http://schemas.openxmlformats.org/officeDocument/2006/relationships/image" Target="../media/image264.png"/><Relationship Id="rId3" Type="http://schemas.openxmlformats.org/officeDocument/2006/relationships/image" Target="../media/image3.png"/><Relationship Id="rId7" Type="http://schemas.openxmlformats.org/officeDocument/2006/relationships/image" Target="../media/image258.png"/><Relationship Id="rId12" Type="http://schemas.openxmlformats.org/officeDocument/2006/relationships/image" Target="../media/image263.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57.png"/><Relationship Id="rId11" Type="http://schemas.openxmlformats.org/officeDocument/2006/relationships/image" Target="../media/image262.png"/><Relationship Id="rId5" Type="http://schemas.openxmlformats.org/officeDocument/2006/relationships/image" Target="../media/image256.png"/><Relationship Id="rId10" Type="http://schemas.openxmlformats.org/officeDocument/2006/relationships/image" Target="../media/image261.png"/><Relationship Id="rId4" Type="http://schemas.openxmlformats.org/officeDocument/2006/relationships/image" Target="../media/image255.png"/><Relationship Id="rId9" Type="http://schemas.openxmlformats.org/officeDocument/2006/relationships/image" Target="../media/image260.png"/><Relationship Id="rId14" Type="http://schemas.openxmlformats.org/officeDocument/2006/relationships/image" Target="../media/image265.png"/></Relationships>
</file>

<file path=ppt/slides/_rels/slide35.xml.rels><?xml version="1.0" encoding="UTF-8" standalone="yes"?>
<Relationships xmlns="http://schemas.openxmlformats.org/package/2006/relationships"><Relationship Id="rId8" Type="http://schemas.openxmlformats.org/officeDocument/2006/relationships/image" Target="../media/image270.png"/><Relationship Id="rId3" Type="http://schemas.openxmlformats.org/officeDocument/2006/relationships/image" Target="../media/image3.png"/><Relationship Id="rId7" Type="http://schemas.openxmlformats.org/officeDocument/2006/relationships/image" Target="../media/image269.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68.png"/><Relationship Id="rId5" Type="http://schemas.openxmlformats.org/officeDocument/2006/relationships/image" Target="../media/image267.png"/><Relationship Id="rId4" Type="http://schemas.openxmlformats.org/officeDocument/2006/relationships/image" Target="../media/image266.png"/><Relationship Id="rId9" Type="http://schemas.openxmlformats.org/officeDocument/2006/relationships/image" Target="../media/image271.png"/></Relationships>
</file>

<file path=ppt/slides/_rels/slide36.xml.rels><?xml version="1.0" encoding="UTF-8" standalone="yes"?>
<Relationships xmlns="http://schemas.openxmlformats.org/package/2006/relationships"><Relationship Id="rId8" Type="http://schemas.openxmlformats.org/officeDocument/2006/relationships/image" Target="../media/image276.png"/><Relationship Id="rId13" Type="http://schemas.openxmlformats.org/officeDocument/2006/relationships/image" Target="../media/image281.png"/><Relationship Id="rId18" Type="http://schemas.openxmlformats.org/officeDocument/2006/relationships/image" Target="../media/image285.png"/><Relationship Id="rId3" Type="http://schemas.openxmlformats.org/officeDocument/2006/relationships/image" Target="../media/image272.png"/><Relationship Id="rId7" Type="http://schemas.openxmlformats.org/officeDocument/2006/relationships/image" Target="../media/image275.png"/><Relationship Id="rId12" Type="http://schemas.openxmlformats.org/officeDocument/2006/relationships/image" Target="../media/image280.png"/><Relationship Id="rId17" Type="http://schemas.openxmlformats.org/officeDocument/2006/relationships/image" Target="../media/image284.png"/><Relationship Id="rId2" Type="http://schemas.openxmlformats.org/officeDocument/2006/relationships/notesSlide" Target="../notesSlides/notesSlide22.xml"/><Relationship Id="rId16" Type="http://schemas.openxmlformats.org/officeDocument/2006/relationships/image" Target="../media/image65.png"/><Relationship Id="rId1" Type="http://schemas.openxmlformats.org/officeDocument/2006/relationships/slideLayout" Target="../slideLayouts/slideLayout1.xml"/><Relationship Id="rId6" Type="http://schemas.openxmlformats.org/officeDocument/2006/relationships/image" Target="../media/image274.png"/><Relationship Id="rId11" Type="http://schemas.openxmlformats.org/officeDocument/2006/relationships/image" Target="../media/image279.png"/><Relationship Id="rId5" Type="http://schemas.openxmlformats.org/officeDocument/2006/relationships/image" Target="../media/image47.png"/><Relationship Id="rId15" Type="http://schemas.openxmlformats.org/officeDocument/2006/relationships/image" Target="../media/image283.png"/><Relationship Id="rId10" Type="http://schemas.openxmlformats.org/officeDocument/2006/relationships/image" Target="../media/image278.png"/><Relationship Id="rId19" Type="http://schemas.openxmlformats.org/officeDocument/2006/relationships/image" Target="../media/image286.png"/><Relationship Id="rId4" Type="http://schemas.openxmlformats.org/officeDocument/2006/relationships/image" Target="../media/image273.png"/><Relationship Id="rId9" Type="http://schemas.openxmlformats.org/officeDocument/2006/relationships/image" Target="../media/image277.png"/><Relationship Id="rId14" Type="http://schemas.openxmlformats.org/officeDocument/2006/relationships/image" Target="../media/image282.png"/></Relationships>
</file>

<file path=ppt/slides/_rels/slide37.xml.rels><?xml version="1.0" encoding="UTF-8" standalone="yes"?>
<Relationships xmlns="http://schemas.openxmlformats.org/package/2006/relationships"><Relationship Id="rId8" Type="http://schemas.openxmlformats.org/officeDocument/2006/relationships/image" Target="../media/image291.png"/><Relationship Id="rId13" Type="http://schemas.openxmlformats.org/officeDocument/2006/relationships/image" Target="../media/image296.png"/><Relationship Id="rId18" Type="http://schemas.openxmlformats.org/officeDocument/2006/relationships/image" Target="../media/image301.png"/><Relationship Id="rId26" Type="http://schemas.openxmlformats.org/officeDocument/2006/relationships/image" Target="../media/image309.png"/><Relationship Id="rId3" Type="http://schemas.openxmlformats.org/officeDocument/2006/relationships/image" Target="../media/image3.png"/><Relationship Id="rId21" Type="http://schemas.openxmlformats.org/officeDocument/2006/relationships/image" Target="../media/image304.png"/><Relationship Id="rId7" Type="http://schemas.openxmlformats.org/officeDocument/2006/relationships/image" Target="../media/image290.png"/><Relationship Id="rId12" Type="http://schemas.openxmlformats.org/officeDocument/2006/relationships/image" Target="../media/image295.png"/><Relationship Id="rId17" Type="http://schemas.openxmlformats.org/officeDocument/2006/relationships/image" Target="../media/image300.png"/><Relationship Id="rId25" Type="http://schemas.openxmlformats.org/officeDocument/2006/relationships/image" Target="../media/image308.png"/><Relationship Id="rId2" Type="http://schemas.openxmlformats.org/officeDocument/2006/relationships/notesSlide" Target="../notesSlides/notesSlide23.xml"/><Relationship Id="rId16" Type="http://schemas.openxmlformats.org/officeDocument/2006/relationships/image" Target="../media/image299.png"/><Relationship Id="rId20" Type="http://schemas.openxmlformats.org/officeDocument/2006/relationships/image" Target="../media/image303.png"/><Relationship Id="rId1" Type="http://schemas.openxmlformats.org/officeDocument/2006/relationships/slideLayout" Target="../slideLayouts/slideLayout1.xml"/><Relationship Id="rId6" Type="http://schemas.openxmlformats.org/officeDocument/2006/relationships/image" Target="../media/image289.png"/><Relationship Id="rId11" Type="http://schemas.openxmlformats.org/officeDocument/2006/relationships/image" Target="../media/image294.png"/><Relationship Id="rId24" Type="http://schemas.openxmlformats.org/officeDocument/2006/relationships/image" Target="../media/image307.png"/><Relationship Id="rId5" Type="http://schemas.openxmlformats.org/officeDocument/2006/relationships/image" Target="../media/image288.png"/><Relationship Id="rId15" Type="http://schemas.openxmlformats.org/officeDocument/2006/relationships/image" Target="../media/image298.png"/><Relationship Id="rId23" Type="http://schemas.openxmlformats.org/officeDocument/2006/relationships/image" Target="../media/image306.png"/><Relationship Id="rId10" Type="http://schemas.openxmlformats.org/officeDocument/2006/relationships/image" Target="../media/image293.png"/><Relationship Id="rId19" Type="http://schemas.openxmlformats.org/officeDocument/2006/relationships/image" Target="../media/image302.png"/><Relationship Id="rId4" Type="http://schemas.openxmlformats.org/officeDocument/2006/relationships/image" Target="../media/image287.png"/><Relationship Id="rId9" Type="http://schemas.openxmlformats.org/officeDocument/2006/relationships/image" Target="../media/image292.png"/><Relationship Id="rId14" Type="http://schemas.openxmlformats.org/officeDocument/2006/relationships/image" Target="../media/image297.png"/><Relationship Id="rId22" Type="http://schemas.openxmlformats.org/officeDocument/2006/relationships/image" Target="../media/image305.png"/><Relationship Id="rId27" Type="http://schemas.openxmlformats.org/officeDocument/2006/relationships/image" Target="../media/image310.png"/></Relationships>
</file>

<file path=ppt/slides/_rels/slide38.xml.rels><?xml version="1.0" encoding="UTF-8" standalone="yes"?>
<Relationships xmlns="http://schemas.openxmlformats.org/package/2006/relationships"><Relationship Id="rId8" Type="http://schemas.openxmlformats.org/officeDocument/2006/relationships/image" Target="../media/image315.png"/><Relationship Id="rId3" Type="http://schemas.openxmlformats.org/officeDocument/2006/relationships/image" Target="../media/image3.png"/><Relationship Id="rId7" Type="http://schemas.openxmlformats.org/officeDocument/2006/relationships/image" Target="../media/image314.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313.png"/><Relationship Id="rId5" Type="http://schemas.openxmlformats.org/officeDocument/2006/relationships/image" Target="../media/image312.png"/><Relationship Id="rId4" Type="http://schemas.openxmlformats.org/officeDocument/2006/relationships/image" Target="../media/image311.png"/></Relationships>
</file>

<file path=ppt/slides/_rels/slide39.xml.rels><?xml version="1.0" encoding="UTF-8" standalone="yes"?>
<Relationships xmlns="http://schemas.openxmlformats.org/package/2006/relationships"><Relationship Id="rId8" Type="http://schemas.openxmlformats.org/officeDocument/2006/relationships/image" Target="../media/image320.png"/><Relationship Id="rId3" Type="http://schemas.openxmlformats.org/officeDocument/2006/relationships/image" Target="../media/image3.png"/><Relationship Id="rId7" Type="http://schemas.openxmlformats.org/officeDocument/2006/relationships/image" Target="../media/image319.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318.png"/><Relationship Id="rId5" Type="http://schemas.openxmlformats.org/officeDocument/2006/relationships/image" Target="../media/image317.png"/><Relationship Id="rId10" Type="http://schemas.openxmlformats.org/officeDocument/2006/relationships/image" Target="../media/image322.png"/><Relationship Id="rId4" Type="http://schemas.openxmlformats.org/officeDocument/2006/relationships/image" Target="../media/image316.png"/><Relationship Id="rId9" Type="http://schemas.openxmlformats.org/officeDocument/2006/relationships/image" Target="../media/image321.png"/></Relationships>
</file>

<file path=ppt/slides/_rels/slide40.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3.png"/><Relationship Id="rId7" Type="http://schemas.openxmlformats.org/officeDocument/2006/relationships/image" Target="../media/image326.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325.png"/><Relationship Id="rId5" Type="http://schemas.openxmlformats.org/officeDocument/2006/relationships/image" Target="../media/image324.png"/><Relationship Id="rId4" Type="http://schemas.openxmlformats.org/officeDocument/2006/relationships/image" Target="../media/image323.png"/></Relationships>
</file>

<file path=ppt/slides/_rels/slide41.xml.rels><?xml version="1.0" encoding="UTF-8" standalone="yes"?>
<Relationships xmlns="http://schemas.openxmlformats.org/package/2006/relationships"><Relationship Id="rId8" Type="http://schemas.openxmlformats.org/officeDocument/2006/relationships/image" Target="../media/image331.png"/><Relationship Id="rId3" Type="http://schemas.openxmlformats.org/officeDocument/2006/relationships/image" Target="../media/image327.png"/><Relationship Id="rId7" Type="http://schemas.openxmlformats.org/officeDocument/2006/relationships/image" Target="../media/image330.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287.png"/><Relationship Id="rId11" Type="http://schemas.openxmlformats.org/officeDocument/2006/relationships/image" Target="../media/image333.png"/><Relationship Id="rId5" Type="http://schemas.openxmlformats.org/officeDocument/2006/relationships/image" Target="../media/image329.png"/><Relationship Id="rId10" Type="http://schemas.openxmlformats.org/officeDocument/2006/relationships/image" Target="../media/image308.png"/><Relationship Id="rId4" Type="http://schemas.openxmlformats.org/officeDocument/2006/relationships/image" Target="../media/image328.png"/><Relationship Id="rId9" Type="http://schemas.openxmlformats.org/officeDocument/2006/relationships/image" Target="../media/image332.png"/></Relationships>
</file>

<file path=ppt/slides/_rels/slide42.xml.rels><?xml version="1.0" encoding="UTF-8" standalone="yes"?>
<Relationships xmlns="http://schemas.openxmlformats.org/package/2006/relationships"><Relationship Id="rId8" Type="http://schemas.openxmlformats.org/officeDocument/2006/relationships/image" Target="../media/image336.png"/><Relationship Id="rId13" Type="http://schemas.openxmlformats.org/officeDocument/2006/relationships/image" Target="../media/image341.png"/><Relationship Id="rId3" Type="http://schemas.openxmlformats.org/officeDocument/2006/relationships/image" Target="../media/image3.png"/><Relationship Id="rId7" Type="http://schemas.openxmlformats.org/officeDocument/2006/relationships/image" Target="../media/image335.png"/><Relationship Id="rId12" Type="http://schemas.openxmlformats.org/officeDocument/2006/relationships/image" Target="../media/image340.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332.png"/><Relationship Id="rId11" Type="http://schemas.openxmlformats.org/officeDocument/2006/relationships/image" Target="../media/image339.png"/><Relationship Id="rId5" Type="http://schemas.openxmlformats.org/officeDocument/2006/relationships/image" Target="../media/image334.png"/><Relationship Id="rId10" Type="http://schemas.openxmlformats.org/officeDocument/2006/relationships/image" Target="../media/image338.png"/><Relationship Id="rId4" Type="http://schemas.openxmlformats.org/officeDocument/2006/relationships/image" Target="../media/image329.png"/><Relationship Id="rId9" Type="http://schemas.openxmlformats.org/officeDocument/2006/relationships/image" Target="../media/image337.png"/><Relationship Id="rId14" Type="http://schemas.openxmlformats.org/officeDocument/2006/relationships/image" Target="../media/image39.png"/></Relationships>
</file>

<file path=ppt/slides/_rels/slide43.xml.rels><?xml version="1.0" encoding="UTF-8" standalone="yes"?>
<Relationships xmlns="http://schemas.openxmlformats.org/package/2006/relationships"><Relationship Id="rId8" Type="http://schemas.openxmlformats.org/officeDocument/2006/relationships/image" Target="../media/image119.png"/><Relationship Id="rId13" Type="http://schemas.openxmlformats.org/officeDocument/2006/relationships/image" Target="../media/image351.png"/><Relationship Id="rId3" Type="http://schemas.openxmlformats.org/officeDocument/2006/relationships/image" Target="../media/image342.png"/><Relationship Id="rId7" Type="http://schemas.openxmlformats.org/officeDocument/2006/relationships/image" Target="../media/image346.png"/><Relationship Id="rId12" Type="http://schemas.openxmlformats.org/officeDocument/2006/relationships/image" Target="../media/image350.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345.png"/><Relationship Id="rId11" Type="http://schemas.openxmlformats.org/officeDocument/2006/relationships/image" Target="../media/image349.png"/><Relationship Id="rId5" Type="http://schemas.openxmlformats.org/officeDocument/2006/relationships/image" Target="../media/image344.png"/><Relationship Id="rId10" Type="http://schemas.openxmlformats.org/officeDocument/2006/relationships/image" Target="../media/image348.png"/><Relationship Id="rId4" Type="http://schemas.openxmlformats.org/officeDocument/2006/relationships/image" Target="../media/image343.png"/><Relationship Id="rId9" Type="http://schemas.openxmlformats.org/officeDocument/2006/relationships/image" Target="../media/image347.png"/></Relationships>
</file>

<file path=ppt/slides/_rels/slide44.xml.rels><?xml version="1.0" encoding="UTF-8" standalone="yes"?>
<Relationships xmlns="http://schemas.openxmlformats.org/package/2006/relationships"><Relationship Id="rId8" Type="http://schemas.openxmlformats.org/officeDocument/2006/relationships/image" Target="../media/image357.png"/><Relationship Id="rId13" Type="http://schemas.openxmlformats.org/officeDocument/2006/relationships/image" Target="../media/image362.png"/><Relationship Id="rId3" Type="http://schemas.openxmlformats.org/officeDocument/2006/relationships/image" Target="../media/image352.png"/><Relationship Id="rId7" Type="http://schemas.openxmlformats.org/officeDocument/2006/relationships/image" Target="../media/image356.png"/><Relationship Id="rId12" Type="http://schemas.openxmlformats.org/officeDocument/2006/relationships/image" Target="../media/image361.png"/><Relationship Id="rId2" Type="http://schemas.openxmlformats.org/officeDocument/2006/relationships/image" Target="../media/image3.png"/><Relationship Id="rId16" Type="http://schemas.openxmlformats.org/officeDocument/2006/relationships/image" Target="../media/image365.png"/><Relationship Id="rId1" Type="http://schemas.openxmlformats.org/officeDocument/2006/relationships/slideLayout" Target="../slideLayouts/slideLayout1.xml"/><Relationship Id="rId6" Type="http://schemas.openxmlformats.org/officeDocument/2006/relationships/image" Target="../media/image355.png"/><Relationship Id="rId11" Type="http://schemas.openxmlformats.org/officeDocument/2006/relationships/image" Target="../media/image360.png"/><Relationship Id="rId5" Type="http://schemas.openxmlformats.org/officeDocument/2006/relationships/image" Target="../media/image354.png"/><Relationship Id="rId15" Type="http://schemas.openxmlformats.org/officeDocument/2006/relationships/image" Target="../media/image364.png"/><Relationship Id="rId10" Type="http://schemas.openxmlformats.org/officeDocument/2006/relationships/image" Target="../media/image359.png"/><Relationship Id="rId4" Type="http://schemas.openxmlformats.org/officeDocument/2006/relationships/image" Target="../media/image353.png"/><Relationship Id="rId9" Type="http://schemas.openxmlformats.org/officeDocument/2006/relationships/image" Target="../media/image358.png"/><Relationship Id="rId14" Type="http://schemas.openxmlformats.org/officeDocument/2006/relationships/image" Target="../media/image363.png"/></Relationships>
</file>

<file path=ppt/slides/_rels/slide45.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366.jp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367.png"/></Relationships>
</file>

<file path=ppt/slides/_rels/slide46.xml.rels><?xml version="1.0" encoding="UTF-8" standalone="yes"?>
<Relationships xmlns="http://schemas.openxmlformats.org/package/2006/relationships"><Relationship Id="rId3" Type="http://schemas.openxmlformats.org/officeDocument/2006/relationships/image" Target="../media/image368.png"/><Relationship Id="rId7" Type="http://schemas.openxmlformats.org/officeDocument/2006/relationships/image" Target="../media/image370.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92.png"/><Relationship Id="rId5" Type="http://schemas.openxmlformats.org/officeDocument/2006/relationships/image" Target="../media/image369.png"/><Relationship Id="rId4" Type="http://schemas.openxmlformats.org/officeDocument/2006/relationships/image" Target="../media/image201.png"/></Relationships>
</file>

<file path=ppt/slides/_rels/slide47.xml.rels><?xml version="1.0" encoding="UTF-8" standalone="yes"?>
<Relationships xmlns="http://schemas.openxmlformats.org/package/2006/relationships"><Relationship Id="rId8" Type="http://schemas.openxmlformats.org/officeDocument/2006/relationships/image" Target="../media/image375.png"/><Relationship Id="rId3" Type="http://schemas.openxmlformats.org/officeDocument/2006/relationships/image" Target="../media/image371.png"/><Relationship Id="rId7" Type="http://schemas.openxmlformats.org/officeDocument/2006/relationships/image" Target="../media/image37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373.png"/><Relationship Id="rId5" Type="http://schemas.openxmlformats.org/officeDocument/2006/relationships/image" Target="../media/image372.png"/><Relationship Id="rId10" Type="http://schemas.openxmlformats.org/officeDocument/2006/relationships/image" Target="../media/image377.png"/><Relationship Id="rId4" Type="http://schemas.openxmlformats.org/officeDocument/2006/relationships/image" Target="../media/image48.png"/><Relationship Id="rId9" Type="http://schemas.openxmlformats.org/officeDocument/2006/relationships/image" Target="../media/image376.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382305" y="-1428293"/>
            <a:ext cx="4762195" cy="4762195"/>
          </a:xfrm>
          <a:prstGeom prst="rect">
            <a:avLst/>
          </a:prstGeom>
          <a:solidFill>
            <a:srgbClr val="ADD8E6">
              <a:alpha val="30000"/>
            </a:srgbClr>
          </a:solidFill>
          <a:ln w="12700">
            <a:solidFill>
              <a:srgbClr val="FFFFFF">
                <a:alpha val="0"/>
              </a:srgbClr>
            </a:solidFill>
            <a:prstDash val="solid"/>
          </a:ln>
        </p:spPr>
      </p:sp>
      <p:sp>
        <p:nvSpPr>
          <p:cNvPr id="5" name="Shape 3"/>
          <p:cNvSpPr/>
          <p:nvPr/>
        </p:nvSpPr>
        <p:spPr>
          <a:xfrm rot="1800000">
            <a:off x="-476402" y="4953305"/>
            <a:ext cx="2857500" cy="2857500"/>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rot="900000">
            <a:off x="-952805" y="952805"/>
            <a:ext cx="1904695" cy="1904695"/>
          </a:xfrm>
          <a:prstGeom prst="rect">
            <a:avLst/>
          </a:prstGeom>
          <a:solidFill>
            <a:srgbClr val="ADD8E6">
              <a:alpha val="30000"/>
            </a:srgbClr>
          </a:solidFill>
          <a:ln w="12700">
            <a:solidFill>
              <a:srgbClr val="FFFFFF">
                <a:alpha val="0"/>
              </a:srgbClr>
            </a:solidFill>
            <a:prstDash val="solid"/>
          </a:ln>
        </p:spPr>
      </p:sp>
      <p:pic>
        <p:nvPicPr>
          <p:cNvPr id="7" name="Image 0" descr="preencoded.png"/>
          <p:cNvPicPr>
            <a:picLocks noChangeAspect="1"/>
          </p:cNvPicPr>
          <p:nvPr/>
        </p:nvPicPr>
        <p:blipFill>
          <a:blip r:embed="rId3"/>
          <a:srcRect t="-400" b="-400"/>
          <a:stretch/>
        </p:blipFill>
        <p:spPr>
          <a:xfrm>
            <a:off x="571500" y="381305"/>
            <a:ext cx="571500" cy="38405"/>
          </a:xfrm>
          <a:prstGeom prst="rect">
            <a:avLst/>
          </a:prstGeom>
        </p:spPr>
      </p:pic>
      <p:sp>
        <p:nvSpPr>
          <p:cNvPr id="8" name="Text 5"/>
          <p:cNvSpPr txBox="1"/>
          <p:nvPr/>
        </p:nvSpPr>
        <p:spPr>
          <a:xfrm>
            <a:off x="571500" y="476402"/>
            <a:ext cx="2971800" cy="219456"/>
          </a:xfrm>
          <a:prstGeom prst="rect">
            <a:avLst/>
          </a:prstGeom>
          <a:noFill/>
          <a:ln/>
        </p:spPr>
        <p:txBody>
          <a:bodyPr wrap="square" lIns="0" tIns="0" rIns="0" bIns="0" rtlCol="0" anchor="ctr"/>
          <a:lstStyle/>
          <a:p>
            <a:pPr marL="0" indent="0" algn="l">
              <a:buNone/>
            </a:pPr>
            <a:r>
              <a:rPr lang="en-US" sz="1000" b="1" kern="0" spc="75" dirty="0">
                <a:solidFill>
                  <a:srgbClr val="0052CC"/>
                </a:solidFill>
                <a:latin typeface="Noto Sans JP" pitchFamily="34" charset="0"/>
                <a:ea typeface="Noto Sans JP" pitchFamily="34" charset="-122"/>
                <a:cs typeface="Noto Sans JP" pitchFamily="34" charset="-120"/>
              </a:rPr>
              <a:t>MARKET ANALYSIS REPORT</a:t>
            </a:r>
            <a:endParaRPr lang="en-US" sz="1000" dirty="0"/>
          </a:p>
        </p:txBody>
      </p:sp>
      <p:sp>
        <p:nvSpPr>
          <p:cNvPr id="9" name="Text 6"/>
          <p:cNvSpPr txBox="1"/>
          <p:nvPr/>
        </p:nvSpPr>
        <p:spPr>
          <a:xfrm>
            <a:off x="-152705" y="1932217"/>
            <a:ext cx="12497105" cy="571500"/>
          </a:xfrm>
          <a:prstGeom prst="rect">
            <a:avLst/>
          </a:prstGeom>
          <a:noFill/>
          <a:ln/>
        </p:spPr>
        <p:txBody>
          <a:bodyPr wrap="square" lIns="0" tIns="0" rIns="0" bIns="0" rtlCol="0" anchor="ctr"/>
          <a:lstStyle/>
          <a:p>
            <a:pPr marL="0" indent="0" algn="ctr">
              <a:buNone/>
            </a:pPr>
            <a:r>
              <a:rPr lang="en-US" sz="3700" b="1" dirty="0">
                <a:solidFill>
                  <a:srgbClr val="0052CC"/>
                </a:solidFill>
                <a:latin typeface="Montserrat" pitchFamily="34" charset="0"/>
                <a:ea typeface="Montserrat" pitchFamily="34" charset="-122"/>
                <a:cs typeface="Montserrat" pitchFamily="34" charset="-120"/>
              </a:rPr>
              <a:t>日本の音楽フェス産業分析 2026</a:t>
            </a:r>
            <a:endParaRPr lang="en-US" sz="3700" dirty="0"/>
          </a:p>
        </p:txBody>
      </p:sp>
      <p:pic>
        <p:nvPicPr>
          <p:cNvPr id="10" name="Image 1" descr="preencoded.png"/>
          <p:cNvPicPr>
            <a:picLocks noChangeAspect="1"/>
          </p:cNvPicPr>
          <p:nvPr/>
        </p:nvPicPr>
        <p:blipFill>
          <a:blip r:embed="rId4"/>
          <a:srcRect t="-408" b="-408"/>
          <a:stretch/>
        </p:blipFill>
        <p:spPr>
          <a:xfrm>
            <a:off x="5143500" y="2789924"/>
            <a:ext cx="1904695" cy="38405"/>
          </a:xfrm>
          <a:prstGeom prst="rect">
            <a:avLst/>
          </a:prstGeom>
        </p:spPr>
      </p:pic>
      <p:sp>
        <p:nvSpPr>
          <p:cNvPr id="11" name="Text 7"/>
          <p:cNvSpPr txBox="1"/>
          <p:nvPr/>
        </p:nvSpPr>
        <p:spPr>
          <a:xfrm>
            <a:off x="-95098" y="2980119"/>
            <a:ext cx="12382805" cy="381305"/>
          </a:xfrm>
          <a:prstGeom prst="rect">
            <a:avLst/>
          </a:prstGeom>
          <a:noFill/>
          <a:ln/>
        </p:spPr>
        <p:txBody>
          <a:bodyPr wrap="square" lIns="0" tIns="0" rIns="0" bIns="0" rtlCol="0" anchor="ctr"/>
          <a:lstStyle/>
          <a:p>
            <a:pPr marL="0" indent="0" algn="ctr">
              <a:buNone/>
            </a:pPr>
            <a:r>
              <a:rPr lang="en-US" sz="2100" b="1" dirty="0">
                <a:solidFill>
                  <a:srgbClr val="003366"/>
                </a:solidFill>
                <a:latin typeface="Montserrat" pitchFamily="34" charset="0"/>
                <a:ea typeface="Montserrat" pitchFamily="34" charset="-122"/>
                <a:cs typeface="Montserrat" pitchFamily="34" charset="-120"/>
              </a:rPr>
              <a:t>持続可能な成長のための戦略的フレームワーク</a:t>
            </a:r>
            <a:endParaRPr lang="en-US" sz="2100" dirty="0"/>
          </a:p>
        </p:txBody>
      </p:sp>
      <p:sp>
        <p:nvSpPr>
          <p:cNvPr id="12" name="Text 8"/>
          <p:cNvSpPr txBox="1"/>
          <p:nvPr/>
        </p:nvSpPr>
        <p:spPr>
          <a:xfrm>
            <a:off x="2247595" y="3551619"/>
            <a:ext cx="7696505" cy="553212"/>
          </a:xfrm>
          <a:prstGeom prst="rect">
            <a:avLst/>
          </a:prstGeom>
          <a:noFill/>
          <a:ln/>
        </p:spPr>
        <p:txBody>
          <a:bodyPr wrap="square" lIns="0" tIns="0" rIns="0" bIns="0" rtlCol="0" anchor="ctr"/>
          <a:lstStyle/>
          <a:p>
            <a:pPr marL="0" indent="0" algn="ctr">
              <a:buNone/>
            </a:pPr>
            <a:r>
              <a:rPr lang="en-US" sz="1300" b="1" dirty="0">
                <a:solidFill>
                  <a:srgbClr val="003366"/>
                </a:solidFill>
                <a:latin typeface="Noto Sans JP" pitchFamily="34" charset="0"/>
                <a:ea typeface="Noto Sans JP" pitchFamily="34" charset="-122"/>
                <a:cs typeface="Noto Sans JP" pitchFamily="34" charset="-120"/>
              </a:rPr>
              <a:t>目的：</a:t>
            </a:r>
            <a:r>
              <a:rPr lang="en-US" sz="1300" dirty="0">
                <a:solidFill>
                  <a:srgbClr val="555555"/>
                </a:solidFill>
                <a:latin typeface="Noto Sans JP" pitchFamily="34" charset="0"/>
                <a:ea typeface="Noto Sans JP" pitchFamily="34" charset="-122"/>
                <a:cs typeface="Noto Sans JP" pitchFamily="34" charset="-120"/>
              </a:rPr>
              <a:t>国内フェス市場の構造・収益性・波及効果を多面的に把握し、</a:t>
            </a:r>
            <a:endParaRPr lang="en-US" sz="1300" dirty="0"/>
          </a:p>
          <a:p>
            <a:pPr marL="0" indent="0" algn="ctr">
              <a:buNone/>
            </a:pPr>
            <a:r>
              <a:rPr lang="en-US" sz="1300" dirty="0">
                <a:solidFill>
                  <a:srgbClr val="555555"/>
                </a:solidFill>
                <a:latin typeface="Noto Sans JP" pitchFamily="34" charset="0"/>
                <a:ea typeface="Noto Sans JP" pitchFamily="34" charset="-122"/>
                <a:cs typeface="Noto Sans JP" pitchFamily="34" charset="-120"/>
              </a:rPr>
              <a:t>出店・運営・自治体連携の意思決定精度を高める </a:t>
            </a:r>
            <a:endParaRPr lang="en-US" sz="1300" dirty="0"/>
          </a:p>
        </p:txBody>
      </p:sp>
      <p:sp>
        <p:nvSpPr>
          <p:cNvPr id="13" name="Text 9"/>
          <p:cNvSpPr txBox="1"/>
          <p:nvPr/>
        </p:nvSpPr>
        <p:spPr>
          <a:xfrm>
            <a:off x="2247595" y="4242906"/>
            <a:ext cx="7696505" cy="553212"/>
          </a:xfrm>
          <a:prstGeom prst="rect">
            <a:avLst/>
          </a:prstGeom>
          <a:noFill/>
          <a:ln/>
        </p:spPr>
        <p:txBody>
          <a:bodyPr wrap="square" lIns="0" tIns="0" rIns="0" bIns="0" rtlCol="0" anchor="ctr"/>
          <a:lstStyle/>
          <a:p>
            <a:pPr marL="0" indent="0" algn="ctr">
              <a:buNone/>
            </a:pPr>
            <a:r>
              <a:rPr lang="en-US" sz="1300" b="1" dirty="0">
                <a:solidFill>
                  <a:srgbClr val="003366"/>
                </a:solidFill>
                <a:latin typeface="Noto Sans JP" pitchFamily="34" charset="0"/>
                <a:ea typeface="Noto Sans JP" pitchFamily="34" charset="-122"/>
                <a:cs typeface="Noto Sans JP" pitchFamily="34" charset="-120"/>
              </a:rPr>
              <a:t>範囲：</a:t>
            </a:r>
            <a:r>
              <a:rPr lang="en-US" sz="1300" dirty="0">
                <a:solidFill>
                  <a:srgbClr val="555555"/>
                </a:solidFill>
                <a:latin typeface="Noto Sans JP" pitchFamily="34" charset="0"/>
                <a:ea typeface="Noto Sans JP" pitchFamily="34" charset="-122"/>
                <a:cs typeface="Noto Sans JP" pitchFamily="34" charset="-120"/>
              </a:rPr>
              <a:t>主要フェス（フジロック/サマソニ/ロッキン/ライジング他）、</a:t>
            </a:r>
            <a:endParaRPr lang="en-US" sz="1300" dirty="0"/>
          </a:p>
          <a:p>
            <a:pPr marL="0" indent="0" algn="ctr">
              <a:buNone/>
            </a:pPr>
            <a:r>
              <a:rPr lang="en-US" sz="1300" dirty="0">
                <a:solidFill>
                  <a:srgbClr val="555555"/>
                </a:solidFill>
                <a:latin typeface="Noto Sans JP" pitchFamily="34" charset="0"/>
                <a:ea typeface="Noto Sans JP" pitchFamily="34" charset="-122"/>
                <a:cs typeface="Noto Sans JP" pitchFamily="34" charset="-120"/>
              </a:rPr>
              <a:t>2019-2024年実績および2026-2028年展望 </a:t>
            </a:r>
            <a:endParaRPr lang="en-US" sz="1300" dirty="0"/>
          </a:p>
        </p:txBody>
      </p:sp>
      <p:sp>
        <p:nvSpPr>
          <p:cNvPr id="19" name="Text 15"/>
          <p:cNvSpPr txBox="1"/>
          <p:nvPr/>
        </p:nvSpPr>
        <p:spPr>
          <a:xfrm>
            <a:off x="571500" y="6429146"/>
            <a:ext cx="2971800" cy="219456"/>
          </a:xfrm>
          <a:prstGeom prst="rect">
            <a:avLst/>
          </a:prstGeom>
          <a:noFill/>
          <a:ln/>
        </p:spPr>
        <p:txBody>
          <a:bodyPr wrap="square" lIns="0" tIns="0" rIns="0" bIns="0" rtlCol="0" anchor="ctr"/>
          <a:lstStyle/>
          <a:p>
            <a:pPr marL="0" indent="0" algn="l">
              <a:buNone/>
            </a:pPr>
            <a:r>
              <a:rPr lang="en-US" sz="1000" dirty="0">
                <a:solidFill>
                  <a:srgbClr val="999999"/>
                </a:solidFill>
                <a:latin typeface="Noto Sans JP" pitchFamily="34" charset="0"/>
                <a:ea typeface="Noto Sans JP" pitchFamily="34" charset="-122"/>
                <a:cs typeface="Noto Sans JP" pitchFamily="34" charset="-120"/>
              </a:rPr>
              <a:t>2026年3月31日</a:t>
            </a:r>
            <a:endParaRPr lang="en-US" sz="1000" dirty="0"/>
          </a:p>
        </p:txBody>
      </p:sp>
      <p:sp>
        <p:nvSpPr>
          <p:cNvPr id="20" name="Text 16"/>
          <p:cNvSpPr txBox="1"/>
          <p:nvPr/>
        </p:nvSpPr>
        <p:spPr>
          <a:xfrm>
            <a:off x="8648395" y="6429146"/>
            <a:ext cx="2971800" cy="219456"/>
          </a:xfrm>
          <a:prstGeom prst="rect">
            <a:avLst/>
          </a:prstGeom>
          <a:noFill/>
          <a:ln/>
        </p:spPr>
        <p:txBody>
          <a:bodyPr wrap="square" lIns="0" tIns="0" rIns="0" bIns="0" rtlCol="0" anchor="ctr"/>
          <a:lstStyle/>
          <a:p>
            <a:pPr marL="0" indent="0" algn="r">
              <a:buNone/>
            </a:pPr>
            <a:r>
              <a:rPr lang="en-US" sz="1000" dirty="0">
                <a:solidFill>
                  <a:srgbClr val="999999"/>
                </a:solidFill>
                <a:latin typeface="Noto Sans JP" pitchFamily="34" charset="0"/>
                <a:ea typeface="Noto Sans JP" pitchFamily="34" charset="-122"/>
                <a:cs typeface="Noto Sans JP" pitchFamily="34" charset="-120"/>
              </a:rPr>
              <a:t>Genspark AI Strategy Team</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4D6EB-619E-9264-130E-2E6EAC59C5E8}"/>
            </a:ext>
          </a:extLst>
        </p:cNvPr>
        <p:cNvGrpSpPr/>
        <p:nvPr/>
      </p:nvGrpSpPr>
      <p:grpSpPr>
        <a:xfrm>
          <a:off x="0" y="0"/>
          <a:ext cx="0" cy="0"/>
          <a:chOff x="0" y="0"/>
          <a:chExt cx="0" cy="0"/>
        </a:xfrm>
      </p:grpSpPr>
      <p:sp>
        <p:nvSpPr>
          <p:cNvPr id="2" name="Text 6">
            <a:extLst>
              <a:ext uri="{FF2B5EF4-FFF2-40B4-BE49-F238E27FC236}">
                <a16:creationId xmlns:a16="http://schemas.microsoft.com/office/drawing/2014/main" id="{ACB31511-DC1D-1C76-4C0F-D7A564A06DC5}"/>
              </a:ext>
            </a:extLst>
          </p:cNvPr>
          <p:cNvSpPr txBox="1"/>
          <p:nvPr/>
        </p:nvSpPr>
        <p:spPr>
          <a:xfrm>
            <a:off x="-152553" y="2428603"/>
            <a:ext cx="12497105" cy="571500"/>
          </a:xfrm>
          <a:prstGeom prst="rect">
            <a:avLst/>
          </a:prstGeom>
          <a:noFill/>
          <a:ln/>
        </p:spPr>
        <p:txBody>
          <a:bodyPr wrap="square" lIns="0" tIns="0" rIns="0" bIns="0" rtlCol="0" anchor="ctr"/>
          <a:lstStyle/>
          <a:p>
            <a:pPr marL="0" indent="0" algn="ctr">
              <a:buNone/>
            </a:pPr>
            <a:r>
              <a:rPr lang="ja-JP" altLang="en-US" sz="3700" b="1" dirty="0">
                <a:solidFill>
                  <a:srgbClr val="0052CC"/>
                </a:solidFill>
                <a:latin typeface="Montserrat" pitchFamily="34" charset="0"/>
                <a:ea typeface="Montserrat" pitchFamily="34" charset="-122"/>
                <a:cs typeface="Montserrat" pitchFamily="34" charset="-120"/>
              </a:rPr>
              <a:t>音楽フェス産業と歴史</a:t>
            </a:r>
            <a:endParaRPr lang="en-US" sz="3700" dirty="0"/>
          </a:p>
        </p:txBody>
      </p:sp>
    </p:spTree>
    <p:extLst>
      <p:ext uri="{BB962C8B-B14F-4D97-AF65-F5344CB8AC3E}">
        <p14:creationId xmlns:p14="http://schemas.microsoft.com/office/powerpoint/2010/main" val="4029042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9810598" y="-476402"/>
            <a:ext cx="2857500" cy="2857500"/>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1800000">
            <a:off x="952805" y="5429707"/>
            <a:ext cx="1904695" cy="1904695"/>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a:off x="381305" y="1047902"/>
            <a:ext cx="3619195" cy="5524805"/>
          </a:xfrm>
          <a:prstGeom prst="roundRect">
            <a:avLst>
              <a:gd name="adj" fmla="val 1064"/>
            </a:avLst>
          </a:prstGeom>
          <a:solidFill>
            <a:srgbClr val="E3F2FD">
              <a:alpha val="30000"/>
            </a:srgbClr>
          </a:solidFill>
          <a:ln w="12700">
            <a:solidFill>
              <a:srgbClr val="FFFFFF">
                <a:alpha val="0"/>
              </a:srgbClr>
            </a:solidFill>
            <a:prstDash val="solid"/>
          </a:ln>
        </p:spPr>
      </p:sp>
      <p:sp>
        <p:nvSpPr>
          <p:cNvPr id="7" name="Shape 5"/>
          <p:cNvSpPr/>
          <p:nvPr/>
        </p:nvSpPr>
        <p:spPr>
          <a:xfrm>
            <a:off x="4286707" y="1047902"/>
            <a:ext cx="3619195" cy="5524805"/>
          </a:xfrm>
          <a:prstGeom prst="roundRect">
            <a:avLst>
              <a:gd name="adj" fmla="val 1064"/>
            </a:avLst>
          </a:prstGeom>
          <a:solidFill>
            <a:srgbClr val="E3F2FD">
              <a:alpha val="30000"/>
            </a:srgbClr>
          </a:solidFill>
          <a:ln w="12700">
            <a:solidFill>
              <a:srgbClr val="FFFFFF">
                <a:alpha val="0"/>
              </a:srgbClr>
            </a:solidFill>
            <a:prstDash val="solid"/>
          </a:ln>
        </p:spPr>
      </p:sp>
      <p:sp>
        <p:nvSpPr>
          <p:cNvPr id="8" name="Shape 6"/>
          <p:cNvSpPr/>
          <p:nvPr/>
        </p:nvSpPr>
        <p:spPr>
          <a:xfrm>
            <a:off x="8191195" y="1047902"/>
            <a:ext cx="3638398" cy="5544007"/>
          </a:xfrm>
          <a:prstGeom prst="roundRect">
            <a:avLst>
              <a:gd name="adj" fmla="val 1053"/>
            </a:avLst>
          </a:prstGeom>
          <a:solidFill>
            <a:srgbClr val="FFEBEE">
              <a:alpha val="40000"/>
            </a:srgbClr>
          </a:solidFill>
          <a:ln w="12700">
            <a:solidFill>
              <a:srgbClr val="FF0000">
                <a:alpha val="10000"/>
              </a:srgbClr>
            </a:solidFill>
            <a:prstDash val="solid"/>
          </a:ln>
        </p:spPr>
      </p:sp>
      <p:sp>
        <p:nvSpPr>
          <p:cNvPr id="9" name="Text 7"/>
          <p:cNvSpPr txBox="1"/>
          <p:nvPr/>
        </p:nvSpPr>
        <p:spPr>
          <a:xfrm>
            <a:off x="381305" y="381305"/>
            <a:ext cx="11735410" cy="419710"/>
          </a:xfrm>
          <a:prstGeom prst="rect">
            <a:avLst/>
          </a:prstGeom>
          <a:noFill/>
          <a:ln/>
        </p:spPr>
        <p:txBody>
          <a:bodyPr wrap="square" lIns="0" tIns="0" rIns="0" bIns="0" rtlCol="0" anchor="ctr"/>
          <a:lstStyle/>
          <a:p>
            <a:pPr marL="0" indent="0" algn="l">
              <a:buNone/>
            </a:pPr>
            <a:r>
              <a:rPr lang="en-US" sz="2700" b="1" dirty="0">
                <a:solidFill>
                  <a:srgbClr val="003366"/>
                </a:solidFill>
                <a:latin typeface="Montserrat" pitchFamily="34" charset="0"/>
                <a:ea typeface="Montserrat" pitchFamily="34" charset="-122"/>
                <a:cs typeface="Montserrat" pitchFamily="34" charset="-120"/>
              </a:rPr>
              <a:t>国内フェス一覧（分類整理）</a:t>
            </a:r>
            <a:endParaRPr lang="en-US" sz="2700" dirty="0"/>
          </a:p>
        </p:txBody>
      </p:sp>
      <p:pic>
        <p:nvPicPr>
          <p:cNvPr id="10" name="Image 0" descr="preencoded.png"/>
          <p:cNvPicPr>
            <a:picLocks noChangeAspect="1"/>
          </p:cNvPicPr>
          <p:nvPr/>
        </p:nvPicPr>
        <p:blipFill>
          <a:blip r:embed="rId3"/>
          <a:srcRect t="-400" b="-400"/>
          <a:stretch/>
        </p:blipFill>
        <p:spPr>
          <a:xfrm>
            <a:off x="381305" y="857707"/>
            <a:ext cx="571500" cy="38405"/>
          </a:xfrm>
          <a:prstGeom prst="rect">
            <a:avLst/>
          </a:prstGeom>
        </p:spPr>
      </p:pic>
      <p:sp>
        <p:nvSpPr>
          <p:cNvPr id="11" name="Shape 8"/>
          <p:cNvSpPr/>
          <p:nvPr/>
        </p:nvSpPr>
        <p:spPr>
          <a:xfrm>
            <a:off x="571500" y="1352550"/>
            <a:ext cx="3238805" cy="19202"/>
          </a:xfrm>
          <a:prstGeom prst="rect">
            <a:avLst/>
          </a:prstGeom>
          <a:solidFill>
            <a:srgbClr val="4A90E2"/>
          </a:solidFill>
          <a:ln w="12700">
            <a:solidFill>
              <a:srgbClr val="4A90E2">
                <a:alpha val="0"/>
              </a:srgbClr>
            </a:solidFill>
            <a:prstDash val="solid"/>
          </a:ln>
        </p:spPr>
      </p:sp>
      <p:sp>
        <p:nvSpPr>
          <p:cNvPr id="12" name="Text 9"/>
          <p:cNvSpPr txBox="1"/>
          <p:nvPr/>
        </p:nvSpPr>
        <p:spPr>
          <a:xfrm>
            <a:off x="571500" y="1095604"/>
            <a:ext cx="3314700" cy="229514"/>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52CC"/>
                </a:solidFill>
                <a:latin typeface="Noto Sans JP" pitchFamily="34" charset="0"/>
                <a:ea typeface="Noto Sans JP" pitchFamily="34" charset="-122"/>
                <a:cs typeface="Noto Sans JP" pitchFamily="34" charset="-120"/>
              </a:rPr>
              <a:t>1. 超大型フェス（4大フェス）</a:t>
            </a:r>
            <a:endParaRPr lang="en-US" sz="1200" dirty="0"/>
          </a:p>
        </p:txBody>
      </p:sp>
      <p:sp>
        <p:nvSpPr>
          <p:cNvPr id="13" name="Text 10"/>
          <p:cNvSpPr txBox="1"/>
          <p:nvPr/>
        </p:nvSpPr>
        <p:spPr>
          <a:xfrm>
            <a:off x="685800" y="1675333"/>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自然・山間・滞在型 / ブランド重視</a:t>
            </a:r>
            <a:endParaRPr lang="en-US" sz="800" dirty="0"/>
          </a:p>
        </p:txBody>
      </p:sp>
      <p:sp>
        <p:nvSpPr>
          <p:cNvPr id="14" name="Text 11"/>
          <p:cNvSpPr txBox="1"/>
          <p:nvPr/>
        </p:nvSpPr>
        <p:spPr>
          <a:xfrm>
            <a:off x="685800" y="2122475"/>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都市型 / 海外アーティスト依存 / トレンド</a:t>
            </a:r>
            <a:endParaRPr lang="en-US" sz="800" dirty="0"/>
          </a:p>
        </p:txBody>
      </p:sp>
      <p:sp>
        <p:nvSpPr>
          <p:cNvPr id="15" name="Text 12"/>
          <p:cNvSpPr txBox="1"/>
          <p:nvPr/>
        </p:nvSpPr>
        <p:spPr>
          <a:xfrm>
            <a:off x="685800" y="2568702"/>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国内特化 / 最大級動員 / 安定量産型</a:t>
            </a:r>
            <a:endParaRPr lang="en-US" sz="800" dirty="0"/>
          </a:p>
        </p:txBody>
      </p:sp>
      <p:sp>
        <p:nvSpPr>
          <p:cNvPr id="16" name="Text 13"/>
          <p:cNvSpPr txBox="1"/>
          <p:nvPr/>
        </p:nvSpPr>
        <p:spPr>
          <a:xfrm>
            <a:off x="685800" y="3015844"/>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北海道 / 夜通し・キャンプ / 地域密着</a:t>
            </a:r>
            <a:endParaRPr lang="en-US" sz="800" dirty="0"/>
          </a:p>
        </p:txBody>
      </p:sp>
      <p:sp>
        <p:nvSpPr>
          <p:cNvPr id="17" name="Shape 14"/>
          <p:cNvSpPr/>
          <p:nvPr/>
        </p:nvSpPr>
        <p:spPr>
          <a:xfrm>
            <a:off x="571500" y="3568141"/>
            <a:ext cx="3238805" cy="19202"/>
          </a:xfrm>
          <a:prstGeom prst="rect">
            <a:avLst/>
          </a:prstGeom>
          <a:solidFill>
            <a:srgbClr val="4A90E2"/>
          </a:solidFill>
          <a:ln w="12700">
            <a:solidFill>
              <a:srgbClr val="4A90E2">
                <a:alpha val="0"/>
              </a:srgbClr>
            </a:solidFill>
            <a:prstDash val="solid"/>
          </a:ln>
        </p:spPr>
      </p:sp>
      <p:sp>
        <p:nvSpPr>
          <p:cNvPr id="18" name="Text 15"/>
          <p:cNvSpPr txBox="1"/>
          <p:nvPr/>
        </p:nvSpPr>
        <p:spPr>
          <a:xfrm>
            <a:off x="571500" y="3311195"/>
            <a:ext cx="3314700" cy="229514"/>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52CC"/>
                </a:solidFill>
                <a:latin typeface="Noto Sans JP" pitchFamily="34" charset="0"/>
                <a:ea typeface="Noto Sans JP" pitchFamily="34" charset="-122"/>
                <a:cs typeface="Noto Sans JP" pitchFamily="34" charset="-120"/>
              </a:rPr>
              <a:t>2. 中〜大型フェス</a:t>
            </a:r>
            <a:endParaRPr lang="en-US" sz="1200" dirty="0"/>
          </a:p>
        </p:txBody>
      </p:sp>
      <p:sp>
        <p:nvSpPr>
          <p:cNvPr id="19" name="Text 16"/>
          <p:cNvSpPr txBox="1"/>
          <p:nvPr/>
        </p:nvSpPr>
        <p:spPr>
          <a:xfrm>
            <a:off x="685800" y="3890924"/>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年末特化 / 屋内型 / 国内総集編</a:t>
            </a:r>
            <a:endParaRPr lang="en-US" sz="800" dirty="0"/>
          </a:p>
        </p:txBody>
      </p:sp>
      <p:sp>
        <p:nvSpPr>
          <p:cNvPr id="20" name="Text 17"/>
          <p:cNvSpPr txBox="1"/>
          <p:nvPr/>
        </p:nvSpPr>
        <p:spPr>
          <a:xfrm>
            <a:off x="685800" y="4338066"/>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東北色 / ロック文化・邦ロック文脈</a:t>
            </a:r>
            <a:endParaRPr lang="en-US" sz="800" dirty="0"/>
          </a:p>
        </p:txBody>
      </p:sp>
      <p:sp>
        <p:nvSpPr>
          <p:cNvPr id="21" name="Text 18"/>
          <p:cNvSpPr txBox="1"/>
          <p:nvPr/>
        </p:nvSpPr>
        <p:spPr>
          <a:xfrm>
            <a:off x="685800" y="4785208"/>
            <a:ext cx="3238805"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ラウド系 / 10-FEET中核 / 物語性</a:t>
            </a:r>
            <a:endParaRPr lang="en-US" sz="800" dirty="0"/>
          </a:p>
        </p:txBody>
      </p:sp>
      <p:sp>
        <p:nvSpPr>
          <p:cNvPr id="22" name="Text 19"/>
          <p:cNvSpPr txBox="1"/>
          <p:nvPr/>
        </p:nvSpPr>
        <p:spPr>
          <a:xfrm>
            <a:off x="685800" y="5231435"/>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エンタメ性 / 総合エンタメ色</a:t>
            </a:r>
            <a:endParaRPr lang="en-US" sz="800" dirty="0"/>
          </a:p>
        </p:txBody>
      </p:sp>
      <p:sp>
        <p:nvSpPr>
          <p:cNvPr id="23" name="Text 20"/>
          <p:cNvSpPr txBox="1"/>
          <p:nvPr/>
        </p:nvSpPr>
        <p:spPr>
          <a:xfrm>
            <a:off x="685800" y="5678576"/>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滋賀地域連動 / 西川貴教中核</a:t>
            </a:r>
            <a:endParaRPr lang="en-US" sz="800" dirty="0"/>
          </a:p>
        </p:txBody>
      </p:sp>
      <p:sp>
        <p:nvSpPr>
          <p:cNvPr id="24" name="Text 21"/>
          <p:cNvSpPr txBox="1"/>
          <p:nvPr/>
        </p:nvSpPr>
        <p:spPr>
          <a:xfrm>
            <a:off x="685800" y="6124804"/>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埼玉 / 都市型中規模 / 若いバンド需要</a:t>
            </a:r>
            <a:endParaRPr lang="en-US" sz="800" dirty="0"/>
          </a:p>
        </p:txBody>
      </p:sp>
      <p:sp>
        <p:nvSpPr>
          <p:cNvPr id="25" name="Text 22"/>
          <p:cNvSpPr txBox="1"/>
          <p:nvPr/>
        </p:nvSpPr>
        <p:spPr>
          <a:xfrm>
            <a:off x="571500" y="1495196"/>
            <a:ext cx="335310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FUJI ROCK FESTIVAL</a:t>
            </a:r>
            <a:endParaRPr lang="en-US" sz="900" dirty="0"/>
          </a:p>
        </p:txBody>
      </p:sp>
      <p:sp>
        <p:nvSpPr>
          <p:cNvPr id="26" name="Text 23"/>
          <p:cNvSpPr txBox="1"/>
          <p:nvPr/>
        </p:nvSpPr>
        <p:spPr>
          <a:xfrm>
            <a:off x="571500" y="1942338"/>
            <a:ext cx="335310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SUMMER SONIC</a:t>
            </a:r>
            <a:endParaRPr lang="en-US" sz="900" dirty="0"/>
          </a:p>
        </p:txBody>
      </p:sp>
      <p:sp>
        <p:nvSpPr>
          <p:cNvPr id="27" name="Text 24"/>
          <p:cNvSpPr txBox="1"/>
          <p:nvPr/>
        </p:nvSpPr>
        <p:spPr>
          <a:xfrm>
            <a:off x="571500" y="2388565"/>
            <a:ext cx="335310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ROCK IN JAPAN FESTIVAL</a:t>
            </a:r>
            <a:endParaRPr lang="en-US" sz="900" dirty="0"/>
          </a:p>
        </p:txBody>
      </p:sp>
      <p:sp>
        <p:nvSpPr>
          <p:cNvPr id="28" name="Text 25"/>
          <p:cNvSpPr txBox="1"/>
          <p:nvPr/>
        </p:nvSpPr>
        <p:spPr>
          <a:xfrm>
            <a:off x="571500" y="2835707"/>
            <a:ext cx="335310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RISING SUN ROCK FESTIVAL</a:t>
            </a:r>
            <a:endParaRPr lang="en-US" sz="900" dirty="0"/>
          </a:p>
        </p:txBody>
      </p:sp>
      <p:sp>
        <p:nvSpPr>
          <p:cNvPr id="29" name="Text 26"/>
          <p:cNvSpPr txBox="1"/>
          <p:nvPr/>
        </p:nvSpPr>
        <p:spPr>
          <a:xfrm>
            <a:off x="571500" y="3710788"/>
            <a:ext cx="335310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COUNTDOWN JAPAN</a:t>
            </a:r>
            <a:endParaRPr lang="en-US" sz="900" dirty="0"/>
          </a:p>
        </p:txBody>
      </p:sp>
      <p:sp>
        <p:nvSpPr>
          <p:cNvPr id="30" name="Text 27"/>
          <p:cNvSpPr txBox="1"/>
          <p:nvPr/>
        </p:nvSpPr>
        <p:spPr>
          <a:xfrm>
            <a:off x="571500" y="4157929"/>
            <a:ext cx="335310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ARABAKI ROCK FEST.</a:t>
            </a:r>
            <a:endParaRPr lang="en-US" sz="900" dirty="0"/>
          </a:p>
        </p:txBody>
      </p:sp>
      <p:sp>
        <p:nvSpPr>
          <p:cNvPr id="31" name="Text 28"/>
          <p:cNvSpPr txBox="1"/>
          <p:nvPr/>
        </p:nvSpPr>
        <p:spPr>
          <a:xfrm>
            <a:off x="571500" y="4605071"/>
            <a:ext cx="3429000"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京都大作戦</a:t>
            </a:r>
            <a:endParaRPr lang="en-US" sz="900" dirty="0"/>
          </a:p>
        </p:txBody>
      </p:sp>
      <p:sp>
        <p:nvSpPr>
          <p:cNvPr id="32" name="Text 29"/>
          <p:cNvSpPr txBox="1"/>
          <p:nvPr/>
        </p:nvSpPr>
        <p:spPr>
          <a:xfrm>
            <a:off x="571500" y="5051298"/>
            <a:ext cx="3429000"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氣志團万博</a:t>
            </a:r>
            <a:endParaRPr lang="en-US" sz="900" dirty="0"/>
          </a:p>
        </p:txBody>
      </p:sp>
      <p:sp>
        <p:nvSpPr>
          <p:cNvPr id="33" name="Text 30"/>
          <p:cNvSpPr txBox="1"/>
          <p:nvPr/>
        </p:nvSpPr>
        <p:spPr>
          <a:xfrm>
            <a:off x="571500" y="5498440"/>
            <a:ext cx="3429000"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イナズマロックフェス</a:t>
            </a:r>
            <a:endParaRPr lang="en-US" sz="900" dirty="0"/>
          </a:p>
        </p:txBody>
      </p:sp>
      <p:sp>
        <p:nvSpPr>
          <p:cNvPr id="34" name="Text 31"/>
          <p:cNvSpPr txBox="1"/>
          <p:nvPr/>
        </p:nvSpPr>
        <p:spPr>
          <a:xfrm>
            <a:off x="571500" y="5944667"/>
            <a:ext cx="335310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VIVA LA ROCK</a:t>
            </a:r>
            <a:endParaRPr lang="en-US" sz="900" dirty="0"/>
          </a:p>
        </p:txBody>
      </p:sp>
      <p:sp>
        <p:nvSpPr>
          <p:cNvPr id="35" name="Shape 32"/>
          <p:cNvSpPr/>
          <p:nvPr/>
        </p:nvSpPr>
        <p:spPr>
          <a:xfrm>
            <a:off x="4476902" y="1352550"/>
            <a:ext cx="3238805" cy="19202"/>
          </a:xfrm>
          <a:prstGeom prst="rect">
            <a:avLst/>
          </a:prstGeom>
          <a:solidFill>
            <a:srgbClr val="4A90E2"/>
          </a:solidFill>
          <a:ln w="12700">
            <a:solidFill>
              <a:srgbClr val="4A90E2">
                <a:alpha val="0"/>
              </a:srgbClr>
            </a:solidFill>
            <a:prstDash val="solid"/>
          </a:ln>
        </p:spPr>
      </p:sp>
      <p:sp>
        <p:nvSpPr>
          <p:cNvPr id="36" name="Text 33"/>
          <p:cNvSpPr txBox="1"/>
          <p:nvPr/>
        </p:nvSpPr>
        <p:spPr>
          <a:xfrm>
            <a:off x="4476902" y="1095604"/>
            <a:ext cx="3314700" cy="229514"/>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52CC"/>
                </a:solidFill>
                <a:latin typeface="Noto Sans JP" pitchFamily="34" charset="0"/>
                <a:ea typeface="Noto Sans JP" pitchFamily="34" charset="-122"/>
                <a:cs typeface="Noto Sans JP" pitchFamily="34" charset="-120"/>
              </a:rPr>
              <a:t>2. 中〜大型フェス（続き）</a:t>
            </a:r>
            <a:endParaRPr lang="en-US" sz="1200" dirty="0"/>
          </a:p>
        </p:txBody>
      </p:sp>
      <p:sp>
        <p:nvSpPr>
          <p:cNvPr id="37" name="Text 34"/>
          <p:cNvSpPr txBox="1"/>
          <p:nvPr/>
        </p:nvSpPr>
        <p:spPr>
          <a:xfrm>
            <a:off x="4591202" y="1675333"/>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新潟 / スタジアム型 / 豪華ラインナップ</a:t>
            </a:r>
            <a:endParaRPr lang="en-US" sz="800" dirty="0"/>
          </a:p>
        </p:txBody>
      </p:sp>
      <p:sp>
        <p:nvSpPr>
          <p:cNvPr id="38" name="Text 35"/>
          <p:cNvSpPr txBox="1"/>
          <p:nvPr/>
        </p:nvSpPr>
        <p:spPr>
          <a:xfrm>
            <a:off x="4591202" y="2122475"/>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大阪 / イベンター主催 / 独自企画色</a:t>
            </a:r>
            <a:endParaRPr lang="en-US" sz="800" dirty="0"/>
          </a:p>
        </p:txBody>
      </p:sp>
      <p:sp>
        <p:nvSpPr>
          <p:cNvPr id="39" name="Text 36"/>
          <p:cNvSpPr txBox="1"/>
          <p:nvPr/>
        </p:nvSpPr>
        <p:spPr>
          <a:xfrm>
            <a:off x="4591202" y="2568702"/>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秋田 / 地域密着 / ラウド系</a:t>
            </a:r>
            <a:endParaRPr lang="en-US" sz="800" dirty="0"/>
          </a:p>
        </p:txBody>
      </p:sp>
      <p:sp>
        <p:nvSpPr>
          <p:cNvPr id="40" name="Text 37"/>
          <p:cNvSpPr txBox="1"/>
          <p:nvPr/>
        </p:nvSpPr>
        <p:spPr>
          <a:xfrm>
            <a:off x="4591202" y="3015844"/>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富士山麓 / キャンプ・チルアウト / フジロック派生</a:t>
            </a:r>
            <a:endParaRPr lang="en-US" sz="800" dirty="0"/>
          </a:p>
        </p:txBody>
      </p:sp>
      <p:sp>
        <p:nvSpPr>
          <p:cNvPr id="41" name="Shape 38"/>
          <p:cNvSpPr/>
          <p:nvPr/>
        </p:nvSpPr>
        <p:spPr>
          <a:xfrm>
            <a:off x="4476902" y="3568141"/>
            <a:ext cx="3238805" cy="19202"/>
          </a:xfrm>
          <a:prstGeom prst="rect">
            <a:avLst/>
          </a:prstGeom>
          <a:solidFill>
            <a:srgbClr val="4A90E2"/>
          </a:solidFill>
          <a:ln w="12700">
            <a:solidFill>
              <a:srgbClr val="4A90E2">
                <a:alpha val="0"/>
              </a:srgbClr>
            </a:solidFill>
            <a:prstDash val="solid"/>
          </a:ln>
        </p:spPr>
      </p:sp>
      <p:sp>
        <p:nvSpPr>
          <p:cNvPr id="42" name="Text 39"/>
          <p:cNvSpPr txBox="1"/>
          <p:nvPr/>
        </p:nvSpPr>
        <p:spPr>
          <a:xfrm>
            <a:off x="4476902" y="3311195"/>
            <a:ext cx="3314700" cy="229514"/>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52CC"/>
                </a:solidFill>
                <a:latin typeface="Noto Sans JP" pitchFamily="34" charset="0"/>
                <a:ea typeface="Noto Sans JP" pitchFamily="34" charset="-122"/>
                <a:cs typeface="Noto Sans JP" pitchFamily="34" charset="-120"/>
              </a:rPr>
              <a:t>3. ジャンル特化・派生系</a:t>
            </a:r>
            <a:endParaRPr lang="en-US" sz="1200" dirty="0"/>
          </a:p>
        </p:txBody>
      </p:sp>
      <p:sp>
        <p:nvSpPr>
          <p:cNvPr id="43" name="Text 40"/>
          <p:cNvSpPr txBox="1"/>
          <p:nvPr/>
        </p:nvSpPr>
        <p:spPr>
          <a:xfrm>
            <a:off x="4591202" y="3890924"/>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EDM特化 / ラグジュアリー・SNS映え</a:t>
            </a:r>
            <a:endParaRPr lang="en-US" sz="800" dirty="0"/>
          </a:p>
        </p:txBody>
      </p:sp>
      <p:sp>
        <p:nvSpPr>
          <p:cNvPr id="44" name="Text 41"/>
          <p:cNvSpPr txBox="1"/>
          <p:nvPr/>
        </p:nvSpPr>
        <p:spPr>
          <a:xfrm>
            <a:off x="4591202" y="4338066"/>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サーフカルチャー / 海・ライフスタイル</a:t>
            </a:r>
            <a:endParaRPr lang="en-US" sz="800" dirty="0"/>
          </a:p>
        </p:txBody>
      </p:sp>
      <p:sp>
        <p:nvSpPr>
          <p:cNvPr id="45" name="Text 42"/>
          <p:cNvSpPr txBox="1"/>
          <p:nvPr/>
        </p:nvSpPr>
        <p:spPr>
          <a:xfrm>
            <a:off x="4591202" y="4785208"/>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都市型 / インディー・クラブカルチャー</a:t>
            </a:r>
            <a:endParaRPr lang="en-US" sz="800" dirty="0"/>
          </a:p>
        </p:txBody>
      </p:sp>
      <p:sp>
        <p:nvSpPr>
          <p:cNvPr id="46" name="Text 43"/>
          <p:cNvSpPr txBox="1"/>
          <p:nvPr/>
        </p:nvSpPr>
        <p:spPr>
          <a:xfrm>
            <a:off x="4591202" y="5231435"/>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地域発信型 / アーティスト主導</a:t>
            </a:r>
            <a:endParaRPr lang="en-US" sz="800" dirty="0"/>
          </a:p>
        </p:txBody>
      </p:sp>
      <p:sp>
        <p:nvSpPr>
          <p:cNvPr id="47" name="Shape 44"/>
          <p:cNvSpPr/>
          <p:nvPr/>
        </p:nvSpPr>
        <p:spPr>
          <a:xfrm>
            <a:off x="4476902" y="5783732"/>
            <a:ext cx="3238805" cy="19202"/>
          </a:xfrm>
          <a:prstGeom prst="rect">
            <a:avLst/>
          </a:prstGeom>
          <a:solidFill>
            <a:srgbClr val="4A90E2"/>
          </a:solidFill>
          <a:ln w="12700">
            <a:solidFill>
              <a:srgbClr val="4A90E2">
                <a:alpha val="0"/>
              </a:srgbClr>
            </a:solidFill>
            <a:prstDash val="solid"/>
          </a:ln>
        </p:spPr>
      </p:sp>
      <p:sp>
        <p:nvSpPr>
          <p:cNvPr id="48" name="Text 45"/>
          <p:cNvSpPr txBox="1"/>
          <p:nvPr/>
        </p:nvSpPr>
        <p:spPr>
          <a:xfrm>
            <a:off x="4476902" y="5526786"/>
            <a:ext cx="3314700" cy="229514"/>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52CC"/>
                </a:solidFill>
                <a:latin typeface="Noto Sans JP" pitchFamily="34" charset="0"/>
                <a:ea typeface="Noto Sans JP" pitchFamily="34" charset="-122"/>
                <a:cs typeface="Noto Sans JP" pitchFamily="34" charset="-120"/>
              </a:rPr>
              <a:t>4. 歴史的・源流フェス</a:t>
            </a:r>
            <a:endParaRPr lang="en-US" sz="1200" dirty="0"/>
          </a:p>
        </p:txBody>
      </p:sp>
      <p:sp>
        <p:nvSpPr>
          <p:cNvPr id="49" name="Text 46"/>
          <p:cNvSpPr txBox="1"/>
          <p:nvPr/>
        </p:nvSpPr>
        <p:spPr>
          <a:xfrm>
            <a:off x="4591202" y="6107430"/>
            <a:ext cx="3238805"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1969-1971 / 日本フェスの原点</a:t>
            </a:r>
            <a:endParaRPr lang="en-US" sz="800" dirty="0"/>
          </a:p>
        </p:txBody>
      </p:sp>
      <p:sp>
        <p:nvSpPr>
          <p:cNvPr id="50" name="Text 47"/>
          <p:cNvSpPr txBox="1"/>
          <p:nvPr/>
        </p:nvSpPr>
        <p:spPr>
          <a:xfrm>
            <a:off x="4591202" y="6553657"/>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1974 / ロックフェスの先駆け</a:t>
            </a:r>
            <a:endParaRPr lang="en-US" sz="800" dirty="0"/>
          </a:p>
        </p:txBody>
      </p:sp>
      <p:sp>
        <p:nvSpPr>
          <p:cNvPr id="51" name="Text 48"/>
          <p:cNvSpPr txBox="1"/>
          <p:nvPr/>
        </p:nvSpPr>
        <p:spPr>
          <a:xfrm>
            <a:off x="4476902" y="1495196"/>
            <a:ext cx="3429000"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音楽と髭達</a:t>
            </a:r>
            <a:endParaRPr lang="en-US" sz="900" dirty="0"/>
          </a:p>
        </p:txBody>
      </p:sp>
      <p:sp>
        <p:nvSpPr>
          <p:cNvPr id="52" name="Text 49"/>
          <p:cNvSpPr txBox="1"/>
          <p:nvPr/>
        </p:nvSpPr>
        <p:spPr>
          <a:xfrm>
            <a:off x="4476902" y="1942338"/>
            <a:ext cx="335310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OTODAMA 音泉魂</a:t>
            </a:r>
            <a:endParaRPr lang="en-US" sz="900" dirty="0"/>
          </a:p>
        </p:txBody>
      </p:sp>
      <p:sp>
        <p:nvSpPr>
          <p:cNvPr id="53" name="Text 50"/>
          <p:cNvSpPr txBox="1"/>
          <p:nvPr/>
        </p:nvSpPr>
        <p:spPr>
          <a:xfrm>
            <a:off x="4476902" y="2388565"/>
            <a:ext cx="3429000"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男鹿ナマハゲロックフェスティバル</a:t>
            </a:r>
            <a:endParaRPr lang="en-US" sz="900" dirty="0"/>
          </a:p>
        </p:txBody>
      </p:sp>
      <p:sp>
        <p:nvSpPr>
          <p:cNvPr id="54" name="Text 51"/>
          <p:cNvSpPr txBox="1"/>
          <p:nvPr/>
        </p:nvSpPr>
        <p:spPr>
          <a:xfrm>
            <a:off x="4476902" y="2835707"/>
            <a:ext cx="335310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朝霧JAM</a:t>
            </a:r>
            <a:endParaRPr lang="en-US" sz="900" dirty="0"/>
          </a:p>
        </p:txBody>
      </p:sp>
      <p:sp>
        <p:nvSpPr>
          <p:cNvPr id="55" name="Text 52"/>
          <p:cNvSpPr txBox="1"/>
          <p:nvPr/>
        </p:nvSpPr>
        <p:spPr>
          <a:xfrm>
            <a:off x="4476902" y="3710788"/>
            <a:ext cx="335310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ULTRA JAPAN</a:t>
            </a:r>
            <a:endParaRPr lang="en-US" sz="900" dirty="0"/>
          </a:p>
        </p:txBody>
      </p:sp>
      <p:sp>
        <p:nvSpPr>
          <p:cNvPr id="56" name="Text 53"/>
          <p:cNvSpPr txBox="1"/>
          <p:nvPr/>
        </p:nvSpPr>
        <p:spPr>
          <a:xfrm>
            <a:off x="4476902" y="4157929"/>
            <a:ext cx="335310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GREENROOM FESTIVAL</a:t>
            </a:r>
            <a:endParaRPr lang="en-US" sz="900" dirty="0"/>
          </a:p>
        </p:txBody>
      </p:sp>
      <p:sp>
        <p:nvSpPr>
          <p:cNvPr id="57" name="Text 54"/>
          <p:cNvSpPr txBox="1"/>
          <p:nvPr/>
        </p:nvSpPr>
        <p:spPr>
          <a:xfrm>
            <a:off x="4476902" y="4605071"/>
            <a:ext cx="335310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SYNCHRONICITY</a:t>
            </a:r>
            <a:endParaRPr lang="en-US" sz="900" dirty="0"/>
          </a:p>
        </p:txBody>
      </p:sp>
      <p:sp>
        <p:nvSpPr>
          <p:cNvPr id="58" name="Text 55"/>
          <p:cNvSpPr txBox="1"/>
          <p:nvPr/>
        </p:nvSpPr>
        <p:spPr>
          <a:xfrm>
            <a:off x="4476902" y="5051298"/>
            <a:ext cx="335310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CENTRAL</a:t>
            </a:r>
            <a:endParaRPr lang="en-US" sz="900" dirty="0"/>
          </a:p>
        </p:txBody>
      </p:sp>
      <p:sp>
        <p:nvSpPr>
          <p:cNvPr id="59" name="Text 56"/>
          <p:cNvSpPr txBox="1"/>
          <p:nvPr/>
        </p:nvSpPr>
        <p:spPr>
          <a:xfrm>
            <a:off x="4476902" y="5927293"/>
            <a:ext cx="3429000"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全日本フォークジャンボリー</a:t>
            </a:r>
            <a:endParaRPr lang="en-US" sz="900" dirty="0"/>
          </a:p>
        </p:txBody>
      </p:sp>
      <p:sp>
        <p:nvSpPr>
          <p:cNvPr id="60" name="Text 57"/>
          <p:cNvSpPr txBox="1"/>
          <p:nvPr/>
        </p:nvSpPr>
        <p:spPr>
          <a:xfrm>
            <a:off x="4476902" y="6373520"/>
            <a:ext cx="3429000"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ワンステップ・フェスティバル</a:t>
            </a:r>
            <a:endParaRPr lang="en-US" sz="900" dirty="0"/>
          </a:p>
        </p:txBody>
      </p:sp>
      <p:sp>
        <p:nvSpPr>
          <p:cNvPr id="61" name="Shape 58"/>
          <p:cNvSpPr/>
          <p:nvPr/>
        </p:nvSpPr>
        <p:spPr>
          <a:xfrm>
            <a:off x="8382305" y="1600200"/>
            <a:ext cx="3238805" cy="19202"/>
          </a:xfrm>
          <a:prstGeom prst="rect">
            <a:avLst/>
          </a:prstGeom>
          <a:solidFill>
            <a:srgbClr val="EF9A9A"/>
          </a:solidFill>
          <a:ln w="12700">
            <a:solidFill>
              <a:srgbClr val="EF9A9A">
                <a:alpha val="0"/>
              </a:srgbClr>
            </a:solidFill>
            <a:prstDash val="solid"/>
          </a:ln>
        </p:spPr>
      </p:sp>
      <p:sp>
        <p:nvSpPr>
          <p:cNvPr id="62" name="Text 59"/>
          <p:cNvSpPr txBox="1"/>
          <p:nvPr/>
        </p:nvSpPr>
        <p:spPr>
          <a:xfrm>
            <a:off x="8382305" y="1343254"/>
            <a:ext cx="3314700" cy="229514"/>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C62828"/>
                </a:solidFill>
                <a:latin typeface="Noto Sans JP" pitchFamily="34" charset="0"/>
                <a:ea typeface="Noto Sans JP" pitchFamily="34" charset="-122"/>
                <a:cs typeface="Noto Sans JP" pitchFamily="34" charset="-120"/>
              </a:rPr>
              <a:t>5. 消滅・休止・不定期系</a:t>
            </a:r>
            <a:endParaRPr lang="en-US" sz="1200" dirty="0"/>
          </a:p>
        </p:txBody>
      </p:sp>
      <p:sp>
        <p:nvSpPr>
          <p:cNvPr id="63" name="Text 60"/>
          <p:cNvSpPr txBox="1"/>
          <p:nvPr/>
        </p:nvSpPr>
        <p:spPr>
          <a:xfrm>
            <a:off x="8496605" y="1922983"/>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環境・社会性 / 事実上終了扱い / 収益構造弱</a:t>
            </a:r>
            <a:endParaRPr lang="en-US" sz="800" dirty="0"/>
          </a:p>
        </p:txBody>
      </p:sp>
      <p:sp>
        <p:nvSpPr>
          <p:cNvPr id="64" name="Text 61"/>
          <p:cNvSpPr txBox="1"/>
          <p:nvPr/>
        </p:nvSpPr>
        <p:spPr>
          <a:xfrm>
            <a:off x="8496605" y="2370125"/>
            <a:ext cx="3238805"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Hi-STANDARD / カリスマ型 / 不定期開催</a:t>
            </a:r>
            <a:endParaRPr lang="en-US" sz="800" dirty="0"/>
          </a:p>
        </p:txBody>
      </p:sp>
      <p:sp>
        <p:nvSpPr>
          <p:cNvPr id="65" name="Text 62"/>
          <p:cNvSpPr txBox="1"/>
          <p:nvPr/>
        </p:nvSpPr>
        <p:spPr>
          <a:xfrm>
            <a:off x="8496605" y="2816352"/>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V系特化 / 市場規模不足 / 消滅</a:t>
            </a:r>
            <a:endParaRPr lang="en-US" sz="800" dirty="0"/>
          </a:p>
        </p:txBody>
      </p:sp>
      <p:sp>
        <p:nvSpPr>
          <p:cNvPr id="66" name="Text 63"/>
          <p:cNvSpPr txBox="1"/>
          <p:nvPr/>
        </p:nvSpPr>
        <p:spPr>
          <a:xfrm>
            <a:off x="8496605" y="3263494"/>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海外大物依存 / コスト過多 / 短命</a:t>
            </a:r>
            <a:endParaRPr lang="en-US" sz="800" dirty="0"/>
          </a:p>
        </p:txBody>
      </p:sp>
      <p:sp>
        <p:nvSpPr>
          <p:cNvPr id="67" name="Text 64"/>
          <p:cNvSpPr txBox="1"/>
          <p:nvPr/>
        </p:nvSpPr>
        <p:spPr>
          <a:xfrm>
            <a:off x="8496605" y="3710635"/>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アジカン主催 / 洋邦混合 / 休止中</a:t>
            </a:r>
            <a:endParaRPr lang="en-US" sz="800" dirty="0"/>
          </a:p>
        </p:txBody>
      </p:sp>
      <p:sp>
        <p:nvSpPr>
          <p:cNvPr id="68" name="Text 65"/>
          <p:cNvSpPr txBox="1"/>
          <p:nvPr/>
        </p:nvSpPr>
        <p:spPr>
          <a:xfrm>
            <a:off x="8496605" y="4156862"/>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エイベックス / 企画依存色 / 開催不安定</a:t>
            </a:r>
            <a:endParaRPr lang="en-US" sz="800" dirty="0"/>
          </a:p>
        </p:txBody>
      </p:sp>
      <p:sp>
        <p:nvSpPr>
          <p:cNvPr id="69" name="Text 66"/>
          <p:cNvSpPr txBox="1"/>
          <p:nvPr/>
        </p:nvSpPr>
        <p:spPr>
          <a:xfrm>
            <a:off x="8496605" y="4604004"/>
            <a:ext cx="3314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FM802 / フリーライブ形式 / 縮小・形骸化</a:t>
            </a:r>
            <a:endParaRPr lang="en-US" sz="800" dirty="0"/>
          </a:p>
        </p:txBody>
      </p:sp>
      <p:sp>
        <p:nvSpPr>
          <p:cNvPr id="70" name="Shape 67"/>
          <p:cNvSpPr/>
          <p:nvPr/>
        </p:nvSpPr>
        <p:spPr>
          <a:xfrm>
            <a:off x="8382305" y="4889297"/>
            <a:ext cx="3238805" cy="1333195"/>
          </a:xfrm>
          <a:prstGeom prst="roundRect">
            <a:avLst>
              <a:gd name="adj" fmla="val 3919"/>
            </a:avLst>
          </a:prstGeom>
          <a:solidFill>
            <a:srgbClr val="FFFFFF">
              <a:alpha val="60000"/>
            </a:srgbClr>
          </a:solidFill>
          <a:ln/>
        </p:spPr>
      </p:sp>
      <p:sp>
        <p:nvSpPr>
          <p:cNvPr id="71" name="Shape 68"/>
          <p:cNvSpPr/>
          <p:nvPr/>
        </p:nvSpPr>
        <p:spPr>
          <a:xfrm>
            <a:off x="8382305" y="4889297"/>
            <a:ext cx="38405" cy="1333195"/>
          </a:xfrm>
          <a:prstGeom prst="roundRect">
            <a:avLst>
              <a:gd name="adj" fmla="val 136054"/>
            </a:avLst>
          </a:prstGeom>
          <a:solidFill>
            <a:srgbClr val="C62828"/>
          </a:solidFill>
          <a:ln w="12700">
            <a:solidFill>
              <a:srgbClr val="C62828">
                <a:alpha val="0"/>
              </a:srgbClr>
            </a:solidFill>
            <a:prstDash val="solid"/>
          </a:ln>
        </p:spPr>
      </p:sp>
      <p:sp>
        <p:nvSpPr>
          <p:cNvPr id="72" name="Text 69"/>
          <p:cNvSpPr txBox="1"/>
          <p:nvPr/>
        </p:nvSpPr>
        <p:spPr>
          <a:xfrm>
            <a:off x="8534095" y="5127955"/>
            <a:ext cx="3162910" cy="181051"/>
          </a:xfrm>
          <a:prstGeom prst="rect">
            <a:avLst/>
          </a:prstGeom>
          <a:noFill/>
          <a:ln/>
        </p:spPr>
        <p:txBody>
          <a:bodyPr wrap="square" lIns="0" tIns="0" rIns="0" bIns="0" rtlCol="0" anchor="ctr"/>
          <a:lstStyle/>
          <a:p>
            <a:pPr marL="0" indent="0" algn="l">
              <a:buNone/>
            </a:pPr>
            <a:r>
              <a:rPr lang="en-US" sz="900" b="1" dirty="0">
                <a:solidFill>
                  <a:srgbClr val="C62828"/>
                </a:solidFill>
                <a:latin typeface="Noto Sans JP" pitchFamily="34" charset="0"/>
                <a:ea typeface="Noto Sans JP" pitchFamily="34" charset="-122"/>
                <a:cs typeface="Noto Sans JP" pitchFamily="34" charset="-120"/>
              </a:rPr>
              <a:t>消滅・休止の共通点</a:t>
            </a:r>
            <a:endParaRPr lang="en-US" sz="900" dirty="0"/>
          </a:p>
        </p:txBody>
      </p:sp>
      <p:sp>
        <p:nvSpPr>
          <p:cNvPr id="73" name="Text 70"/>
          <p:cNvSpPr txBox="1"/>
          <p:nvPr/>
        </p:nvSpPr>
        <p:spPr>
          <a:xfrm>
            <a:off x="8534095" y="5413248"/>
            <a:ext cx="3048610" cy="590702"/>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 • 固定費を吸収できない規模不足</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差別化・独自性の欠如</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特定アーティスト/主催者への過度な依存</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コスト構造の悪化（円安・人件費高騰） </a:t>
            </a:r>
            <a:endParaRPr lang="en-US" sz="800" dirty="0"/>
          </a:p>
        </p:txBody>
      </p:sp>
      <p:sp>
        <p:nvSpPr>
          <p:cNvPr id="74" name="Text 71"/>
          <p:cNvSpPr txBox="1"/>
          <p:nvPr/>
        </p:nvSpPr>
        <p:spPr>
          <a:xfrm>
            <a:off x="8382305" y="1742846"/>
            <a:ext cx="335310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ap bank fes</a:t>
            </a:r>
            <a:endParaRPr lang="en-US" sz="900" dirty="0"/>
          </a:p>
        </p:txBody>
      </p:sp>
      <p:sp>
        <p:nvSpPr>
          <p:cNvPr id="75" name="Text 72"/>
          <p:cNvSpPr txBox="1"/>
          <p:nvPr/>
        </p:nvSpPr>
        <p:spPr>
          <a:xfrm>
            <a:off x="8382305" y="2189988"/>
            <a:ext cx="335310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AIR JAM</a:t>
            </a:r>
            <a:endParaRPr lang="en-US" sz="900" dirty="0"/>
          </a:p>
        </p:txBody>
      </p:sp>
      <p:sp>
        <p:nvSpPr>
          <p:cNvPr id="76" name="Text 73"/>
          <p:cNvSpPr txBox="1"/>
          <p:nvPr/>
        </p:nvSpPr>
        <p:spPr>
          <a:xfrm>
            <a:off x="8382305" y="2636215"/>
            <a:ext cx="335310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V-ROCK FESTIVAL</a:t>
            </a:r>
            <a:endParaRPr lang="en-US" sz="900" dirty="0"/>
          </a:p>
        </p:txBody>
      </p:sp>
      <p:sp>
        <p:nvSpPr>
          <p:cNvPr id="77" name="Text 74"/>
          <p:cNvSpPr txBox="1"/>
          <p:nvPr/>
        </p:nvSpPr>
        <p:spPr>
          <a:xfrm>
            <a:off x="8382305" y="3083357"/>
            <a:ext cx="3429000"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ウドー・ミュージック・フェスティバル</a:t>
            </a:r>
            <a:endParaRPr lang="en-US" sz="900" dirty="0"/>
          </a:p>
        </p:txBody>
      </p:sp>
      <p:sp>
        <p:nvSpPr>
          <p:cNvPr id="78" name="Text 75"/>
          <p:cNvSpPr txBox="1"/>
          <p:nvPr/>
        </p:nvSpPr>
        <p:spPr>
          <a:xfrm>
            <a:off x="8382305" y="3530498"/>
            <a:ext cx="335310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NANO-MUGEN FES.</a:t>
            </a:r>
            <a:endParaRPr lang="en-US" sz="900" dirty="0"/>
          </a:p>
        </p:txBody>
      </p:sp>
      <p:sp>
        <p:nvSpPr>
          <p:cNvPr id="79" name="Text 76"/>
          <p:cNvSpPr txBox="1"/>
          <p:nvPr/>
        </p:nvSpPr>
        <p:spPr>
          <a:xfrm>
            <a:off x="8382305" y="3976726"/>
            <a:ext cx="335310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a-nation</a:t>
            </a:r>
            <a:endParaRPr lang="en-US" sz="900" dirty="0"/>
          </a:p>
        </p:txBody>
      </p:sp>
      <p:sp>
        <p:nvSpPr>
          <p:cNvPr id="80" name="Text 77"/>
          <p:cNvSpPr txBox="1"/>
          <p:nvPr/>
        </p:nvSpPr>
        <p:spPr>
          <a:xfrm>
            <a:off x="8382305" y="4423867"/>
            <a:ext cx="335310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MEET THE WORLD BEAT</a:t>
            </a:r>
            <a:endParaRPr lang="en-US" sz="900" dirty="0"/>
          </a:p>
        </p:txBody>
      </p:sp>
      <p:sp>
        <p:nvSpPr>
          <p:cNvPr id="81" name="Text 78"/>
          <p:cNvSpPr txBox="1"/>
          <p:nvPr/>
        </p:nvSpPr>
        <p:spPr>
          <a:xfrm>
            <a:off x="381305" y="6590995"/>
            <a:ext cx="304861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各フェス公式サイトおよび業界レポート統合</a:t>
            </a:r>
            <a:endParaRPr lang="en-US" sz="900" dirty="0"/>
          </a:p>
        </p:txBody>
      </p:sp>
      <p:sp>
        <p:nvSpPr>
          <p:cNvPr id="82" name="Text 79"/>
          <p:cNvSpPr txBox="1"/>
          <p:nvPr/>
        </p:nvSpPr>
        <p:spPr>
          <a:xfrm>
            <a:off x="10782605" y="6610198"/>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2</a:t>
            </a:r>
            <a:endParaRPr lang="en-US" sz="1000" dirty="0"/>
          </a:p>
        </p:txBody>
      </p:sp>
      <p:pic>
        <p:nvPicPr>
          <p:cNvPr id="84" name="図 83">
            <a:extLst>
              <a:ext uri="{FF2B5EF4-FFF2-40B4-BE49-F238E27FC236}">
                <a16:creationId xmlns:a16="http://schemas.microsoft.com/office/drawing/2014/main" id="{2715A138-1B69-D8AE-14DC-C2B58557891A}"/>
              </a:ext>
            </a:extLst>
          </p:cNvPr>
          <p:cNvPicPr>
            <a:picLocks noChangeAspect="1"/>
          </p:cNvPicPr>
          <p:nvPr/>
        </p:nvPicPr>
        <p:blipFill>
          <a:blip r:embed="rId4"/>
          <a:stretch>
            <a:fillRect/>
          </a:stretch>
        </p:blipFill>
        <p:spPr>
          <a:xfrm>
            <a:off x="3314857" y="1545446"/>
            <a:ext cx="437893" cy="219637"/>
          </a:xfrm>
          <a:prstGeom prst="rect">
            <a:avLst/>
          </a:prstGeom>
        </p:spPr>
      </p:pic>
      <p:pic>
        <p:nvPicPr>
          <p:cNvPr id="86" name="図 85">
            <a:extLst>
              <a:ext uri="{FF2B5EF4-FFF2-40B4-BE49-F238E27FC236}">
                <a16:creationId xmlns:a16="http://schemas.microsoft.com/office/drawing/2014/main" id="{B77462A5-60F3-8E45-2788-408380F1EAE6}"/>
              </a:ext>
            </a:extLst>
          </p:cNvPr>
          <p:cNvPicPr>
            <a:picLocks noChangeAspect="1"/>
          </p:cNvPicPr>
          <p:nvPr/>
        </p:nvPicPr>
        <p:blipFill>
          <a:blip r:embed="rId5"/>
          <a:stretch>
            <a:fillRect/>
          </a:stretch>
        </p:blipFill>
        <p:spPr>
          <a:xfrm>
            <a:off x="3358420" y="1960625"/>
            <a:ext cx="378130" cy="251629"/>
          </a:xfrm>
          <a:prstGeom prst="rect">
            <a:avLst/>
          </a:prstGeom>
        </p:spPr>
      </p:pic>
      <p:pic>
        <p:nvPicPr>
          <p:cNvPr id="88" name="図 87">
            <a:extLst>
              <a:ext uri="{FF2B5EF4-FFF2-40B4-BE49-F238E27FC236}">
                <a16:creationId xmlns:a16="http://schemas.microsoft.com/office/drawing/2014/main" id="{9D378BC7-B2AB-6915-46FB-264D2783E303}"/>
              </a:ext>
            </a:extLst>
          </p:cNvPr>
          <p:cNvPicPr>
            <a:picLocks noChangeAspect="1"/>
          </p:cNvPicPr>
          <p:nvPr/>
        </p:nvPicPr>
        <p:blipFill>
          <a:blip r:embed="rId6"/>
          <a:stretch>
            <a:fillRect/>
          </a:stretch>
        </p:blipFill>
        <p:spPr>
          <a:xfrm>
            <a:off x="3325827" y="2388565"/>
            <a:ext cx="446625" cy="262182"/>
          </a:xfrm>
          <a:prstGeom prst="rect">
            <a:avLst/>
          </a:prstGeom>
        </p:spPr>
      </p:pic>
      <p:pic>
        <p:nvPicPr>
          <p:cNvPr id="94" name="図 93">
            <a:extLst>
              <a:ext uri="{FF2B5EF4-FFF2-40B4-BE49-F238E27FC236}">
                <a16:creationId xmlns:a16="http://schemas.microsoft.com/office/drawing/2014/main" id="{9918944B-D9BC-9D64-9F9C-D1AE27FC8674}"/>
              </a:ext>
            </a:extLst>
          </p:cNvPr>
          <p:cNvPicPr>
            <a:picLocks noChangeAspect="1"/>
          </p:cNvPicPr>
          <p:nvPr/>
        </p:nvPicPr>
        <p:blipFill>
          <a:blip r:embed="rId7"/>
          <a:stretch>
            <a:fillRect/>
          </a:stretch>
        </p:blipFill>
        <p:spPr>
          <a:xfrm>
            <a:off x="3397596" y="2822676"/>
            <a:ext cx="281908" cy="352034"/>
          </a:xfrm>
          <a:prstGeom prst="rect">
            <a:avLst/>
          </a:prstGeom>
        </p:spPr>
      </p:pic>
      <p:pic>
        <p:nvPicPr>
          <p:cNvPr id="96" name="図 95">
            <a:extLst>
              <a:ext uri="{FF2B5EF4-FFF2-40B4-BE49-F238E27FC236}">
                <a16:creationId xmlns:a16="http://schemas.microsoft.com/office/drawing/2014/main" id="{AC8F2CD5-BF9D-3A05-6EF0-AF96D92C1C7F}"/>
              </a:ext>
            </a:extLst>
          </p:cNvPr>
          <p:cNvPicPr>
            <a:picLocks noChangeAspect="1"/>
          </p:cNvPicPr>
          <p:nvPr/>
        </p:nvPicPr>
        <p:blipFill>
          <a:blip r:embed="rId8"/>
          <a:stretch>
            <a:fillRect/>
          </a:stretch>
        </p:blipFill>
        <p:spPr>
          <a:xfrm>
            <a:off x="3307424" y="3725876"/>
            <a:ext cx="589457" cy="165048"/>
          </a:xfrm>
          <a:prstGeom prst="rect">
            <a:avLst/>
          </a:prstGeom>
        </p:spPr>
      </p:pic>
      <p:pic>
        <p:nvPicPr>
          <p:cNvPr id="98" name="図 97">
            <a:extLst>
              <a:ext uri="{FF2B5EF4-FFF2-40B4-BE49-F238E27FC236}">
                <a16:creationId xmlns:a16="http://schemas.microsoft.com/office/drawing/2014/main" id="{B1EF9D6C-D9AB-A7AC-C5DF-1CDFC93D9484}"/>
              </a:ext>
            </a:extLst>
          </p:cNvPr>
          <p:cNvPicPr>
            <a:picLocks noChangeAspect="1"/>
          </p:cNvPicPr>
          <p:nvPr/>
        </p:nvPicPr>
        <p:blipFill>
          <a:blip r:embed="rId9"/>
          <a:stretch>
            <a:fillRect/>
          </a:stretch>
        </p:blipFill>
        <p:spPr>
          <a:xfrm>
            <a:off x="3429915" y="4060501"/>
            <a:ext cx="394661" cy="394661"/>
          </a:xfrm>
          <a:prstGeom prst="rect">
            <a:avLst/>
          </a:prstGeom>
        </p:spPr>
      </p:pic>
      <p:pic>
        <p:nvPicPr>
          <p:cNvPr id="102" name="図 101">
            <a:extLst>
              <a:ext uri="{FF2B5EF4-FFF2-40B4-BE49-F238E27FC236}">
                <a16:creationId xmlns:a16="http://schemas.microsoft.com/office/drawing/2014/main" id="{748F6E79-FB36-AC67-A5D1-124A39553C23}"/>
              </a:ext>
            </a:extLst>
          </p:cNvPr>
          <p:cNvPicPr>
            <a:picLocks noChangeAspect="1"/>
          </p:cNvPicPr>
          <p:nvPr/>
        </p:nvPicPr>
        <p:blipFill>
          <a:blip r:embed="rId10"/>
          <a:stretch>
            <a:fillRect/>
          </a:stretch>
        </p:blipFill>
        <p:spPr>
          <a:xfrm>
            <a:off x="3448747" y="4547261"/>
            <a:ext cx="342537" cy="441146"/>
          </a:xfrm>
          <a:prstGeom prst="rect">
            <a:avLst/>
          </a:prstGeom>
        </p:spPr>
      </p:pic>
      <p:pic>
        <p:nvPicPr>
          <p:cNvPr id="106" name="図 105">
            <a:extLst>
              <a:ext uri="{FF2B5EF4-FFF2-40B4-BE49-F238E27FC236}">
                <a16:creationId xmlns:a16="http://schemas.microsoft.com/office/drawing/2014/main" id="{585C8C1D-1E1A-E8FC-C298-C694C4CAC532}"/>
              </a:ext>
            </a:extLst>
          </p:cNvPr>
          <p:cNvPicPr>
            <a:picLocks noChangeAspect="1"/>
          </p:cNvPicPr>
          <p:nvPr/>
        </p:nvPicPr>
        <p:blipFill>
          <a:blip r:embed="rId11"/>
          <a:stretch>
            <a:fillRect/>
          </a:stretch>
        </p:blipFill>
        <p:spPr>
          <a:xfrm>
            <a:off x="3293479" y="4992306"/>
            <a:ext cx="674801" cy="354815"/>
          </a:xfrm>
          <a:prstGeom prst="rect">
            <a:avLst/>
          </a:prstGeom>
        </p:spPr>
      </p:pic>
      <p:pic>
        <p:nvPicPr>
          <p:cNvPr id="108" name="図 107">
            <a:extLst>
              <a:ext uri="{FF2B5EF4-FFF2-40B4-BE49-F238E27FC236}">
                <a16:creationId xmlns:a16="http://schemas.microsoft.com/office/drawing/2014/main" id="{18AA236E-FA36-B0A4-D544-F08496CBE48B}"/>
              </a:ext>
            </a:extLst>
          </p:cNvPr>
          <p:cNvPicPr>
            <a:picLocks noChangeAspect="1"/>
          </p:cNvPicPr>
          <p:nvPr/>
        </p:nvPicPr>
        <p:blipFill>
          <a:blip r:embed="rId12"/>
          <a:stretch>
            <a:fillRect/>
          </a:stretch>
        </p:blipFill>
        <p:spPr>
          <a:xfrm>
            <a:off x="3287663" y="5427251"/>
            <a:ext cx="665573" cy="377456"/>
          </a:xfrm>
          <a:prstGeom prst="rect">
            <a:avLst/>
          </a:prstGeom>
        </p:spPr>
      </p:pic>
      <p:pic>
        <p:nvPicPr>
          <p:cNvPr id="110" name="図 109">
            <a:extLst>
              <a:ext uri="{FF2B5EF4-FFF2-40B4-BE49-F238E27FC236}">
                <a16:creationId xmlns:a16="http://schemas.microsoft.com/office/drawing/2014/main" id="{9A78B1CE-0654-98B8-12B4-482E62D2C56D}"/>
              </a:ext>
            </a:extLst>
          </p:cNvPr>
          <p:cNvPicPr>
            <a:picLocks noChangeAspect="1"/>
          </p:cNvPicPr>
          <p:nvPr/>
        </p:nvPicPr>
        <p:blipFill>
          <a:blip r:embed="rId13"/>
          <a:stretch>
            <a:fillRect/>
          </a:stretch>
        </p:blipFill>
        <p:spPr>
          <a:xfrm>
            <a:off x="3457669" y="5886351"/>
            <a:ext cx="374689" cy="374689"/>
          </a:xfrm>
          <a:prstGeom prst="rect">
            <a:avLst/>
          </a:prstGeom>
        </p:spPr>
      </p:pic>
      <p:pic>
        <p:nvPicPr>
          <p:cNvPr id="112" name="図 111">
            <a:extLst>
              <a:ext uri="{FF2B5EF4-FFF2-40B4-BE49-F238E27FC236}">
                <a16:creationId xmlns:a16="http://schemas.microsoft.com/office/drawing/2014/main" id="{AC9342F5-FF28-DBA3-23A5-1C2B6CA494BC}"/>
              </a:ext>
            </a:extLst>
          </p:cNvPr>
          <p:cNvPicPr>
            <a:picLocks noChangeAspect="1"/>
          </p:cNvPicPr>
          <p:nvPr/>
        </p:nvPicPr>
        <p:blipFill>
          <a:blip r:embed="rId14"/>
          <a:stretch>
            <a:fillRect/>
          </a:stretch>
        </p:blipFill>
        <p:spPr>
          <a:xfrm>
            <a:off x="7368649" y="1513041"/>
            <a:ext cx="373142" cy="352143"/>
          </a:xfrm>
          <a:prstGeom prst="rect">
            <a:avLst/>
          </a:prstGeom>
        </p:spPr>
      </p:pic>
      <p:pic>
        <p:nvPicPr>
          <p:cNvPr id="114" name="図 113">
            <a:extLst>
              <a:ext uri="{FF2B5EF4-FFF2-40B4-BE49-F238E27FC236}">
                <a16:creationId xmlns:a16="http://schemas.microsoft.com/office/drawing/2014/main" id="{839D118F-45F6-7085-A8BB-55BCDF325CB0}"/>
              </a:ext>
            </a:extLst>
          </p:cNvPr>
          <p:cNvPicPr>
            <a:picLocks noChangeAspect="1"/>
          </p:cNvPicPr>
          <p:nvPr/>
        </p:nvPicPr>
        <p:blipFill>
          <a:blip r:embed="rId15"/>
          <a:stretch>
            <a:fillRect/>
          </a:stretch>
        </p:blipFill>
        <p:spPr>
          <a:xfrm>
            <a:off x="7276784" y="1976904"/>
            <a:ext cx="561533" cy="354443"/>
          </a:xfrm>
          <a:prstGeom prst="rect">
            <a:avLst/>
          </a:prstGeom>
        </p:spPr>
      </p:pic>
      <p:pic>
        <p:nvPicPr>
          <p:cNvPr id="116" name="図 115">
            <a:extLst>
              <a:ext uri="{FF2B5EF4-FFF2-40B4-BE49-F238E27FC236}">
                <a16:creationId xmlns:a16="http://schemas.microsoft.com/office/drawing/2014/main" id="{93FB1818-9E7B-426A-A9DE-FFFA3A2ED47C}"/>
              </a:ext>
            </a:extLst>
          </p:cNvPr>
          <p:cNvPicPr>
            <a:picLocks noChangeAspect="1"/>
          </p:cNvPicPr>
          <p:nvPr/>
        </p:nvPicPr>
        <p:blipFill>
          <a:blip r:embed="rId16"/>
          <a:stretch>
            <a:fillRect/>
          </a:stretch>
        </p:blipFill>
        <p:spPr>
          <a:xfrm>
            <a:off x="7267560" y="2429822"/>
            <a:ext cx="534383" cy="292764"/>
          </a:xfrm>
          <a:prstGeom prst="rect">
            <a:avLst/>
          </a:prstGeom>
        </p:spPr>
      </p:pic>
      <p:pic>
        <p:nvPicPr>
          <p:cNvPr id="118" name="図 117">
            <a:extLst>
              <a:ext uri="{FF2B5EF4-FFF2-40B4-BE49-F238E27FC236}">
                <a16:creationId xmlns:a16="http://schemas.microsoft.com/office/drawing/2014/main" id="{342CA21B-2BA1-FA10-7985-BBEC5B6F935D}"/>
              </a:ext>
            </a:extLst>
          </p:cNvPr>
          <p:cNvPicPr>
            <a:picLocks noChangeAspect="1"/>
          </p:cNvPicPr>
          <p:nvPr/>
        </p:nvPicPr>
        <p:blipFill>
          <a:blip r:embed="rId17"/>
          <a:stretch>
            <a:fillRect/>
          </a:stretch>
        </p:blipFill>
        <p:spPr>
          <a:xfrm>
            <a:off x="7320252" y="2889942"/>
            <a:ext cx="421539" cy="368847"/>
          </a:xfrm>
          <a:prstGeom prst="rect">
            <a:avLst/>
          </a:prstGeom>
        </p:spPr>
      </p:pic>
      <p:pic>
        <p:nvPicPr>
          <p:cNvPr id="120" name="図 119">
            <a:extLst>
              <a:ext uri="{FF2B5EF4-FFF2-40B4-BE49-F238E27FC236}">
                <a16:creationId xmlns:a16="http://schemas.microsoft.com/office/drawing/2014/main" id="{22832FC2-5D44-455C-0616-A9C5867196EB}"/>
              </a:ext>
            </a:extLst>
          </p:cNvPr>
          <p:cNvPicPr>
            <a:picLocks noChangeAspect="1"/>
          </p:cNvPicPr>
          <p:nvPr/>
        </p:nvPicPr>
        <p:blipFill>
          <a:blip r:embed="rId18"/>
          <a:stretch>
            <a:fillRect/>
          </a:stretch>
        </p:blipFill>
        <p:spPr>
          <a:xfrm>
            <a:off x="7336969" y="3725876"/>
            <a:ext cx="387717" cy="362649"/>
          </a:xfrm>
          <a:prstGeom prst="rect">
            <a:avLst/>
          </a:prstGeom>
        </p:spPr>
      </p:pic>
      <p:pic>
        <p:nvPicPr>
          <p:cNvPr id="122" name="図 121">
            <a:extLst>
              <a:ext uri="{FF2B5EF4-FFF2-40B4-BE49-F238E27FC236}">
                <a16:creationId xmlns:a16="http://schemas.microsoft.com/office/drawing/2014/main" id="{A5675A69-14AC-637E-7D1D-B1C6BF8DC008}"/>
              </a:ext>
            </a:extLst>
          </p:cNvPr>
          <p:cNvPicPr>
            <a:picLocks noChangeAspect="1"/>
          </p:cNvPicPr>
          <p:nvPr/>
        </p:nvPicPr>
        <p:blipFill>
          <a:blip r:embed="rId19"/>
          <a:stretch>
            <a:fillRect/>
          </a:stretch>
        </p:blipFill>
        <p:spPr>
          <a:xfrm>
            <a:off x="7276784" y="4200732"/>
            <a:ext cx="540113" cy="302463"/>
          </a:xfrm>
          <a:prstGeom prst="rect">
            <a:avLst/>
          </a:prstGeom>
        </p:spPr>
      </p:pic>
      <p:pic>
        <p:nvPicPr>
          <p:cNvPr id="124" name="図 123">
            <a:extLst>
              <a:ext uri="{FF2B5EF4-FFF2-40B4-BE49-F238E27FC236}">
                <a16:creationId xmlns:a16="http://schemas.microsoft.com/office/drawing/2014/main" id="{B20560FE-F347-D15E-8776-07B1909DD8A0}"/>
              </a:ext>
            </a:extLst>
          </p:cNvPr>
          <p:cNvPicPr>
            <a:picLocks noChangeAspect="1"/>
          </p:cNvPicPr>
          <p:nvPr/>
        </p:nvPicPr>
        <p:blipFill>
          <a:blip r:embed="rId20"/>
          <a:stretch>
            <a:fillRect/>
          </a:stretch>
        </p:blipFill>
        <p:spPr>
          <a:xfrm>
            <a:off x="7297648" y="4633417"/>
            <a:ext cx="456751" cy="240163"/>
          </a:xfrm>
          <a:prstGeom prst="rect">
            <a:avLst/>
          </a:prstGeom>
        </p:spPr>
      </p:pic>
      <p:pic>
        <p:nvPicPr>
          <p:cNvPr id="126" name="図 125">
            <a:extLst>
              <a:ext uri="{FF2B5EF4-FFF2-40B4-BE49-F238E27FC236}">
                <a16:creationId xmlns:a16="http://schemas.microsoft.com/office/drawing/2014/main" id="{366EBA28-1616-E32C-CC40-FA8F5307C532}"/>
              </a:ext>
            </a:extLst>
          </p:cNvPr>
          <p:cNvPicPr>
            <a:picLocks noChangeAspect="1"/>
          </p:cNvPicPr>
          <p:nvPr/>
        </p:nvPicPr>
        <p:blipFill>
          <a:blip r:embed="rId21"/>
          <a:stretch>
            <a:fillRect/>
          </a:stretch>
        </p:blipFill>
        <p:spPr>
          <a:xfrm>
            <a:off x="7373256" y="5041759"/>
            <a:ext cx="311741" cy="384275"/>
          </a:xfrm>
          <a:prstGeom prst="rect">
            <a:avLst/>
          </a:prstGeom>
        </p:spPr>
      </p:pic>
      <p:pic>
        <p:nvPicPr>
          <p:cNvPr id="1024" name="図 1023">
            <a:extLst>
              <a:ext uri="{FF2B5EF4-FFF2-40B4-BE49-F238E27FC236}">
                <a16:creationId xmlns:a16="http://schemas.microsoft.com/office/drawing/2014/main" id="{D74D8F32-FF5A-3400-F821-56E106831798}"/>
              </a:ext>
            </a:extLst>
          </p:cNvPr>
          <p:cNvPicPr>
            <a:picLocks noChangeAspect="1"/>
          </p:cNvPicPr>
          <p:nvPr/>
        </p:nvPicPr>
        <p:blipFill>
          <a:blip r:embed="rId22"/>
          <a:stretch>
            <a:fillRect/>
          </a:stretch>
        </p:blipFill>
        <p:spPr>
          <a:xfrm>
            <a:off x="7320252" y="5868772"/>
            <a:ext cx="364746" cy="372961"/>
          </a:xfrm>
          <a:prstGeom prst="rect">
            <a:avLst/>
          </a:prstGeom>
        </p:spPr>
      </p:pic>
      <p:pic>
        <p:nvPicPr>
          <p:cNvPr id="1027" name="図 1026">
            <a:extLst>
              <a:ext uri="{FF2B5EF4-FFF2-40B4-BE49-F238E27FC236}">
                <a16:creationId xmlns:a16="http://schemas.microsoft.com/office/drawing/2014/main" id="{3EBA0AEA-BA1B-DFBC-1BF2-8CD523F69FE8}"/>
              </a:ext>
            </a:extLst>
          </p:cNvPr>
          <p:cNvPicPr>
            <a:picLocks noChangeAspect="1"/>
          </p:cNvPicPr>
          <p:nvPr/>
        </p:nvPicPr>
        <p:blipFill>
          <a:blip r:embed="rId23"/>
          <a:stretch>
            <a:fillRect/>
          </a:stretch>
        </p:blipFill>
        <p:spPr>
          <a:xfrm>
            <a:off x="7267944" y="6355231"/>
            <a:ext cx="486455" cy="281979"/>
          </a:xfrm>
          <a:prstGeom prst="rect">
            <a:avLst/>
          </a:prstGeom>
        </p:spPr>
      </p:pic>
      <p:pic>
        <p:nvPicPr>
          <p:cNvPr id="1029" name="図 1028">
            <a:extLst>
              <a:ext uri="{FF2B5EF4-FFF2-40B4-BE49-F238E27FC236}">
                <a16:creationId xmlns:a16="http://schemas.microsoft.com/office/drawing/2014/main" id="{F5820523-634D-C735-CB6C-BCFAB437F63A}"/>
              </a:ext>
            </a:extLst>
          </p:cNvPr>
          <p:cNvPicPr>
            <a:picLocks noChangeAspect="1"/>
          </p:cNvPicPr>
          <p:nvPr/>
        </p:nvPicPr>
        <p:blipFill>
          <a:blip r:embed="rId24"/>
          <a:stretch>
            <a:fillRect/>
          </a:stretch>
        </p:blipFill>
        <p:spPr>
          <a:xfrm>
            <a:off x="11239348" y="1775181"/>
            <a:ext cx="302285" cy="302285"/>
          </a:xfrm>
          <a:prstGeom prst="rect">
            <a:avLst/>
          </a:prstGeom>
        </p:spPr>
      </p:pic>
      <p:pic>
        <p:nvPicPr>
          <p:cNvPr id="1031" name="図 1030">
            <a:extLst>
              <a:ext uri="{FF2B5EF4-FFF2-40B4-BE49-F238E27FC236}">
                <a16:creationId xmlns:a16="http://schemas.microsoft.com/office/drawing/2014/main" id="{2C3D3455-559D-BC23-83E0-CD53950AAE42}"/>
              </a:ext>
            </a:extLst>
          </p:cNvPr>
          <p:cNvPicPr>
            <a:picLocks noChangeAspect="1"/>
          </p:cNvPicPr>
          <p:nvPr/>
        </p:nvPicPr>
        <p:blipFill>
          <a:blip r:embed="rId25"/>
          <a:stretch>
            <a:fillRect/>
          </a:stretch>
        </p:blipFill>
        <p:spPr>
          <a:xfrm>
            <a:off x="11225061" y="2232705"/>
            <a:ext cx="395439" cy="195860"/>
          </a:xfrm>
          <a:prstGeom prst="rect">
            <a:avLst/>
          </a:prstGeom>
        </p:spPr>
      </p:pic>
      <p:pic>
        <p:nvPicPr>
          <p:cNvPr id="1033" name="図 1032">
            <a:extLst>
              <a:ext uri="{FF2B5EF4-FFF2-40B4-BE49-F238E27FC236}">
                <a16:creationId xmlns:a16="http://schemas.microsoft.com/office/drawing/2014/main" id="{38663D04-DF38-F055-F99D-30F8F365B60B}"/>
              </a:ext>
            </a:extLst>
          </p:cNvPr>
          <p:cNvPicPr>
            <a:picLocks noChangeAspect="1"/>
          </p:cNvPicPr>
          <p:nvPr/>
        </p:nvPicPr>
        <p:blipFill>
          <a:blip r:embed="rId26"/>
          <a:stretch>
            <a:fillRect/>
          </a:stretch>
        </p:blipFill>
        <p:spPr>
          <a:xfrm>
            <a:off x="11271323" y="2619865"/>
            <a:ext cx="311381" cy="244921"/>
          </a:xfrm>
          <a:prstGeom prst="rect">
            <a:avLst/>
          </a:prstGeom>
        </p:spPr>
      </p:pic>
      <p:pic>
        <p:nvPicPr>
          <p:cNvPr id="1035" name="図 1034">
            <a:extLst>
              <a:ext uri="{FF2B5EF4-FFF2-40B4-BE49-F238E27FC236}">
                <a16:creationId xmlns:a16="http://schemas.microsoft.com/office/drawing/2014/main" id="{556709E6-5FDA-542D-3DAC-103554981C98}"/>
              </a:ext>
            </a:extLst>
          </p:cNvPr>
          <p:cNvPicPr>
            <a:picLocks noChangeAspect="1"/>
          </p:cNvPicPr>
          <p:nvPr/>
        </p:nvPicPr>
        <p:blipFill>
          <a:blip r:embed="rId27"/>
          <a:stretch>
            <a:fillRect/>
          </a:stretch>
        </p:blipFill>
        <p:spPr>
          <a:xfrm>
            <a:off x="11306758" y="3028605"/>
            <a:ext cx="234875" cy="326216"/>
          </a:xfrm>
          <a:prstGeom prst="rect">
            <a:avLst/>
          </a:prstGeom>
        </p:spPr>
      </p:pic>
      <p:pic>
        <p:nvPicPr>
          <p:cNvPr id="1037" name="図 1036">
            <a:extLst>
              <a:ext uri="{FF2B5EF4-FFF2-40B4-BE49-F238E27FC236}">
                <a16:creationId xmlns:a16="http://schemas.microsoft.com/office/drawing/2014/main" id="{B97BBDFD-F99C-1E7F-4F5A-7769CE5C12D0}"/>
              </a:ext>
            </a:extLst>
          </p:cNvPr>
          <p:cNvPicPr>
            <a:picLocks noChangeAspect="1"/>
          </p:cNvPicPr>
          <p:nvPr/>
        </p:nvPicPr>
        <p:blipFill>
          <a:blip r:embed="rId28"/>
          <a:stretch>
            <a:fillRect/>
          </a:stretch>
        </p:blipFill>
        <p:spPr>
          <a:xfrm>
            <a:off x="11244949" y="3496323"/>
            <a:ext cx="337756" cy="337756"/>
          </a:xfrm>
          <a:prstGeom prst="rect">
            <a:avLst/>
          </a:prstGeom>
        </p:spPr>
      </p:pic>
      <p:pic>
        <p:nvPicPr>
          <p:cNvPr id="1039" name="図 1038">
            <a:extLst>
              <a:ext uri="{FF2B5EF4-FFF2-40B4-BE49-F238E27FC236}">
                <a16:creationId xmlns:a16="http://schemas.microsoft.com/office/drawing/2014/main" id="{E592EE0F-9E5C-C456-3D00-20EFB9F1B93E}"/>
              </a:ext>
            </a:extLst>
          </p:cNvPr>
          <p:cNvPicPr>
            <a:picLocks noChangeAspect="1"/>
          </p:cNvPicPr>
          <p:nvPr/>
        </p:nvPicPr>
        <p:blipFill>
          <a:blip r:embed="rId29"/>
          <a:stretch>
            <a:fillRect/>
          </a:stretch>
        </p:blipFill>
        <p:spPr>
          <a:xfrm>
            <a:off x="11225061" y="4003826"/>
            <a:ext cx="418002" cy="219788"/>
          </a:xfrm>
          <a:prstGeom prst="rect">
            <a:avLst/>
          </a:prstGeom>
        </p:spPr>
      </p:pic>
      <p:pic>
        <p:nvPicPr>
          <p:cNvPr id="1041" name="図 1040">
            <a:extLst>
              <a:ext uri="{FF2B5EF4-FFF2-40B4-BE49-F238E27FC236}">
                <a16:creationId xmlns:a16="http://schemas.microsoft.com/office/drawing/2014/main" id="{A5F4B161-A469-A5CA-9C34-7B2FFC85E4BD}"/>
              </a:ext>
            </a:extLst>
          </p:cNvPr>
          <p:cNvPicPr>
            <a:picLocks noChangeAspect="1"/>
          </p:cNvPicPr>
          <p:nvPr/>
        </p:nvPicPr>
        <p:blipFill>
          <a:blip r:embed="rId30"/>
          <a:stretch>
            <a:fillRect/>
          </a:stretch>
        </p:blipFill>
        <p:spPr>
          <a:xfrm>
            <a:off x="11216087" y="4403611"/>
            <a:ext cx="466920" cy="25905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19050" y="-12649"/>
            <a:ext cx="12191695" cy="6858000"/>
          </a:xfrm>
          <a:prstGeom prst="rect">
            <a:avLst/>
          </a:prstGeom>
          <a:solidFill>
            <a:srgbClr val="FFFFFF"/>
          </a:solidFill>
          <a:ln w="12700">
            <a:solidFill>
              <a:srgbClr val="FFFFFF">
                <a:alpha val="0"/>
              </a:srgbClr>
            </a:solidFill>
            <a:prstDash val="solid"/>
          </a:ln>
        </p:spPr>
      </p:sp>
      <p:sp>
        <p:nvSpPr>
          <p:cNvPr id="4" name="Text 2"/>
          <p:cNvSpPr txBox="1"/>
          <p:nvPr/>
        </p:nvSpPr>
        <p:spPr>
          <a:xfrm>
            <a:off x="381305" y="237744"/>
            <a:ext cx="11621110" cy="324612"/>
          </a:xfrm>
          <a:prstGeom prst="rect">
            <a:avLst/>
          </a:prstGeom>
          <a:noFill/>
          <a:ln/>
        </p:spPr>
        <p:txBody>
          <a:bodyPr wrap="square" lIns="0" tIns="0" rIns="0" bIns="0" rtlCol="0" anchor="ctr"/>
          <a:lstStyle/>
          <a:p>
            <a:pPr marL="0" indent="0" algn="l">
              <a:buNone/>
            </a:pPr>
            <a:r>
              <a:rPr lang="en-US" sz="2100" b="1" dirty="0">
                <a:solidFill>
                  <a:srgbClr val="003366"/>
                </a:solidFill>
                <a:latin typeface="Montserrat" pitchFamily="34" charset="0"/>
                <a:ea typeface="Montserrat" pitchFamily="34" charset="-122"/>
                <a:cs typeface="Montserrat" pitchFamily="34" charset="-120"/>
              </a:rPr>
              <a:t>60〜90年代 フェスの事例とカルチャー</a:t>
            </a:r>
            <a:endParaRPr lang="en-US" sz="2100" dirty="0"/>
          </a:p>
        </p:txBody>
      </p:sp>
      <p:pic>
        <p:nvPicPr>
          <p:cNvPr id="5" name="Image 0" descr="preencoded.png"/>
          <p:cNvPicPr>
            <a:picLocks noChangeAspect="1"/>
          </p:cNvPicPr>
          <p:nvPr/>
        </p:nvPicPr>
        <p:blipFill>
          <a:blip r:embed="rId2"/>
          <a:srcRect t="-400" b="-400"/>
          <a:stretch/>
        </p:blipFill>
        <p:spPr>
          <a:xfrm>
            <a:off x="381305" y="619049"/>
            <a:ext cx="571500" cy="38405"/>
          </a:xfrm>
          <a:prstGeom prst="rect">
            <a:avLst/>
          </a:prstGeom>
        </p:spPr>
      </p:pic>
      <p:sp>
        <p:nvSpPr>
          <p:cNvPr id="6" name="Shape 3"/>
          <p:cNvSpPr/>
          <p:nvPr/>
        </p:nvSpPr>
        <p:spPr>
          <a:xfrm>
            <a:off x="381305" y="933145"/>
            <a:ext cx="38405" cy="190195"/>
          </a:xfrm>
          <a:prstGeom prst="rect">
            <a:avLst/>
          </a:prstGeom>
          <a:solidFill>
            <a:srgbClr val="4A90E2"/>
          </a:solidFill>
          <a:ln w="12700">
            <a:solidFill>
              <a:srgbClr val="4A90E2">
                <a:alpha val="0"/>
              </a:srgbClr>
            </a:solidFill>
            <a:prstDash val="solid"/>
          </a:ln>
        </p:spPr>
      </p:sp>
      <p:sp>
        <p:nvSpPr>
          <p:cNvPr id="7" name="Text 4"/>
          <p:cNvSpPr txBox="1"/>
          <p:nvPr/>
        </p:nvSpPr>
        <p:spPr>
          <a:xfrm>
            <a:off x="514807" y="933145"/>
            <a:ext cx="4058107" cy="19111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フェス産業の発展段階</a:t>
            </a:r>
            <a:endParaRPr lang="en-US" sz="1000" dirty="0"/>
          </a:p>
        </p:txBody>
      </p:sp>
      <p:sp>
        <p:nvSpPr>
          <p:cNvPr id="8" name="Shape 5"/>
          <p:cNvSpPr/>
          <p:nvPr/>
        </p:nvSpPr>
        <p:spPr>
          <a:xfrm>
            <a:off x="381305" y="1180948"/>
            <a:ext cx="4000500" cy="694944"/>
          </a:xfrm>
          <a:prstGeom prst="roundRect">
            <a:avLst>
              <a:gd name="adj" fmla="val 21629"/>
            </a:avLst>
          </a:prstGeom>
          <a:solidFill>
            <a:srgbClr val="E3F2FD"/>
          </a:solidFill>
          <a:ln w="12700">
            <a:solidFill>
              <a:srgbClr val="BBDEFB"/>
            </a:solidFill>
            <a:prstDash val="solid"/>
          </a:ln>
        </p:spPr>
      </p:sp>
      <p:sp>
        <p:nvSpPr>
          <p:cNvPr id="9" name="Text 6"/>
          <p:cNvSpPr txBox="1"/>
          <p:nvPr/>
        </p:nvSpPr>
        <p:spPr>
          <a:xfrm>
            <a:off x="618134" y="1266901"/>
            <a:ext cx="3792017"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1960s: Woodstock Festival</a:t>
            </a:r>
            <a:endParaRPr lang="en-US" sz="900" dirty="0"/>
          </a:p>
        </p:txBody>
      </p:sp>
      <p:sp>
        <p:nvSpPr>
          <p:cNvPr id="10" name="Text 7"/>
          <p:cNvSpPr txBox="1"/>
          <p:nvPr/>
        </p:nvSpPr>
        <p:spPr>
          <a:xfrm>
            <a:off x="466344" y="1486357"/>
            <a:ext cx="3905402" cy="305410"/>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反戦・ヒッピー文化、思想・共同体が主役。約50万人が集結し、音楽と平和を訴える象徴的イベント</a:t>
            </a:r>
            <a:endParaRPr lang="en-US" sz="800" dirty="0"/>
          </a:p>
        </p:txBody>
      </p:sp>
      <p:sp>
        <p:nvSpPr>
          <p:cNvPr id="11" name="Shape 8"/>
          <p:cNvSpPr/>
          <p:nvPr/>
        </p:nvSpPr>
        <p:spPr>
          <a:xfrm>
            <a:off x="381305" y="1952701"/>
            <a:ext cx="4000500" cy="761695"/>
          </a:xfrm>
          <a:prstGeom prst="roundRect">
            <a:avLst>
              <a:gd name="adj" fmla="val 18007"/>
            </a:avLst>
          </a:prstGeom>
          <a:solidFill>
            <a:srgbClr val="FFFFFF">
              <a:alpha val="90000"/>
            </a:srgbClr>
          </a:solidFill>
          <a:ln w="12700">
            <a:solidFill>
              <a:srgbClr val="E0E0E0"/>
            </a:solidFill>
            <a:prstDash val="solid"/>
          </a:ln>
        </p:spPr>
      </p:sp>
      <p:sp>
        <p:nvSpPr>
          <p:cNvPr id="12" name="Text 9"/>
          <p:cNvSpPr txBox="1"/>
          <p:nvPr/>
        </p:nvSpPr>
        <p:spPr>
          <a:xfrm>
            <a:off x="466344" y="2038655"/>
            <a:ext cx="3943807"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Woodstock Festival (1969)</a:t>
            </a:r>
            <a:endParaRPr lang="en-US" sz="900" dirty="0"/>
          </a:p>
        </p:txBody>
      </p:sp>
      <p:sp>
        <p:nvSpPr>
          <p:cNvPr id="13" name="Text 10"/>
          <p:cNvSpPr txBox="1"/>
          <p:nvPr/>
        </p:nvSpPr>
        <p:spPr>
          <a:xfrm>
            <a:off x="456591" y="2200503"/>
            <a:ext cx="3905402" cy="4096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 </a:t>
            </a:r>
            <a:r>
              <a:rPr lang="en-US" sz="800" dirty="0">
                <a:solidFill>
                  <a:srgbClr val="0052CC"/>
                </a:solidFill>
                <a:latin typeface="Noto Sans JP" pitchFamily="34" charset="0"/>
                <a:ea typeface="Noto Sans JP" pitchFamily="34" charset="-122"/>
                <a:cs typeface="Noto Sans JP" pitchFamily="34" charset="-120"/>
              </a:rPr>
              <a:t>動員数:</a:t>
            </a:r>
            <a:r>
              <a:rPr lang="en-US" sz="800" dirty="0">
                <a:solidFill>
                  <a:srgbClr val="555555"/>
                </a:solidFill>
                <a:latin typeface="Noto Sans JP" pitchFamily="34" charset="0"/>
                <a:ea typeface="Noto Sans JP" pitchFamily="34" charset="-122"/>
                <a:cs typeface="Noto Sans JP" pitchFamily="34" charset="-120"/>
              </a:rPr>
              <a:t> 約50万人</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 </a:t>
            </a:r>
            <a:r>
              <a:rPr lang="en-US" sz="800" dirty="0">
                <a:solidFill>
                  <a:srgbClr val="0052CC"/>
                </a:solidFill>
                <a:latin typeface="Noto Sans JP" pitchFamily="34" charset="0"/>
                <a:ea typeface="Noto Sans JP" pitchFamily="34" charset="-122"/>
                <a:cs typeface="Noto Sans JP" pitchFamily="34" charset="-120"/>
              </a:rPr>
              <a:t>特徴:</a:t>
            </a:r>
            <a:r>
              <a:rPr lang="en-US" sz="800" dirty="0">
                <a:solidFill>
                  <a:srgbClr val="555555"/>
                </a:solidFill>
                <a:latin typeface="Noto Sans JP" pitchFamily="34" charset="0"/>
                <a:ea typeface="Noto Sans JP" pitchFamily="34" charset="-122"/>
                <a:cs typeface="Noto Sans JP" pitchFamily="34" charset="-120"/>
              </a:rPr>
              <a:t> 反戦・ヒッピー文化の象徴</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 </a:t>
            </a:r>
            <a:r>
              <a:rPr lang="en-US" sz="800" dirty="0">
                <a:solidFill>
                  <a:srgbClr val="0052CC"/>
                </a:solidFill>
                <a:latin typeface="Noto Sans JP" pitchFamily="34" charset="0"/>
                <a:ea typeface="Noto Sans JP" pitchFamily="34" charset="-122"/>
                <a:cs typeface="Noto Sans JP" pitchFamily="34" charset="-120"/>
              </a:rPr>
              <a:t>影響:</a:t>
            </a:r>
            <a:r>
              <a:rPr lang="en-US" sz="800" dirty="0">
                <a:solidFill>
                  <a:srgbClr val="555555"/>
                </a:solidFill>
                <a:latin typeface="Noto Sans JP" pitchFamily="34" charset="0"/>
                <a:ea typeface="Noto Sans JP" pitchFamily="34" charset="-122"/>
                <a:cs typeface="Noto Sans JP" pitchFamily="34" charset="-120"/>
              </a:rPr>
              <a:t> 音楽フェスの原点 </a:t>
            </a:r>
            <a:endParaRPr lang="en-US" sz="800" dirty="0"/>
          </a:p>
        </p:txBody>
      </p:sp>
      <p:sp>
        <p:nvSpPr>
          <p:cNvPr id="14" name="Shape 11"/>
          <p:cNvSpPr/>
          <p:nvPr/>
        </p:nvSpPr>
        <p:spPr>
          <a:xfrm>
            <a:off x="381305" y="2771089"/>
            <a:ext cx="4000500" cy="694944"/>
          </a:xfrm>
          <a:prstGeom prst="roundRect">
            <a:avLst>
              <a:gd name="adj" fmla="val 21629"/>
            </a:avLst>
          </a:prstGeom>
          <a:solidFill>
            <a:srgbClr val="E3F2FD"/>
          </a:solidFill>
          <a:ln w="12700">
            <a:solidFill>
              <a:srgbClr val="BBDEFB"/>
            </a:solidFill>
            <a:prstDash val="solid"/>
          </a:ln>
        </p:spPr>
      </p:sp>
      <p:sp>
        <p:nvSpPr>
          <p:cNvPr id="15" name="Text 12"/>
          <p:cNvSpPr txBox="1"/>
          <p:nvPr/>
        </p:nvSpPr>
        <p:spPr>
          <a:xfrm>
            <a:off x="618134" y="2856128"/>
            <a:ext cx="3792017"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1970s: Altamont Free Concert</a:t>
            </a:r>
            <a:endParaRPr lang="en-US" sz="900" dirty="0"/>
          </a:p>
        </p:txBody>
      </p:sp>
      <p:sp>
        <p:nvSpPr>
          <p:cNvPr id="16" name="Text 13"/>
          <p:cNvSpPr txBox="1"/>
          <p:nvPr/>
        </p:nvSpPr>
        <p:spPr>
          <a:xfrm>
            <a:off x="466344" y="3075584"/>
            <a:ext cx="3905402" cy="305410"/>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暴動・事故で衰退、安全性課題が顕在化。フェス運営のリスクが明確化された転換期</a:t>
            </a:r>
            <a:endParaRPr lang="en-US" sz="800" dirty="0"/>
          </a:p>
        </p:txBody>
      </p:sp>
      <p:sp>
        <p:nvSpPr>
          <p:cNvPr id="17" name="Shape 14"/>
          <p:cNvSpPr/>
          <p:nvPr/>
        </p:nvSpPr>
        <p:spPr>
          <a:xfrm>
            <a:off x="381305" y="3541928"/>
            <a:ext cx="4000500" cy="761695"/>
          </a:xfrm>
          <a:prstGeom prst="roundRect">
            <a:avLst>
              <a:gd name="adj" fmla="val 18007"/>
            </a:avLst>
          </a:prstGeom>
          <a:solidFill>
            <a:srgbClr val="FFFFFF">
              <a:alpha val="90000"/>
            </a:srgbClr>
          </a:solidFill>
          <a:ln w="12700">
            <a:solidFill>
              <a:srgbClr val="E0E0E0"/>
            </a:solidFill>
            <a:prstDash val="solid"/>
          </a:ln>
        </p:spPr>
      </p:sp>
      <p:sp>
        <p:nvSpPr>
          <p:cNvPr id="18" name="Text 15"/>
          <p:cNvSpPr txBox="1"/>
          <p:nvPr/>
        </p:nvSpPr>
        <p:spPr>
          <a:xfrm>
            <a:off x="466344" y="3627882"/>
            <a:ext cx="3943807"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Altamont Free Concert (1969)</a:t>
            </a:r>
            <a:endParaRPr lang="en-US" sz="900" dirty="0"/>
          </a:p>
        </p:txBody>
      </p:sp>
      <p:sp>
        <p:nvSpPr>
          <p:cNvPr id="19" name="Text 16"/>
          <p:cNvSpPr txBox="1"/>
          <p:nvPr/>
        </p:nvSpPr>
        <p:spPr>
          <a:xfrm>
            <a:off x="456591" y="3808933"/>
            <a:ext cx="3905402" cy="4096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 </a:t>
            </a:r>
            <a:r>
              <a:rPr lang="en-US" sz="800" dirty="0">
                <a:solidFill>
                  <a:srgbClr val="0052CC"/>
                </a:solidFill>
                <a:latin typeface="Noto Sans JP" pitchFamily="34" charset="0"/>
                <a:ea typeface="Noto Sans JP" pitchFamily="34" charset="-122"/>
                <a:cs typeface="Noto Sans JP" pitchFamily="34" charset="-120"/>
              </a:rPr>
              <a:t>動員数:</a:t>
            </a:r>
            <a:r>
              <a:rPr lang="en-US" sz="800" dirty="0">
                <a:solidFill>
                  <a:srgbClr val="555555"/>
                </a:solidFill>
                <a:latin typeface="Noto Sans JP" pitchFamily="34" charset="0"/>
                <a:ea typeface="Noto Sans JP" pitchFamily="34" charset="-122"/>
                <a:cs typeface="Noto Sans JP" pitchFamily="34" charset="-120"/>
              </a:rPr>
              <a:t> 約30万人</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 </a:t>
            </a:r>
            <a:r>
              <a:rPr lang="en-US" sz="800" dirty="0">
                <a:solidFill>
                  <a:srgbClr val="0052CC"/>
                </a:solidFill>
                <a:latin typeface="Noto Sans JP" pitchFamily="34" charset="0"/>
                <a:ea typeface="Noto Sans JP" pitchFamily="34" charset="-122"/>
                <a:cs typeface="Noto Sans JP" pitchFamily="34" charset="-120"/>
              </a:rPr>
              <a:t>問題:</a:t>
            </a:r>
            <a:r>
              <a:rPr lang="en-US" sz="800" dirty="0">
                <a:solidFill>
                  <a:srgbClr val="555555"/>
                </a:solidFill>
                <a:latin typeface="Noto Sans JP" pitchFamily="34" charset="0"/>
                <a:ea typeface="Noto Sans JP" pitchFamily="34" charset="-122"/>
                <a:cs typeface="Noto Sans JP" pitchFamily="34" charset="-120"/>
              </a:rPr>
              <a:t> 暴動・事故・治安悪化</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 </a:t>
            </a:r>
            <a:r>
              <a:rPr lang="en-US" sz="800" dirty="0">
                <a:solidFill>
                  <a:srgbClr val="0052CC"/>
                </a:solidFill>
                <a:latin typeface="Noto Sans JP" pitchFamily="34" charset="0"/>
                <a:ea typeface="Noto Sans JP" pitchFamily="34" charset="-122"/>
                <a:cs typeface="Noto Sans JP" pitchFamily="34" charset="-120"/>
              </a:rPr>
              <a:t>教訓:</a:t>
            </a:r>
            <a:r>
              <a:rPr lang="en-US" sz="800" dirty="0">
                <a:solidFill>
                  <a:srgbClr val="555555"/>
                </a:solidFill>
                <a:latin typeface="Noto Sans JP" pitchFamily="34" charset="0"/>
                <a:ea typeface="Noto Sans JP" pitchFamily="34" charset="-122"/>
                <a:cs typeface="Noto Sans JP" pitchFamily="34" charset="-120"/>
              </a:rPr>
              <a:t> 安全管理の重要性 </a:t>
            </a:r>
            <a:endParaRPr lang="en-US" sz="800" dirty="0"/>
          </a:p>
        </p:txBody>
      </p:sp>
      <p:sp>
        <p:nvSpPr>
          <p:cNvPr id="20" name="Shape 17"/>
          <p:cNvSpPr/>
          <p:nvPr/>
        </p:nvSpPr>
        <p:spPr>
          <a:xfrm>
            <a:off x="381305" y="4360316"/>
            <a:ext cx="4000500" cy="543154"/>
          </a:xfrm>
          <a:prstGeom prst="roundRect">
            <a:avLst>
              <a:gd name="adj" fmla="val 35442"/>
            </a:avLst>
          </a:prstGeom>
          <a:solidFill>
            <a:srgbClr val="E3F2FD"/>
          </a:solidFill>
          <a:ln w="12700">
            <a:solidFill>
              <a:srgbClr val="BBDEFB"/>
            </a:solidFill>
            <a:prstDash val="solid"/>
          </a:ln>
        </p:spPr>
      </p:sp>
      <p:sp>
        <p:nvSpPr>
          <p:cNvPr id="21" name="Text 18"/>
          <p:cNvSpPr txBox="1"/>
          <p:nvPr/>
        </p:nvSpPr>
        <p:spPr>
          <a:xfrm>
            <a:off x="646481" y="4446270"/>
            <a:ext cx="3763670"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1980s: Live Aid</a:t>
            </a:r>
            <a:endParaRPr lang="en-US" sz="900" dirty="0"/>
          </a:p>
        </p:txBody>
      </p:sp>
      <p:sp>
        <p:nvSpPr>
          <p:cNvPr id="22" name="Text 19"/>
          <p:cNvSpPr txBox="1"/>
          <p:nvPr/>
        </p:nvSpPr>
        <p:spPr>
          <a:xfrm>
            <a:off x="466344" y="4664812"/>
            <a:ext cx="4019702"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テレビ連動、社会貢献＋メディア化。グローバルな慈善コンサートの先駆け</a:t>
            </a:r>
            <a:endParaRPr lang="en-US" sz="800" dirty="0"/>
          </a:p>
        </p:txBody>
      </p:sp>
      <p:sp>
        <p:nvSpPr>
          <p:cNvPr id="23" name="Shape 20"/>
          <p:cNvSpPr/>
          <p:nvPr/>
        </p:nvSpPr>
        <p:spPr>
          <a:xfrm>
            <a:off x="381305" y="4979365"/>
            <a:ext cx="4000500" cy="761695"/>
          </a:xfrm>
          <a:prstGeom prst="roundRect">
            <a:avLst>
              <a:gd name="adj" fmla="val 18007"/>
            </a:avLst>
          </a:prstGeom>
          <a:solidFill>
            <a:srgbClr val="FFFFFF">
              <a:alpha val="90000"/>
            </a:srgbClr>
          </a:solidFill>
          <a:ln w="12700">
            <a:solidFill>
              <a:srgbClr val="E0E0E0"/>
            </a:solidFill>
            <a:prstDash val="solid"/>
          </a:ln>
        </p:spPr>
      </p:sp>
      <p:sp>
        <p:nvSpPr>
          <p:cNvPr id="24" name="Text 21"/>
          <p:cNvSpPr txBox="1"/>
          <p:nvPr/>
        </p:nvSpPr>
        <p:spPr>
          <a:xfrm>
            <a:off x="466344" y="5065319"/>
            <a:ext cx="3943807"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Live Aid (1985)</a:t>
            </a:r>
            <a:endParaRPr lang="en-US" sz="900" dirty="0"/>
          </a:p>
        </p:txBody>
      </p:sp>
      <p:sp>
        <p:nvSpPr>
          <p:cNvPr id="25" name="Text 22"/>
          <p:cNvSpPr txBox="1"/>
          <p:nvPr/>
        </p:nvSpPr>
        <p:spPr>
          <a:xfrm>
            <a:off x="466344" y="5228082"/>
            <a:ext cx="3905402" cy="4096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 </a:t>
            </a:r>
            <a:r>
              <a:rPr lang="en-US" sz="800" dirty="0">
                <a:solidFill>
                  <a:srgbClr val="0052CC"/>
                </a:solidFill>
                <a:latin typeface="Noto Sans JP" pitchFamily="34" charset="0"/>
                <a:ea typeface="Noto Sans JP" pitchFamily="34" charset="-122"/>
                <a:cs typeface="Noto Sans JP" pitchFamily="34" charset="-120"/>
              </a:rPr>
              <a:t>動員数:</a:t>
            </a:r>
            <a:r>
              <a:rPr lang="en-US" sz="800" dirty="0">
                <a:solidFill>
                  <a:srgbClr val="555555"/>
                </a:solidFill>
                <a:latin typeface="Noto Sans JP" pitchFamily="34" charset="0"/>
                <a:ea typeface="Noto Sans JP" pitchFamily="34" charset="-122"/>
                <a:cs typeface="Noto Sans JP" pitchFamily="34" charset="-120"/>
              </a:rPr>
              <a:t> 全球15億人視聴</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 </a:t>
            </a:r>
            <a:r>
              <a:rPr lang="en-US" sz="800" dirty="0">
                <a:solidFill>
                  <a:srgbClr val="0052CC"/>
                </a:solidFill>
                <a:latin typeface="Noto Sans JP" pitchFamily="34" charset="0"/>
                <a:ea typeface="Noto Sans JP" pitchFamily="34" charset="-122"/>
                <a:cs typeface="Noto Sans JP" pitchFamily="34" charset="-120"/>
              </a:rPr>
              <a:t>特徴:</a:t>
            </a:r>
            <a:r>
              <a:rPr lang="en-US" sz="800" dirty="0">
                <a:solidFill>
                  <a:srgbClr val="555555"/>
                </a:solidFill>
                <a:latin typeface="Noto Sans JP" pitchFamily="34" charset="0"/>
                <a:ea typeface="Noto Sans JP" pitchFamily="34" charset="-122"/>
                <a:cs typeface="Noto Sans JP" pitchFamily="34" charset="-120"/>
              </a:rPr>
              <a:t> テレビ連動・慈善活動</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 </a:t>
            </a:r>
            <a:r>
              <a:rPr lang="en-US" sz="800" dirty="0">
                <a:solidFill>
                  <a:srgbClr val="0052CC"/>
                </a:solidFill>
                <a:latin typeface="Noto Sans JP" pitchFamily="34" charset="0"/>
                <a:ea typeface="Noto Sans JP" pitchFamily="34" charset="-122"/>
                <a:cs typeface="Noto Sans JP" pitchFamily="34" charset="-120"/>
              </a:rPr>
              <a:t>影響:</a:t>
            </a:r>
            <a:r>
              <a:rPr lang="en-US" sz="800" dirty="0">
                <a:solidFill>
                  <a:srgbClr val="555555"/>
                </a:solidFill>
                <a:latin typeface="Noto Sans JP" pitchFamily="34" charset="0"/>
                <a:ea typeface="Noto Sans JP" pitchFamily="34" charset="-122"/>
                <a:cs typeface="Noto Sans JP" pitchFamily="34" charset="-120"/>
              </a:rPr>
              <a:t> 社会貢献型フェスの原型 </a:t>
            </a:r>
            <a:endParaRPr lang="en-US" sz="800" dirty="0"/>
          </a:p>
        </p:txBody>
      </p:sp>
      <p:pic>
        <p:nvPicPr>
          <p:cNvPr id="26" name="Image 1" descr="preencoded.png"/>
          <p:cNvPicPr>
            <a:picLocks noChangeAspect="1"/>
          </p:cNvPicPr>
          <p:nvPr/>
        </p:nvPicPr>
        <p:blipFill>
          <a:blip r:embed="rId3"/>
          <a:srcRect/>
          <a:stretch/>
        </p:blipFill>
        <p:spPr>
          <a:xfrm>
            <a:off x="466344" y="1301648"/>
            <a:ext cx="123444" cy="123444"/>
          </a:xfrm>
          <a:prstGeom prst="rect">
            <a:avLst/>
          </a:prstGeom>
        </p:spPr>
      </p:pic>
      <p:pic>
        <p:nvPicPr>
          <p:cNvPr id="30" name="Image 2" descr="preencoded.png"/>
          <p:cNvPicPr>
            <a:picLocks noChangeAspect="1"/>
          </p:cNvPicPr>
          <p:nvPr/>
        </p:nvPicPr>
        <p:blipFill>
          <a:blip r:embed="rId4"/>
          <a:srcRect/>
          <a:stretch/>
        </p:blipFill>
        <p:spPr>
          <a:xfrm>
            <a:off x="466344" y="2890876"/>
            <a:ext cx="123444" cy="123444"/>
          </a:xfrm>
          <a:prstGeom prst="rect">
            <a:avLst/>
          </a:prstGeom>
        </p:spPr>
      </p:pic>
      <p:pic>
        <p:nvPicPr>
          <p:cNvPr id="34" name="Image 3" descr="preencoded.png"/>
          <p:cNvPicPr>
            <a:picLocks noChangeAspect="1"/>
          </p:cNvPicPr>
          <p:nvPr/>
        </p:nvPicPr>
        <p:blipFill>
          <a:blip r:embed="rId5"/>
          <a:srcRect t="-524" b="-524"/>
          <a:stretch/>
        </p:blipFill>
        <p:spPr>
          <a:xfrm>
            <a:off x="466344" y="4481017"/>
            <a:ext cx="152705" cy="123444"/>
          </a:xfrm>
          <a:prstGeom prst="rect">
            <a:avLst/>
          </a:prstGeom>
        </p:spPr>
      </p:pic>
      <p:sp>
        <p:nvSpPr>
          <p:cNvPr id="38" name="Shape 32"/>
          <p:cNvSpPr/>
          <p:nvPr/>
        </p:nvSpPr>
        <p:spPr>
          <a:xfrm>
            <a:off x="4572000" y="933145"/>
            <a:ext cx="38405" cy="190195"/>
          </a:xfrm>
          <a:prstGeom prst="rect">
            <a:avLst/>
          </a:prstGeom>
          <a:solidFill>
            <a:srgbClr val="4A90E2"/>
          </a:solidFill>
          <a:ln w="12700">
            <a:solidFill>
              <a:srgbClr val="4A90E2">
                <a:alpha val="0"/>
              </a:srgbClr>
            </a:solidFill>
            <a:prstDash val="solid"/>
          </a:ln>
        </p:spPr>
      </p:sp>
      <p:sp>
        <p:nvSpPr>
          <p:cNvPr id="39" name="Text 33"/>
          <p:cNvSpPr txBox="1"/>
          <p:nvPr/>
        </p:nvSpPr>
        <p:spPr>
          <a:xfrm>
            <a:off x="4705502" y="933145"/>
            <a:ext cx="4058107" cy="19111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1990s: ビジネス化の確立</a:t>
            </a:r>
            <a:endParaRPr lang="en-US" sz="1000" dirty="0"/>
          </a:p>
        </p:txBody>
      </p:sp>
      <p:sp>
        <p:nvSpPr>
          <p:cNvPr id="40" name="Shape 34"/>
          <p:cNvSpPr/>
          <p:nvPr/>
        </p:nvSpPr>
        <p:spPr>
          <a:xfrm>
            <a:off x="4572000" y="1200150"/>
            <a:ext cx="1952244" cy="780898"/>
          </a:xfrm>
          <a:prstGeom prst="roundRect">
            <a:avLst>
              <a:gd name="adj" fmla="val 17136"/>
            </a:avLst>
          </a:prstGeom>
          <a:solidFill>
            <a:srgbClr val="FFFFFF">
              <a:alpha val="80000"/>
            </a:srgbClr>
          </a:solidFill>
          <a:ln w="12700">
            <a:solidFill>
              <a:srgbClr val="E0E0E0"/>
            </a:solidFill>
            <a:prstDash val="solid"/>
          </a:ln>
        </p:spPr>
      </p:sp>
      <p:sp>
        <p:nvSpPr>
          <p:cNvPr id="41" name="Text 35"/>
          <p:cNvSpPr txBox="1"/>
          <p:nvPr/>
        </p:nvSpPr>
        <p:spPr>
          <a:xfrm>
            <a:off x="4772254" y="1286104"/>
            <a:ext cx="1743761"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Lollapalooza</a:t>
            </a:r>
            <a:endParaRPr lang="en-US" sz="900" dirty="0"/>
          </a:p>
        </p:txBody>
      </p:sp>
      <p:pic>
        <p:nvPicPr>
          <p:cNvPr id="42" name="Image 4" descr="preencoded.png"/>
          <p:cNvPicPr>
            <a:picLocks noChangeAspect="1"/>
          </p:cNvPicPr>
          <p:nvPr/>
        </p:nvPicPr>
        <p:blipFill>
          <a:blip r:embed="rId6"/>
          <a:srcRect/>
          <a:stretch/>
        </p:blipFill>
        <p:spPr>
          <a:xfrm>
            <a:off x="4657954" y="1309878"/>
            <a:ext cx="114300" cy="114300"/>
          </a:xfrm>
          <a:prstGeom prst="rect">
            <a:avLst/>
          </a:prstGeom>
        </p:spPr>
      </p:pic>
      <p:sp>
        <p:nvSpPr>
          <p:cNvPr id="43" name="Text 36"/>
          <p:cNvSpPr txBox="1"/>
          <p:nvPr/>
        </p:nvSpPr>
        <p:spPr>
          <a:xfrm>
            <a:off x="4657954" y="1486357"/>
            <a:ext cx="1852574" cy="4096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1991年開始</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アメリカの巡回型フェス</a:t>
            </a:r>
            <a:endParaRPr lang="en-US" sz="800" dirty="0"/>
          </a:p>
          <a:p>
            <a:pPr marL="0" indent="0" algn="l">
              <a:buNone/>
            </a:pPr>
            <a:r>
              <a:rPr lang="en-US" sz="800" dirty="0">
                <a:solidFill>
                  <a:srgbClr val="0052CC"/>
                </a:solidFill>
                <a:latin typeface="Noto Sans JP" pitchFamily="34" charset="0"/>
                <a:ea typeface="Noto Sans JP" pitchFamily="34" charset="-122"/>
                <a:cs typeface="Noto Sans JP" pitchFamily="34" charset="-120"/>
              </a:rPr>
              <a:t>スポンサー・チケット制度確立</a:t>
            </a:r>
            <a:endParaRPr lang="en-US" sz="800" dirty="0"/>
          </a:p>
        </p:txBody>
      </p:sp>
      <p:sp>
        <p:nvSpPr>
          <p:cNvPr id="44" name="Shape 37"/>
          <p:cNvSpPr/>
          <p:nvPr/>
        </p:nvSpPr>
        <p:spPr>
          <a:xfrm>
            <a:off x="6620256" y="1200150"/>
            <a:ext cx="1952244" cy="780898"/>
          </a:xfrm>
          <a:prstGeom prst="roundRect">
            <a:avLst>
              <a:gd name="adj" fmla="val 17136"/>
            </a:avLst>
          </a:prstGeom>
          <a:solidFill>
            <a:srgbClr val="FFFFFF">
              <a:alpha val="80000"/>
            </a:srgbClr>
          </a:solidFill>
          <a:ln w="12700">
            <a:solidFill>
              <a:srgbClr val="E0E0E0"/>
            </a:solidFill>
            <a:prstDash val="solid"/>
          </a:ln>
        </p:spPr>
      </p:sp>
      <p:sp>
        <p:nvSpPr>
          <p:cNvPr id="45" name="Text 38"/>
          <p:cNvSpPr txBox="1"/>
          <p:nvPr/>
        </p:nvSpPr>
        <p:spPr>
          <a:xfrm>
            <a:off x="6819595" y="1286104"/>
            <a:ext cx="1743761"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FUJI ROCK</a:t>
            </a:r>
            <a:endParaRPr lang="en-US" sz="900" dirty="0"/>
          </a:p>
        </p:txBody>
      </p:sp>
      <p:pic>
        <p:nvPicPr>
          <p:cNvPr id="46" name="Image 5" descr="preencoded.png"/>
          <p:cNvPicPr>
            <a:picLocks noChangeAspect="1"/>
          </p:cNvPicPr>
          <p:nvPr/>
        </p:nvPicPr>
        <p:blipFill>
          <a:blip r:embed="rId7"/>
          <a:srcRect/>
          <a:stretch/>
        </p:blipFill>
        <p:spPr>
          <a:xfrm>
            <a:off x="6705295" y="1309878"/>
            <a:ext cx="114300" cy="114300"/>
          </a:xfrm>
          <a:prstGeom prst="rect">
            <a:avLst/>
          </a:prstGeom>
        </p:spPr>
      </p:pic>
      <p:sp>
        <p:nvSpPr>
          <p:cNvPr id="47" name="Text 39"/>
          <p:cNvSpPr txBox="1"/>
          <p:nvPr/>
        </p:nvSpPr>
        <p:spPr>
          <a:xfrm>
            <a:off x="6705295" y="1486357"/>
            <a:ext cx="1852574" cy="4096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1997年開始</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日本最大級の野外フェス</a:t>
            </a:r>
            <a:endParaRPr lang="en-US" sz="800" dirty="0"/>
          </a:p>
          <a:p>
            <a:pPr marL="0" indent="0" algn="l">
              <a:buNone/>
            </a:pPr>
            <a:r>
              <a:rPr lang="en-US" sz="800" dirty="0">
                <a:solidFill>
                  <a:srgbClr val="0052CC"/>
                </a:solidFill>
                <a:latin typeface="Noto Sans JP" pitchFamily="34" charset="0"/>
                <a:ea typeface="Noto Sans JP" pitchFamily="34" charset="-122"/>
                <a:cs typeface="Noto Sans JP" pitchFamily="34" charset="-120"/>
              </a:rPr>
              <a:t>安全整備・運営体制確立</a:t>
            </a:r>
            <a:endParaRPr lang="en-US" sz="800" dirty="0"/>
          </a:p>
        </p:txBody>
      </p:sp>
      <p:sp>
        <p:nvSpPr>
          <p:cNvPr id="48" name="Shape 40"/>
          <p:cNvSpPr/>
          <p:nvPr/>
        </p:nvSpPr>
        <p:spPr>
          <a:xfrm>
            <a:off x="4572000" y="2075231"/>
            <a:ext cx="1952244" cy="780898"/>
          </a:xfrm>
          <a:prstGeom prst="roundRect">
            <a:avLst>
              <a:gd name="adj" fmla="val 17136"/>
            </a:avLst>
          </a:prstGeom>
          <a:solidFill>
            <a:srgbClr val="FFFFFF">
              <a:alpha val="80000"/>
            </a:srgbClr>
          </a:solidFill>
          <a:ln w="12700">
            <a:solidFill>
              <a:srgbClr val="E0E0E0"/>
            </a:solidFill>
            <a:prstDash val="solid"/>
          </a:ln>
        </p:spPr>
      </p:sp>
      <p:sp>
        <p:nvSpPr>
          <p:cNvPr id="49" name="Text 41"/>
          <p:cNvSpPr txBox="1"/>
          <p:nvPr/>
        </p:nvSpPr>
        <p:spPr>
          <a:xfrm>
            <a:off x="4791456" y="2161184"/>
            <a:ext cx="1790395"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チケット制度</a:t>
            </a:r>
            <a:endParaRPr lang="en-US" sz="900" dirty="0"/>
          </a:p>
        </p:txBody>
      </p:sp>
      <p:pic>
        <p:nvPicPr>
          <p:cNvPr id="50" name="Image 6" descr="preencoded.png"/>
          <p:cNvPicPr>
            <a:picLocks noChangeAspect="1"/>
          </p:cNvPicPr>
          <p:nvPr/>
        </p:nvPicPr>
        <p:blipFill>
          <a:blip r:embed="rId8"/>
          <a:srcRect l="-1911" r="-1911"/>
          <a:stretch/>
        </p:blipFill>
        <p:spPr>
          <a:xfrm>
            <a:off x="4657954" y="2184959"/>
            <a:ext cx="133502" cy="114300"/>
          </a:xfrm>
          <a:prstGeom prst="rect">
            <a:avLst/>
          </a:prstGeom>
        </p:spPr>
      </p:pic>
      <p:sp>
        <p:nvSpPr>
          <p:cNvPr id="51" name="Text 42"/>
          <p:cNvSpPr txBox="1"/>
          <p:nvPr/>
        </p:nvSpPr>
        <p:spPr>
          <a:xfrm>
            <a:off x="4657954" y="2361438"/>
            <a:ext cx="1852574" cy="4096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前売り・早割導入</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格設定の洗練</a:t>
            </a:r>
            <a:endParaRPr lang="en-US" sz="800" dirty="0"/>
          </a:p>
          <a:p>
            <a:pPr marL="0" indent="0" algn="l">
              <a:buNone/>
            </a:pPr>
            <a:r>
              <a:rPr lang="en-US" sz="800" dirty="0">
                <a:solidFill>
                  <a:srgbClr val="0052CC"/>
                </a:solidFill>
                <a:latin typeface="Noto Sans JP" pitchFamily="34" charset="0"/>
                <a:ea typeface="Noto Sans JP" pitchFamily="34" charset="-122"/>
                <a:cs typeface="Noto Sans JP" pitchFamily="34" charset="-120"/>
              </a:rPr>
              <a:t>収益モデル確立</a:t>
            </a:r>
            <a:endParaRPr lang="en-US" sz="800" dirty="0"/>
          </a:p>
        </p:txBody>
      </p:sp>
      <p:sp>
        <p:nvSpPr>
          <p:cNvPr id="52" name="Shape 43"/>
          <p:cNvSpPr/>
          <p:nvPr/>
        </p:nvSpPr>
        <p:spPr>
          <a:xfrm>
            <a:off x="6620256" y="2075231"/>
            <a:ext cx="1952244" cy="780898"/>
          </a:xfrm>
          <a:prstGeom prst="roundRect">
            <a:avLst>
              <a:gd name="adj" fmla="val 17136"/>
            </a:avLst>
          </a:prstGeom>
          <a:solidFill>
            <a:srgbClr val="FFFFFF">
              <a:alpha val="80000"/>
            </a:srgbClr>
          </a:solidFill>
          <a:ln w="12700">
            <a:solidFill>
              <a:srgbClr val="E0E0E0"/>
            </a:solidFill>
            <a:prstDash val="solid"/>
          </a:ln>
        </p:spPr>
      </p:sp>
      <p:sp>
        <p:nvSpPr>
          <p:cNvPr id="53" name="Text 44"/>
          <p:cNvSpPr txBox="1"/>
          <p:nvPr/>
        </p:nvSpPr>
        <p:spPr>
          <a:xfrm>
            <a:off x="6819595" y="2161184"/>
            <a:ext cx="1809598"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安全管理</a:t>
            </a:r>
            <a:endParaRPr lang="en-US" sz="900" dirty="0"/>
          </a:p>
        </p:txBody>
      </p:sp>
      <p:pic>
        <p:nvPicPr>
          <p:cNvPr id="54" name="Image 7" descr="preencoded.png"/>
          <p:cNvPicPr>
            <a:picLocks noChangeAspect="1"/>
          </p:cNvPicPr>
          <p:nvPr/>
        </p:nvPicPr>
        <p:blipFill>
          <a:blip r:embed="rId9"/>
          <a:srcRect/>
          <a:stretch/>
        </p:blipFill>
        <p:spPr>
          <a:xfrm>
            <a:off x="6705295" y="2184959"/>
            <a:ext cx="114300" cy="114300"/>
          </a:xfrm>
          <a:prstGeom prst="rect">
            <a:avLst/>
          </a:prstGeom>
        </p:spPr>
      </p:pic>
      <p:sp>
        <p:nvSpPr>
          <p:cNvPr id="55" name="Text 45"/>
          <p:cNvSpPr txBox="1"/>
          <p:nvPr/>
        </p:nvSpPr>
        <p:spPr>
          <a:xfrm>
            <a:off x="6705295" y="2361438"/>
            <a:ext cx="1852574" cy="4096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警備・救護体制整備</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保険制度導入</a:t>
            </a:r>
            <a:endParaRPr lang="en-US" sz="800" dirty="0"/>
          </a:p>
          <a:p>
            <a:pPr marL="0" indent="0" algn="l">
              <a:buNone/>
            </a:pPr>
            <a:r>
              <a:rPr lang="en-US" sz="800" dirty="0">
                <a:solidFill>
                  <a:srgbClr val="0052CC"/>
                </a:solidFill>
                <a:latin typeface="Noto Sans JP" pitchFamily="34" charset="0"/>
                <a:ea typeface="Noto Sans JP" pitchFamily="34" charset="-122"/>
                <a:cs typeface="Noto Sans JP" pitchFamily="34" charset="-120"/>
              </a:rPr>
              <a:t>安全基準確立</a:t>
            </a:r>
            <a:endParaRPr lang="en-US" sz="800" dirty="0"/>
          </a:p>
        </p:txBody>
      </p:sp>
      <p:sp>
        <p:nvSpPr>
          <p:cNvPr id="56" name="Shape 46"/>
          <p:cNvSpPr/>
          <p:nvPr/>
        </p:nvSpPr>
        <p:spPr>
          <a:xfrm>
            <a:off x="4572000" y="2950312"/>
            <a:ext cx="4000500" cy="819302"/>
          </a:xfrm>
          <a:prstGeom prst="roundRect">
            <a:avLst>
              <a:gd name="adj" fmla="val 15573"/>
            </a:avLst>
          </a:prstGeom>
          <a:solidFill>
            <a:srgbClr val="FFF3E0"/>
          </a:solidFill>
          <a:ln w="12700">
            <a:solidFill>
              <a:srgbClr val="FFB74D"/>
            </a:solidFill>
            <a:prstDash val="solid"/>
          </a:ln>
        </p:spPr>
      </p:sp>
      <p:sp>
        <p:nvSpPr>
          <p:cNvPr id="57" name="Text 47"/>
          <p:cNvSpPr txBox="1"/>
          <p:nvPr/>
        </p:nvSpPr>
        <p:spPr>
          <a:xfrm>
            <a:off x="4797857" y="3036265"/>
            <a:ext cx="3879799" cy="162763"/>
          </a:xfrm>
          <a:prstGeom prst="rect">
            <a:avLst/>
          </a:prstGeom>
          <a:noFill/>
          <a:ln/>
        </p:spPr>
        <p:txBody>
          <a:bodyPr wrap="square" lIns="0" tIns="0" rIns="0" bIns="0" rtlCol="0" anchor="ctr"/>
          <a:lstStyle/>
          <a:p>
            <a:pPr marL="0" indent="0" algn="l">
              <a:buNone/>
            </a:pPr>
            <a:r>
              <a:rPr lang="en-US" sz="900" b="1" dirty="0">
                <a:solidFill>
                  <a:srgbClr val="E65100"/>
                </a:solidFill>
                <a:latin typeface="Noto Sans JP" pitchFamily="34" charset="0"/>
                <a:ea typeface="Noto Sans JP" pitchFamily="34" charset="-122"/>
                <a:cs typeface="Noto Sans JP" pitchFamily="34" charset="-120"/>
              </a:rPr>
              <a:t> 1990年代の転換点</a:t>
            </a:r>
            <a:endParaRPr lang="en-US" sz="900" dirty="0"/>
          </a:p>
        </p:txBody>
      </p:sp>
      <p:sp>
        <p:nvSpPr>
          <p:cNvPr id="58" name="Text 48"/>
          <p:cNvSpPr txBox="1"/>
          <p:nvPr/>
        </p:nvSpPr>
        <p:spPr>
          <a:xfrm>
            <a:off x="4657954" y="3236519"/>
            <a:ext cx="3905402" cy="448056"/>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 • スポンサー・チケット・安全整備によるビジネス化</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海外アーティスト招聘の本格化</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マルチステージ化・前夜祭の併設 </a:t>
            </a:r>
            <a:endParaRPr lang="en-US" sz="800" dirty="0"/>
          </a:p>
        </p:txBody>
      </p:sp>
      <p:sp>
        <p:nvSpPr>
          <p:cNvPr id="59" name="Shape 49"/>
          <p:cNvSpPr/>
          <p:nvPr/>
        </p:nvSpPr>
        <p:spPr>
          <a:xfrm>
            <a:off x="4572000" y="3857396"/>
            <a:ext cx="4000500" cy="800100"/>
          </a:xfrm>
          <a:prstGeom prst="roundRect">
            <a:avLst>
              <a:gd name="adj" fmla="val 16327"/>
            </a:avLst>
          </a:prstGeom>
          <a:solidFill>
            <a:srgbClr val="E8F5E9"/>
          </a:solidFill>
          <a:ln w="12700">
            <a:solidFill>
              <a:srgbClr val="FFFFFF">
                <a:alpha val="0"/>
              </a:srgbClr>
            </a:solidFill>
            <a:prstDash val="solid"/>
          </a:ln>
        </p:spPr>
      </p:sp>
      <p:sp>
        <p:nvSpPr>
          <p:cNvPr id="60" name="Text 50"/>
          <p:cNvSpPr txBox="1"/>
          <p:nvPr/>
        </p:nvSpPr>
        <p:spPr>
          <a:xfrm>
            <a:off x="4787798" y="3933292"/>
            <a:ext cx="3899002" cy="162763"/>
          </a:xfrm>
          <a:prstGeom prst="rect">
            <a:avLst/>
          </a:prstGeom>
          <a:noFill/>
          <a:ln/>
        </p:spPr>
        <p:txBody>
          <a:bodyPr wrap="square" lIns="0" tIns="0" rIns="0" bIns="0" rtlCol="0" anchor="ctr"/>
          <a:lstStyle/>
          <a:p>
            <a:pPr marL="0" indent="0" algn="l">
              <a:buNone/>
            </a:pPr>
            <a:r>
              <a:rPr lang="en-US" sz="900" b="1" dirty="0">
                <a:solidFill>
                  <a:srgbClr val="2E7D32"/>
                </a:solidFill>
                <a:latin typeface="Noto Sans JP" pitchFamily="34" charset="0"/>
                <a:ea typeface="Noto Sans JP" pitchFamily="34" charset="-122"/>
                <a:cs typeface="Noto Sans JP" pitchFamily="34" charset="-120"/>
              </a:rPr>
              <a:t> 成功要因</a:t>
            </a:r>
            <a:endParaRPr lang="en-US" sz="900" dirty="0"/>
          </a:p>
        </p:txBody>
      </p:sp>
      <p:sp>
        <p:nvSpPr>
          <p:cNvPr id="61" name="Text 51"/>
          <p:cNvSpPr txBox="1"/>
          <p:nvPr/>
        </p:nvSpPr>
        <p:spPr>
          <a:xfrm>
            <a:off x="4647895" y="4133545"/>
            <a:ext cx="3924605" cy="448056"/>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 • 地域観光・地方創生の実証</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外部調達による会場インフラ整備</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行政協議枠組みの確立 </a:t>
            </a:r>
            <a:endParaRPr lang="en-US" sz="800" dirty="0"/>
          </a:p>
        </p:txBody>
      </p:sp>
      <p:pic>
        <p:nvPicPr>
          <p:cNvPr id="66" name="Image 8" descr="preencoded.png"/>
          <p:cNvPicPr>
            <a:picLocks noChangeAspect="1"/>
          </p:cNvPicPr>
          <p:nvPr/>
        </p:nvPicPr>
        <p:blipFill>
          <a:blip r:embed="rId10"/>
          <a:srcRect/>
          <a:stretch/>
        </p:blipFill>
        <p:spPr>
          <a:xfrm>
            <a:off x="4657954" y="3070098"/>
            <a:ext cx="114300" cy="114300"/>
          </a:xfrm>
          <a:prstGeom prst="rect">
            <a:avLst/>
          </a:prstGeom>
        </p:spPr>
      </p:pic>
      <p:pic>
        <p:nvPicPr>
          <p:cNvPr id="67" name="Image 9" descr="preencoded.png"/>
          <p:cNvPicPr>
            <a:picLocks noChangeAspect="1"/>
          </p:cNvPicPr>
          <p:nvPr/>
        </p:nvPicPr>
        <p:blipFill>
          <a:blip r:embed="rId11"/>
          <a:srcRect/>
          <a:stretch/>
        </p:blipFill>
        <p:spPr>
          <a:xfrm>
            <a:off x="4647895" y="3967124"/>
            <a:ext cx="114300" cy="114300"/>
          </a:xfrm>
          <a:prstGeom prst="rect">
            <a:avLst/>
          </a:prstGeom>
        </p:spPr>
      </p:pic>
      <p:sp>
        <p:nvSpPr>
          <p:cNvPr id="68" name="Shape 56"/>
          <p:cNvSpPr/>
          <p:nvPr/>
        </p:nvSpPr>
        <p:spPr>
          <a:xfrm>
            <a:off x="8762695" y="933145"/>
            <a:ext cx="38405" cy="190195"/>
          </a:xfrm>
          <a:prstGeom prst="rect">
            <a:avLst/>
          </a:prstGeom>
          <a:solidFill>
            <a:srgbClr val="4A90E2"/>
          </a:solidFill>
          <a:ln w="12700">
            <a:solidFill>
              <a:srgbClr val="4A90E2">
                <a:alpha val="0"/>
              </a:srgbClr>
            </a:solidFill>
            <a:prstDash val="solid"/>
          </a:ln>
        </p:spPr>
      </p:sp>
      <p:sp>
        <p:nvSpPr>
          <p:cNvPr id="69" name="Text 57"/>
          <p:cNvSpPr txBox="1"/>
          <p:nvPr/>
        </p:nvSpPr>
        <p:spPr>
          <a:xfrm>
            <a:off x="8896198" y="933145"/>
            <a:ext cx="3105302" cy="19111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主要指標と状況</a:t>
            </a:r>
            <a:endParaRPr lang="en-US" sz="1000" dirty="0"/>
          </a:p>
        </p:txBody>
      </p:sp>
      <p:sp>
        <p:nvSpPr>
          <p:cNvPr id="70" name="Shape 58"/>
          <p:cNvSpPr/>
          <p:nvPr/>
        </p:nvSpPr>
        <p:spPr>
          <a:xfrm>
            <a:off x="8762695" y="1180948"/>
            <a:ext cx="1485900" cy="476402"/>
          </a:xfrm>
          <a:prstGeom prst="roundRect">
            <a:avLst>
              <a:gd name="adj" fmla="val 46065"/>
            </a:avLst>
          </a:prstGeom>
          <a:solidFill>
            <a:srgbClr val="F5F9FF"/>
          </a:solidFill>
          <a:ln w="12700">
            <a:solidFill>
              <a:srgbClr val="E3F2FD"/>
            </a:solidFill>
            <a:prstDash val="solid"/>
          </a:ln>
        </p:spPr>
      </p:sp>
      <p:sp>
        <p:nvSpPr>
          <p:cNvPr id="71" name="Text 59"/>
          <p:cNvSpPr txBox="1"/>
          <p:nvPr/>
        </p:nvSpPr>
        <p:spPr>
          <a:xfrm>
            <a:off x="8791956" y="1247699"/>
            <a:ext cx="1429207" cy="200254"/>
          </a:xfrm>
          <a:prstGeom prst="rect">
            <a:avLst/>
          </a:prstGeom>
          <a:noFill/>
          <a:ln/>
        </p:spPr>
        <p:txBody>
          <a:bodyPr wrap="square" lIns="0" tIns="0" rIns="0" bIns="0" rtlCol="0" anchor="ctr"/>
          <a:lstStyle/>
          <a:p>
            <a:pPr marL="0" indent="0" algn="ctr">
              <a:buNone/>
            </a:pPr>
            <a:r>
              <a:rPr lang="en-US" sz="1200" b="1" dirty="0">
                <a:solidFill>
                  <a:srgbClr val="0052CC"/>
                </a:solidFill>
                <a:latin typeface="Montserrat" pitchFamily="34" charset="0"/>
                <a:ea typeface="Montserrat" pitchFamily="34" charset="-122"/>
                <a:cs typeface="Montserrat" pitchFamily="34" charset="-120"/>
              </a:rPr>
              <a:t>50万</a:t>
            </a:r>
            <a:endParaRPr lang="en-US" sz="1200" dirty="0"/>
          </a:p>
        </p:txBody>
      </p:sp>
      <p:sp>
        <p:nvSpPr>
          <p:cNvPr id="72" name="Text 60"/>
          <p:cNvSpPr txBox="1"/>
          <p:nvPr/>
        </p:nvSpPr>
        <p:spPr>
          <a:xfrm>
            <a:off x="8791956" y="1447952"/>
            <a:ext cx="1429207"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Woodstock動員</a:t>
            </a:r>
            <a:endParaRPr lang="en-US" sz="800" dirty="0"/>
          </a:p>
        </p:txBody>
      </p:sp>
      <p:sp>
        <p:nvSpPr>
          <p:cNvPr id="73" name="Shape 61"/>
          <p:cNvSpPr/>
          <p:nvPr/>
        </p:nvSpPr>
        <p:spPr>
          <a:xfrm>
            <a:off x="10325405" y="1180948"/>
            <a:ext cx="1485900" cy="476402"/>
          </a:xfrm>
          <a:prstGeom prst="roundRect">
            <a:avLst>
              <a:gd name="adj" fmla="val 46065"/>
            </a:avLst>
          </a:prstGeom>
          <a:solidFill>
            <a:srgbClr val="F5F9FF"/>
          </a:solidFill>
          <a:ln w="12700">
            <a:solidFill>
              <a:srgbClr val="E3F2FD"/>
            </a:solidFill>
            <a:prstDash val="solid"/>
          </a:ln>
        </p:spPr>
      </p:sp>
      <p:sp>
        <p:nvSpPr>
          <p:cNvPr id="74" name="Text 62"/>
          <p:cNvSpPr txBox="1"/>
          <p:nvPr/>
        </p:nvSpPr>
        <p:spPr>
          <a:xfrm>
            <a:off x="10353751" y="1247699"/>
            <a:ext cx="1429207" cy="200254"/>
          </a:xfrm>
          <a:prstGeom prst="rect">
            <a:avLst/>
          </a:prstGeom>
          <a:noFill/>
          <a:ln/>
        </p:spPr>
        <p:txBody>
          <a:bodyPr wrap="square" lIns="0" tIns="0" rIns="0" bIns="0" rtlCol="0" anchor="ctr"/>
          <a:lstStyle/>
          <a:p>
            <a:pPr marL="0" indent="0" algn="ctr">
              <a:buNone/>
            </a:pPr>
            <a:r>
              <a:rPr lang="en-US" sz="1200" b="1" dirty="0">
                <a:solidFill>
                  <a:srgbClr val="0052CC"/>
                </a:solidFill>
                <a:latin typeface="Montserrat" pitchFamily="34" charset="0"/>
                <a:ea typeface="Montserrat" pitchFamily="34" charset="-122"/>
                <a:cs typeface="Montserrat" pitchFamily="34" charset="-120"/>
              </a:rPr>
              <a:t>15億</a:t>
            </a:r>
            <a:endParaRPr lang="en-US" sz="1200" dirty="0"/>
          </a:p>
        </p:txBody>
      </p:sp>
      <p:sp>
        <p:nvSpPr>
          <p:cNvPr id="75" name="Text 63"/>
          <p:cNvSpPr txBox="1"/>
          <p:nvPr/>
        </p:nvSpPr>
        <p:spPr>
          <a:xfrm>
            <a:off x="10353751" y="1447952"/>
            <a:ext cx="1429207"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Live Aid視聴</a:t>
            </a:r>
            <a:endParaRPr lang="en-US" sz="800" dirty="0"/>
          </a:p>
        </p:txBody>
      </p:sp>
      <p:sp>
        <p:nvSpPr>
          <p:cNvPr id="76" name="Shape 64"/>
          <p:cNvSpPr/>
          <p:nvPr/>
        </p:nvSpPr>
        <p:spPr>
          <a:xfrm>
            <a:off x="8762695" y="1752448"/>
            <a:ext cx="3047695" cy="990295"/>
          </a:xfrm>
          <a:prstGeom prst="roundRect">
            <a:avLst>
              <a:gd name="adj" fmla="val 10654"/>
            </a:avLst>
          </a:prstGeom>
          <a:solidFill>
            <a:srgbClr val="F5F9FF"/>
          </a:solidFill>
          <a:ln w="12700">
            <a:solidFill>
              <a:srgbClr val="FFFFFF">
                <a:alpha val="0"/>
              </a:srgbClr>
            </a:solidFill>
            <a:prstDash val="solid"/>
          </a:ln>
        </p:spPr>
      </p:sp>
      <p:sp>
        <p:nvSpPr>
          <p:cNvPr id="77" name="Text 65"/>
          <p:cNvSpPr txBox="1"/>
          <p:nvPr/>
        </p:nvSpPr>
        <p:spPr>
          <a:xfrm>
            <a:off x="8839505" y="1829257"/>
            <a:ext cx="3086100"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フェス産業の変遷</a:t>
            </a:r>
            <a:endParaRPr lang="en-US" sz="900" dirty="0"/>
          </a:p>
        </p:txBody>
      </p:sp>
      <p:sp>
        <p:nvSpPr>
          <p:cNvPr id="78" name="Text 66"/>
          <p:cNvSpPr txBox="1"/>
          <p:nvPr/>
        </p:nvSpPr>
        <p:spPr>
          <a:xfrm>
            <a:off x="8839505" y="2062429"/>
            <a:ext cx="715975"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1960s-1970s</a:t>
            </a:r>
            <a:endParaRPr lang="en-US" sz="800" dirty="0"/>
          </a:p>
        </p:txBody>
      </p:sp>
      <p:sp>
        <p:nvSpPr>
          <p:cNvPr id="79" name="Shape 67"/>
          <p:cNvSpPr/>
          <p:nvPr/>
        </p:nvSpPr>
        <p:spPr>
          <a:xfrm>
            <a:off x="11334902" y="2047799"/>
            <a:ext cx="400507" cy="181051"/>
          </a:xfrm>
          <a:prstGeom prst="roundRect">
            <a:avLst>
              <a:gd name="adj" fmla="val 212653"/>
            </a:avLst>
          </a:prstGeom>
          <a:solidFill>
            <a:srgbClr val="E8F5E9"/>
          </a:solidFill>
          <a:ln w="12700">
            <a:solidFill>
              <a:srgbClr val="FFFFFF">
                <a:alpha val="0"/>
              </a:srgbClr>
            </a:solidFill>
            <a:prstDash val="solid"/>
          </a:ln>
        </p:spPr>
      </p:sp>
      <p:sp>
        <p:nvSpPr>
          <p:cNvPr id="80" name="Text 68"/>
          <p:cNvSpPr txBox="1"/>
          <p:nvPr/>
        </p:nvSpPr>
        <p:spPr>
          <a:xfrm>
            <a:off x="11334902" y="2047799"/>
            <a:ext cx="457200" cy="181051"/>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形成期</a:t>
            </a:r>
            <a:endParaRPr lang="en-US" sz="800" dirty="0"/>
          </a:p>
        </p:txBody>
      </p:sp>
      <p:sp>
        <p:nvSpPr>
          <p:cNvPr id="81" name="Text 69"/>
          <p:cNvSpPr txBox="1"/>
          <p:nvPr/>
        </p:nvSpPr>
        <p:spPr>
          <a:xfrm>
            <a:off x="8839505" y="2280971"/>
            <a:ext cx="715975"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1980s-1990s</a:t>
            </a:r>
            <a:endParaRPr lang="en-US" sz="800" dirty="0"/>
          </a:p>
        </p:txBody>
      </p:sp>
      <p:sp>
        <p:nvSpPr>
          <p:cNvPr id="82" name="Shape 70"/>
          <p:cNvSpPr/>
          <p:nvPr/>
        </p:nvSpPr>
        <p:spPr>
          <a:xfrm>
            <a:off x="11334902" y="2267255"/>
            <a:ext cx="400507" cy="181051"/>
          </a:xfrm>
          <a:prstGeom prst="roundRect">
            <a:avLst>
              <a:gd name="adj" fmla="val 212653"/>
            </a:avLst>
          </a:prstGeom>
          <a:solidFill>
            <a:srgbClr val="FFF3E0"/>
          </a:solidFill>
          <a:ln w="12700">
            <a:solidFill>
              <a:srgbClr val="FFFFFF">
                <a:alpha val="0"/>
              </a:srgbClr>
            </a:solidFill>
            <a:prstDash val="solid"/>
          </a:ln>
        </p:spPr>
      </p:sp>
      <p:sp>
        <p:nvSpPr>
          <p:cNvPr id="83" name="Text 71"/>
          <p:cNvSpPr txBox="1"/>
          <p:nvPr/>
        </p:nvSpPr>
        <p:spPr>
          <a:xfrm>
            <a:off x="11334902" y="2267255"/>
            <a:ext cx="457200" cy="181051"/>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b="1" dirty="0">
                <a:solidFill>
                  <a:srgbClr val="F57C00"/>
                </a:solidFill>
                <a:latin typeface="Noto Sans JP" pitchFamily="34" charset="0"/>
                <a:ea typeface="Noto Sans JP" pitchFamily="34" charset="-122"/>
                <a:cs typeface="Noto Sans JP" pitchFamily="34" charset="-120"/>
              </a:rPr>
              <a:t>成長期</a:t>
            </a:r>
            <a:endParaRPr lang="en-US" sz="800" dirty="0"/>
          </a:p>
        </p:txBody>
      </p:sp>
      <p:sp>
        <p:nvSpPr>
          <p:cNvPr id="84" name="Text 72"/>
          <p:cNvSpPr txBox="1"/>
          <p:nvPr/>
        </p:nvSpPr>
        <p:spPr>
          <a:xfrm>
            <a:off x="8839505" y="2500427"/>
            <a:ext cx="571500"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2000s以降</a:t>
            </a:r>
            <a:endParaRPr lang="en-US" sz="800" dirty="0"/>
          </a:p>
        </p:txBody>
      </p:sp>
      <p:sp>
        <p:nvSpPr>
          <p:cNvPr id="85" name="Shape 73"/>
          <p:cNvSpPr/>
          <p:nvPr/>
        </p:nvSpPr>
        <p:spPr>
          <a:xfrm>
            <a:off x="11334902" y="2485796"/>
            <a:ext cx="400507" cy="181051"/>
          </a:xfrm>
          <a:prstGeom prst="roundRect">
            <a:avLst>
              <a:gd name="adj" fmla="val 212653"/>
            </a:avLst>
          </a:prstGeom>
          <a:solidFill>
            <a:srgbClr val="E8F5E9"/>
          </a:solidFill>
          <a:ln w="12700">
            <a:solidFill>
              <a:srgbClr val="FFFFFF">
                <a:alpha val="0"/>
              </a:srgbClr>
            </a:solidFill>
            <a:prstDash val="solid"/>
          </a:ln>
        </p:spPr>
      </p:sp>
      <p:sp>
        <p:nvSpPr>
          <p:cNvPr id="86" name="Text 74"/>
          <p:cNvSpPr txBox="1"/>
          <p:nvPr/>
        </p:nvSpPr>
        <p:spPr>
          <a:xfrm>
            <a:off x="11334902" y="2485796"/>
            <a:ext cx="457200" cy="181051"/>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成熟期</a:t>
            </a:r>
            <a:endParaRPr lang="en-US" sz="800" dirty="0"/>
          </a:p>
        </p:txBody>
      </p:sp>
      <p:sp>
        <p:nvSpPr>
          <p:cNvPr id="87" name="Shape 75"/>
          <p:cNvSpPr/>
          <p:nvPr/>
        </p:nvSpPr>
        <p:spPr>
          <a:xfrm>
            <a:off x="8762695" y="2838755"/>
            <a:ext cx="3047695" cy="771754"/>
          </a:xfrm>
          <a:prstGeom prst="roundRect">
            <a:avLst>
              <a:gd name="adj" fmla="val 17553"/>
            </a:avLst>
          </a:prstGeom>
          <a:solidFill>
            <a:srgbClr val="E3F2FD"/>
          </a:solidFill>
          <a:ln w="12700">
            <a:solidFill>
              <a:srgbClr val="FFFFFF">
                <a:alpha val="0"/>
              </a:srgbClr>
            </a:solidFill>
            <a:prstDash val="solid"/>
          </a:ln>
        </p:spPr>
      </p:sp>
      <p:sp>
        <p:nvSpPr>
          <p:cNvPr id="88" name="Text 76"/>
          <p:cNvSpPr txBox="1"/>
          <p:nvPr/>
        </p:nvSpPr>
        <p:spPr>
          <a:xfrm>
            <a:off x="8979408" y="2914650"/>
            <a:ext cx="2946197"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重要な転換点</a:t>
            </a:r>
            <a:endParaRPr lang="en-US" sz="900" dirty="0"/>
          </a:p>
        </p:txBody>
      </p:sp>
      <p:sp>
        <p:nvSpPr>
          <p:cNvPr id="89" name="Text 77"/>
          <p:cNvSpPr txBox="1"/>
          <p:nvPr/>
        </p:nvSpPr>
        <p:spPr>
          <a:xfrm>
            <a:off x="8839505" y="3134106"/>
            <a:ext cx="2971800" cy="400507"/>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 • 1969: Woodstockで音楽フェスの原型確立</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1985: Live Aidでメディア連動</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1997: FUJI ROCKで日本のフェス産業確立 </a:t>
            </a:r>
            <a:endParaRPr lang="en-US" sz="800" dirty="0"/>
          </a:p>
        </p:txBody>
      </p:sp>
      <p:sp>
        <p:nvSpPr>
          <p:cNvPr id="90" name="Shape 78"/>
          <p:cNvSpPr/>
          <p:nvPr/>
        </p:nvSpPr>
        <p:spPr>
          <a:xfrm>
            <a:off x="8762695" y="3705606"/>
            <a:ext cx="3047695" cy="752551"/>
          </a:xfrm>
          <a:prstGeom prst="roundRect">
            <a:avLst>
              <a:gd name="adj" fmla="val 18457"/>
            </a:avLst>
          </a:prstGeom>
          <a:solidFill>
            <a:srgbClr val="FFEBEE"/>
          </a:solidFill>
          <a:ln w="12700">
            <a:solidFill>
              <a:srgbClr val="FFFFFF">
                <a:alpha val="0"/>
              </a:srgbClr>
            </a:solidFill>
            <a:prstDash val="solid"/>
          </a:ln>
        </p:spPr>
      </p:sp>
      <p:sp>
        <p:nvSpPr>
          <p:cNvPr id="91" name="Text 79"/>
          <p:cNvSpPr txBox="1"/>
          <p:nvPr/>
        </p:nvSpPr>
        <p:spPr>
          <a:xfrm>
            <a:off x="8979408" y="3781501"/>
            <a:ext cx="2946197" cy="162763"/>
          </a:xfrm>
          <a:prstGeom prst="rect">
            <a:avLst/>
          </a:prstGeom>
          <a:noFill/>
          <a:ln/>
        </p:spPr>
        <p:txBody>
          <a:bodyPr wrap="square" lIns="0" tIns="0" rIns="0" bIns="0" rtlCol="0" anchor="ctr"/>
          <a:lstStyle/>
          <a:p>
            <a:pPr marL="0" indent="0" algn="l">
              <a:buNone/>
            </a:pPr>
            <a:r>
              <a:rPr lang="en-US" sz="900" b="1" dirty="0">
                <a:solidFill>
                  <a:srgbClr val="C62828"/>
                </a:solidFill>
                <a:latin typeface="Noto Sans JP" pitchFamily="34" charset="0"/>
                <a:ea typeface="Noto Sans JP" pitchFamily="34" charset="-122"/>
                <a:cs typeface="Noto Sans JP" pitchFamily="34" charset="-120"/>
              </a:rPr>
              <a:t> 課題と教訓</a:t>
            </a:r>
            <a:endParaRPr lang="en-US" sz="900" dirty="0"/>
          </a:p>
        </p:txBody>
      </p:sp>
      <p:sp>
        <p:nvSpPr>
          <p:cNvPr id="92" name="Text 80"/>
          <p:cNvSpPr txBox="1"/>
          <p:nvPr/>
        </p:nvSpPr>
        <p:spPr>
          <a:xfrm>
            <a:off x="8839505" y="3981755"/>
            <a:ext cx="2971800" cy="400507"/>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 • 安全性・警備体制の重要性</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天候・環境リスクの管理</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収益性と体験価値の両立 </a:t>
            </a:r>
            <a:endParaRPr lang="en-US" sz="800" dirty="0"/>
          </a:p>
        </p:txBody>
      </p:sp>
      <p:pic>
        <p:nvPicPr>
          <p:cNvPr id="93" name="Image 10" descr="preencoded.png"/>
          <p:cNvPicPr>
            <a:picLocks noChangeAspect="1"/>
          </p:cNvPicPr>
          <p:nvPr/>
        </p:nvPicPr>
        <p:blipFill>
          <a:blip r:embed="rId12"/>
          <a:srcRect/>
          <a:stretch/>
        </p:blipFill>
        <p:spPr>
          <a:xfrm>
            <a:off x="8839505" y="2947568"/>
            <a:ext cx="114300" cy="114300"/>
          </a:xfrm>
          <a:prstGeom prst="rect">
            <a:avLst/>
          </a:prstGeom>
        </p:spPr>
      </p:pic>
      <p:pic>
        <p:nvPicPr>
          <p:cNvPr id="94" name="Image 11" descr="preencoded.png"/>
          <p:cNvPicPr>
            <a:picLocks noChangeAspect="1"/>
          </p:cNvPicPr>
          <p:nvPr/>
        </p:nvPicPr>
        <p:blipFill>
          <a:blip r:embed="rId13"/>
          <a:srcRect/>
          <a:stretch/>
        </p:blipFill>
        <p:spPr>
          <a:xfrm>
            <a:off x="8839505" y="3814420"/>
            <a:ext cx="114300" cy="114300"/>
          </a:xfrm>
          <a:prstGeom prst="rect">
            <a:avLst/>
          </a:prstGeom>
        </p:spPr>
      </p:pic>
      <p:sp>
        <p:nvSpPr>
          <p:cNvPr id="95" name="Text 81"/>
          <p:cNvSpPr txBox="1"/>
          <p:nvPr/>
        </p:nvSpPr>
        <p:spPr>
          <a:xfrm>
            <a:off x="381305" y="6486754"/>
            <a:ext cx="5906110" cy="152705"/>
          </a:xfrm>
          <a:prstGeom prst="rect">
            <a:avLst/>
          </a:prstGeom>
          <a:noFill/>
          <a:ln/>
        </p:spPr>
        <p:txBody>
          <a:bodyPr wrap="square" lIns="0" tIns="0" rIns="0" bIns="0" rtlCol="0" anchor="ctr"/>
          <a:lstStyle/>
          <a:p>
            <a:pPr marL="0" indent="0" algn="l">
              <a:buNone/>
            </a:pPr>
            <a:r>
              <a:rPr lang="en-US" sz="800" dirty="0">
                <a:solidFill>
                  <a:srgbClr val="999999"/>
                </a:solidFill>
                <a:latin typeface="Noto Sans JP" pitchFamily="34" charset="0"/>
                <a:ea typeface="Noto Sans JP" pitchFamily="34" charset="-122"/>
                <a:cs typeface="Noto Sans JP" pitchFamily="34" charset="-120"/>
              </a:rPr>
              <a:t>Source: 音楽産業レポート、フェス運営資料、行政文書より独自集計</a:t>
            </a:r>
            <a:endParaRPr lang="en-US" sz="800" dirty="0"/>
          </a:p>
        </p:txBody>
      </p:sp>
      <p:sp>
        <p:nvSpPr>
          <p:cNvPr id="96" name="Text 82"/>
          <p:cNvSpPr txBox="1"/>
          <p:nvPr/>
        </p:nvSpPr>
        <p:spPr>
          <a:xfrm>
            <a:off x="10782605" y="6467551"/>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39</a:t>
            </a:r>
            <a:endParaRPr lang="en-US" sz="1000" dirty="0"/>
          </a:p>
        </p:txBody>
      </p:sp>
      <p:pic>
        <p:nvPicPr>
          <p:cNvPr id="98" name="図 97">
            <a:extLst>
              <a:ext uri="{FF2B5EF4-FFF2-40B4-BE49-F238E27FC236}">
                <a16:creationId xmlns:a16="http://schemas.microsoft.com/office/drawing/2014/main" id="{E8312193-4458-C22A-7446-C7D78DFBA1F5}"/>
              </a:ext>
            </a:extLst>
          </p:cNvPr>
          <p:cNvPicPr>
            <a:picLocks noChangeAspect="1"/>
          </p:cNvPicPr>
          <p:nvPr/>
        </p:nvPicPr>
        <p:blipFill>
          <a:blip r:embed="rId14"/>
          <a:stretch>
            <a:fillRect/>
          </a:stretch>
        </p:blipFill>
        <p:spPr>
          <a:xfrm>
            <a:off x="4610405" y="4790085"/>
            <a:ext cx="2333298" cy="1350569"/>
          </a:xfrm>
          <a:prstGeom prst="rect">
            <a:avLst/>
          </a:prstGeom>
        </p:spPr>
      </p:pic>
      <p:pic>
        <p:nvPicPr>
          <p:cNvPr id="102" name="図 101">
            <a:extLst>
              <a:ext uri="{FF2B5EF4-FFF2-40B4-BE49-F238E27FC236}">
                <a16:creationId xmlns:a16="http://schemas.microsoft.com/office/drawing/2014/main" id="{0CB1C4C9-78FC-B0C6-744A-8DFFC6D6DDB1}"/>
              </a:ext>
            </a:extLst>
          </p:cNvPr>
          <p:cNvPicPr>
            <a:picLocks noChangeAspect="1"/>
          </p:cNvPicPr>
          <p:nvPr/>
        </p:nvPicPr>
        <p:blipFill>
          <a:blip r:embed="rId15"/>
          <a:stretch>
            <a:fillRect/>
          </a:stretch>
        </p:blipFill>
        <p:spPr>
          <a:xfrm>
            <a:off x="7055882" y="4793885"/>
            <a:ext cx="2338444" cy="1336568"/>
          </a:xfrm>
          <a:prstGeom prst="rect">
            <a:avLst/>
          </a:prstGeom>
        </p:spPr>
      </p:pic>
      <p:pic>
        <p:nvPicPr>
          <p:cNvPr id="104" name="図 103">
            <a:extLst>
              <a:ext uri="{FF2B5EF4-FFF2-40B4-BE49-F238E27FC236}">
                <a16:creationId xmlns:a16="http://schemas.microsoft.com/office/drawing/2014/main" id="{BB5842ED-F4D5-45E3-B637-01FF1B01355B}"/>
              </a:ext>
            </a:extLst>
          </p:cNvPr>
          <p:cNvPicPr>
            <a:picLocks noChangeAspect="1"/>
          </p:cNvPicPr>
          <p:nvPr/>
        </p:nvPicPr>
        <p:blipFill>
          <a:blip r:embed="rId16"/>
          <a:stretch>
            <a:fillRect/>
          </a:stretch>
        </p:blipFill>
        <p:spPr>
          <a:xfrm>
            <a:off x="9505645" y="4804086"/>
            <a:ext cx="2107861" cy="133656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Text 2"/>
          <p:cNvSpPr txBox="1"/>
          <p:nvPr/>
        </p:nvSpPr>
        <p:spPr>
          <a:xfrm>
            <a:off x="381305" y="286207"/>
            <a:ext cx="11621110" cy="372161"/>
          </a:xfrm>
          <a:prstGeom prst="rect">
            <a:avLst/>
          </a:prstGeom>
          <a:noFill/>
          <a:ln/>
        </p:spPr>
        <p:txBody>
          <a:bodyPr wrap="square" lIns="0" tIns="0" rIns="0" bIns="0" rtlCol="0" anchor="ctr"/>
          <a:lstStyle/>
          <a:p>
            <a:pPr marL="0" indent="0" algn="l">
              <a:buNone/>
            </a:pPr>
            <a:r>
              <a:rPr lang="en-US" sz="2400" b="1" dirty="0">
                <a:solidFill>
                  <a:srgbClr val="003366"/>
                </a:solidFill>
                <a:latin typeface="Montserrat" pitchFamily="34" charset="0"/>
                <a:ea typeface="Montserrat" pitchFamily="34" charset="-122"/>
                <a:cs typeface="Montserrat" pitchFamily="34" charset="-120"/>
              </a:rPr>
              <a:t>フェス産業の歴史 1990年代〜2004：黎明と基盤形成</a:t>
            </a:r>
            <a:endParaRPr lang="en-US" sz="2400" dirty="0"/>
          </a:p>
        </p:txBody>
      </p:sp>
      <p:pic>
        <p:nvPicPr>
          <p:cNvPr id="5" name="Image 0" descr="preencoded.png"/>
          <p:cNvPicPr>
            <a:picLocks noChangeAspect="1"/>
          </p:cNvPicPr>
          <p:nvPr/>
        </p:nvPicPr>
        <p:blipFill>
          <a:blip r:embed="rId3"/>
          <a:srcRect t="-400" b="-400"/>
          <a:stretch/>
        </p:blipFill>
        <p:spPr>
          <a:xfrm>
            <a:off x="381305" y="761695"/>
            <a:ext cx="571500" cy="38405"/>
          </a:xfrm>
          <a:prstGeom prst="rect">
            <a:avLst/>
          </a:prstGeom>
        </p:spPr>
      </p:pic>
      <p:sp>
        <p:nvSpPr>
          <p:cNvPr id="6" name="Shape 3"/>
          <p:cNvSpPr/>
          <p:nvPr/>
        </p:nvSpPr>
        <p:spPr>
          <a:xfrm>
            <a:off x="381305" y="952805"/>
            <a:ext cx="38405" cy="228600"/>
          </a:xfrm>
          <a:prstGeom prst="rect">
            <a:avLst/>
          </a:prstGeom>
          <a:solidFill>
            <a:srgbClr val="4A90E2"/>
          </a:solidFill>
          <a:ln w="12700">
            <a:solidFill>
              <a:srgbClr val="4A90E2">
                <a:alpha val="0"/>
              </a:srgbClr>
            </a:solidFill>
            <a:prstDash val="solid"/>
          </a:ln>
        </p:spPr>
      </p:sp>
      <p:sp>
        <p:nvSpPr>
          <p:cNvPr id="7" name="Text 4"/>
          <p:cNvSpPr txBox="1"/>
          <p:nvPr/>
        </p:nvSpPr>
        <p:spPr>
          <a:xfrm>
            <a:off x="514807" y="952805"/>
            <a:ext cx="3676802"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52CC"/>
                </a:solidFill>
                <a:latin typeface="Noto Sans JP" pitchFamily="34" charset="0"/>
                <a:ea typeface="Noto Sans JP" pitchFamily="34" charset="-122"/>
                <a:cs typeface="Noto Sans JP" pitchFamily="34" charset="-120"/>
              </a:rPr>
              <a:t>フェス産業の発展段階</a:t>
            </a:r>
            <a:endParaRPr lang="en-US" sz="1200" dirty="0"/>
          </a:p>
        </p:txBody>
      </p:sp>
      <p:sp>
        <p:nvSpPr>
          <p:cNvPr id="8" name="Shape 5"/>
          <p:cNvSpPr/>
          <p:nvPr/>
        </p:nvSpPr>
        <p:spPr>
          <a:xfrm>
            <a:off x="381305" y="1257300"/>
            <a:ext cx="3619195" cy="761695"/>
          </a:xfrm>
          <a:prstGeom prst="roundRect">
            <a:avLst>
              <a:gd name="adj" fmla="val 18007"/>
            </a:avLst>
          </a:prstGeom>
          <a:solidFill>
            <a:srgbClr val="E3F2FD"/>
          </a:solidFill>
          <a:ln w="12700">
            <a:solidFill>
              <a:srgbClr val="BBDEFB"/>
            </a:solidFill>
            <a:prstDash val="solid"/>
          </a:ln>
        </p:spPr>
      </p:sp>
      <p:sp>
        <p:nvSpPr>
          <p:cNvPr id="9" name="Text 6"/>
          <p:cNvSpPr txBox="1"/>
          <p:nvPr/>
        </p:nvSpPr>
        <p:spPr>
          <a:xfrm>
            <a:off x="485546" y="1362456"/>
            <a:ext cx="3525012" cy="191110"/>
          </a:xfrm>
          <a:prstGeom prst="rect">
            <a:avLst/>
          </a:prstGeom>
          <a:noFill/>
          <a:ln/>
        </p:spPr>
        <p:txBody>
          <a:bodyPr wrap="square" lIns="0" tIns="0" rIns="0" bIns="0" rtlCol="0" anchor="ctr"/>
          <a:lstStyle/>
          <a:p>
            <a:pPr marL="0" indent="0" algn="l">
              <a:buNone/>
            </a:pPr>
            <a:r>
              <a:rPr lang="en-US" sz="1000" b="1" dirty="0">
                <a:solidFill>
                  <a:srgbClr val="003366"/>
                </a:solidFill>
                <a:latin typeface="Noto Sans JP" pitchFamily="34" charset="0"/>
                <a:ea typeface="Noto Sans JP" pitchFamily="34" charset="-122"/>
                <a:cs typeface="Noto Sans JP" pitchFamily="34" charset="-120"/>
              </a:rPr>
              <a:t>黎明期（1990-1995）</a:t>
            </a:r>
            <a:endParaRPr lang="en-US" sz="1000" dirty="0"/>
          </a:p>
        </p:txBody>
      </p:sp>
      <p:sp>
        <p:nvSpPr>
          <p:cNvPr id="10" name="Text 7"/>
          <p:cNvSpPr txBox="1"/>
          <p:nvPr/>
        </p:nvSpPr>
        <p:spPr>
          <a:xfrm>
            <a:off x="485546" y="1591056"/>
            <a:ext cx="3486607" cy="324612"/>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海外大型ロックフェスの影響を受け、日本での野外音楽イベントが常設会場外で拡大</a:t>
            </a:r>
            <a:endParaRPr lang="en-US" sz="900" dirty="0"/>
          </a:p>
        </p:txBody>
      </p:sp>
      <p:sp>
        <p:nvSpPr>
          <p:cNvPr id="11" name="Shape 8"/>
          <p:cNvSpPr/>
          <p:nvPr/>
        </p:nvSpPr>
        <p:spPr>
          <a:xfrm>
            <a:off x="381305" y="2115007"/>
            <a:ext cx="3619195" cy="761695"/>
          </a:xfrm>
          <a:prstGeom prst="roundRect">
            <a:avLst>
              <a:gd name="adj" fmla="val 18007"/>
            </a:avLst>
          </a:prstGeom>
          <a:solidFill>
            <a:srgbClr val="E3F2FD"/>
          </a:solidFill>
          <a:ln w="12700">
            <a:solidFill>
              <a:srgbClr val="BBDEFB"/>
            </a:solidFill>
            <a:prstDash val="solid"/>
          </a:ln>
        </p:spPr>
      </p:sp>
      <p:sp>
        <p:nvSpPr>
          <p:cNvPr id="12" name="Text 9"/>
          <p:cNvSpPr txBox="1"/>
          <p:nvPr/>
        </p:nvSpPr>
        <p:spPr>
          <a:xfrm>
            <a:off x="485546" y="2219249"/>
            <a:ext cx="3525012" cy="191110"/>
          </a:xfrm>
          <a:prstGeom prst="rect">
            <a:avLst/>
          </a:prstGeom>
          <a:noFill/>
          <a:ln/>
        </p:spPr>
        <p:txBody>
          <a:bodyPr wrap="square" lIns="0" tIns="0" rIns="0" bIns="0" rtlCol="0" anchor="ctr"/>
          <a:lstStyle/>
          <a:p>
            <a:pPr marL="0" indent="0" algn="l">
              <a:buNone/>
            </a:pPr>
            <a:r>
              <a:rPr lang="en-US" sz="1000" b="1" dirty="0">
                <a:solidFill>
                  <a:srgbClr val="003366"/>
                </a:solidFill>
                <a:latin typeface="Noto Sans JP" pitchFamily="34" charset="0"/>
                <a:ea typeface="Noto Sans JP" pitchFamily="34" charset="-122"/>
                <a:cs typeface="Noto Sans JP" pitchFamily="34" charset="-120"/>
              </a:rPr>
              <a:t>成長期（1996-2000）</a:t>
            </a:r>
            <a:endParaRPr lang="en-US" sz="1000" dirty="0"/>
          </a:p>
        </p:txBody>
      </p:sp>
      <p:sp>
        <p:nvSpPr>
          <p:cNvPr id="13" name="Text 10"/>
          <p:cNvSpPr txBox="1"/>
          <p:nvPr/>
        </p:nvSpPr>
        <p:spPr>
          <a:xfrm>
            <a:off x="485546" y="2447849"/>
            <a:ext cx="3486607" cy="324612"/>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レーベル・プロモーター主導の企画が中心、紙チケット・電話予約からオンライン前夜へ</a:t>
            </a:r>
            <a:endParaRPr lang="en-US" sz="900" dirty="0"/>
          </a:p>
        </p:txBody>
      </p:sp>
      <p:sp>
        <p:nvSpPr>
          <p:cNvPr id="14" name="Shape 11"/>
          <p:cNvSpPr/>
          <p:nvPr/>
        </p:nvSpPr>
        <p:spPr>
          <a:xfrm>
            <a:off x="381305" y="2971800"/>
            <a:ext cx="3619195" cy="761695"/>
          </a:xfrm>
          <a:prstGeom prst="roundRect">
            <a:avLst>
              <a:gd name="adj" fmla="val 18007"/>
            </a:avLst>
          </a:prstGeom>
          <a:solidFill>
            <a:srgbClr val="E3F2FD"/>
          </a:solidFill>
          <a:ln w="12700">
            <a:solidFill>
              <a:srgbClr val="BBDEFB"/>
            </a:solidFill>
            <a:prstDash val="solid"/>
          </a:ln>
        </p:spPr>
      </p:sp>
      <p:sp>
        <p:nvSpPr>
          <p:cNvPr id="15" name="Text 12"/>
          <p:cNvSpPr txBox="1"/>
          <p:nvPr/>
        </p:nvSpPr>
        <p:spPr>
          <a:xfrm>
            <a:off x="485546" y="3076956"/>
            <a:ext cx="3525012" cy="191110"/>
          </a:xfrm>
          <a:prstGeom prst="rect">
            <a:avLst/>
          </a:prstGeom>
          <a:noFill/>
          <a:ln/>
        </p:spPr>
        <p:txBody>
          <a:bodyPr wrap="square" lIns="0" tIns="0" rIns="0" bIns="0" rtlCol="0" anchor="ctr"/>
          <a:lstStyle/>
          <a:p>
            <a:pPr marL="0" indent="0" algn="l">
              <a:buNone/>
            </a:pPr>
            <a:r>
              <a:rPr lang="en-US" sz="1000" b="1" dirty="0">
                <a:solidFill>
                  <a:srgbClr val="003366"/>
                </a:solidFill>
                <a:latin typeface="Noto Sans JP" pitchFamily="34" charset="0"/>
                <a:ea typeface="Noto Sans JP" pitchFamily="34" charset="-122"/>
                <a:cs typeface="Noto Sans JP" pitchFamily="34" charset="-120"/>
              </a:rPr>
              <a:t>基盤形成期（2001-2004）</a:t>
            </a:r>
            <a:endParaRPr lang="en-US" sz="1000" dirty="0"/>
          </a:p>
        </p:txBody>
      </p:sp>
      <p:sp>
        <p:nvSpPr>
          <p:cNvPr id="16" name="Text 13"/>
          <p:cNvSpPr txBox="1"/>
          <p:nvPr/>
        </p:nvSpPr>
        <p:spPr>
          <a:xfrm>
            <a:off x="485546" y="3305556"/>
            <a:ext cx="3486607" cy="324612"/>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会場インフラの外部調達が前提、地域観光・地方創生の実証的取り組みが始動</a:t>
            </a:r>
            <a:endParaRPr lang="en-US" sz="900" dirty="0"/>
          </a:p>
        </p:txBody>
      </p:sp>
      <p:sp>
        <p:nvSpPr>
          <p:cNvPr id="17" name="Shape 14"/>
          <p:cNvSpPr/>
          <p:nvPr/>
        </p:nvSpPr>
        <p:spPr>
          <a:xfrm>
            <a:off x="381305" y="3877056"/>
            <a:ext cx="3619195" cy="1524305"/>
          </a:xfrm>
          <a:prstGeom prst="roundRect">
            <a:avLst>
              <a:gd name="adj" fmla="val 4499"/>
            </a:avLst>
          </a:prstGeom>
          <a:solidFill>
            <a:srgbClr val="F5F9FF"/>
          </a:solidFill>
          <a:ln w="12700">
            <a:solidFill>
              <a:srgbClr val="E3F2FD"/>
            </a:solidFill>
            <a:prstDash val="solid"/>
          </a:ln>
        </p:spPr>
      </p:sp>
      <p:sp>
        <p:nvSpPr>
          <p:cNvPr id="18" name="Text 15"/>
          <p:cNvSpPr txBox="1"/>
          <p:nvPr/>
        </p:nvSpPr>
        <p:spPr>
          <a:xfrm>
            <a:off x="485546" y="3981298"/>
            <a:ext cx="3600907"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主要フェスの動向</a:t>
            </a:r>
            <a:endParaRPr lang="en-US" sz="900" dirty="0"/>
          </a:p>
        </p:txBody>
      </p:sp>
      <p:sp>
        <p:nvSpPr>
          <p:cNvPr id="19" name="Text 16"/>
          <p:cNvSpPr txBox="1"/>
          <p:nvPr/>
        </p:nvSpPr>
        <p:spPr>
          <a:xfrm>
            <a:off x="485546" y="4238244"/>
            <a:ext cx="3525012"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1997:</a:t>
            </a:r>
            <a:r>
              <a:rPr lang="en-US" sz="900" dirty="0">
                <a:solidFill>
                  <a:srgbClr val="333333"/>
                </a:solidFill>
                <a:latin typeface="Noto Sans JP" pitchFamily="34" charset="0"/>
                <a:ea typeface="Noto Sans JP" pitchFamily="34" charset="-122"/>
                <a:cs typeface="Noto Sans JP" pitchFamily="34" charset="-120"/>
              </a:rPr>
              <a:t> FUJI ROCK FESTIVAL初開催（3万人規模） </a:t>
            </a:r>
            <a:endParaRPr lang="en-US" sz="900" dirty="0"/>
          </a:p>
        </p:txBody>
      </p:sp>
      <p:sp>
        <p:nvSpPr>
          <p:cNvPr id="20" name="Text 17"/>
          <p:cNvSpPr txBox="1"/>
          <p:nvPr/>
        </p:nvSpPr>
        <p:spPr>
          <a:xfrm>
            <a:off x="485546" y="4501591"/>
            <a:ext cx="3525012"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1999:</a:t>
            </a:r>
            <a:r>
              <a:rPr lang="en-US" sz="900" dirty="0">
                <a:solidFill>
                  <a:srgbClr val="333333"/>
                </a:solidFill>
                <a:latin typeface="Noto Sans JP" pitchFamily="34" charset="0"/>
                <a:ea typeface="Noto Sans JP" pitchFamily="34" charset="-122"/>
                <a:cs typeface="Noto Sans JP" pitchFamily="34" charset="-120"/>
              </a:rPr>
              <a:t> Summer Sonic開始（都市型フェス） </a:t>
            </a:r>
            <a:endParaRPr lang="en-US" sz="900" dirty="0"/>
          </a:p>
        </p:txBody>
      </p:sp>
      <p:sp>
        <p:nvSpPr>
          <p:cNvPr id="21" name="Text 18"/>
          <p:cNvSpPr txBox="1"/>
          <p:nvPr/>
        </p:nvSpPr>
        <p:spPr>
          <a:xfrm>
            <a:off x="485546" y="4764024"/>
            <a:ext cx="3525012"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2001:</a:t>
            </a:r>
            <a:r>
              <a:rPr lang="en-US" sz="900" dirty="0">
                <a:solidFill>
                  <a:srgbClr val="333333"/>
                </a:solidFill>
                <a:latin typeface="Noto Sans JP" pitchFamily="34" charset="0"/>
                <a:ea typeface="Noto Sans JP" pitchFamily="34" charset="-122"/>
                <a:cs typeface="Noto Sans JP" pitchFamily="34" charset="-120"/>
              </a:rPr>
              <a:t> ROCK IN JAPAN FESTIVAL開催 </a:t>
            </a:r>
            <a:endParaRPr lang="en-US" sz="900" dirty="0"/>
          </a:p>
        </p:txBody>
      </p:sp>
      <p:sp>
        <p:nvSpPr>
          <p:cNvPr id="22" name="Text 19"/>
          <p:cNvSpPr txBox="1"/>
          <p:nvPr/>
        </p:nvSpPr>
        <p:spPr>
          <a:xfrm>
            <a:off x="485546" y="5027371"/>
            <a:ext cx="3600907"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2003:</a:t>
            </a:r>
            <a:r>
              <a:rPr lang="en-US" sz="900" dirty="0">
                <a:solidFill>
                  <a:srgbClr val="333333"/>
                </a:solidFill>
                <a:latin typeface="Noto Sans JP" pitchFamily="34" charset="0"/>
                <a:ea typeface="Noto Sans JP" pitchFamily="34" charset="-122"/>
                <a:cs typeface="Noto Sans JP" pitchFamily="34" charset="-120"/>
              </a:rPr>
              <a:t> 地域連携型フェス増加 </a:t>
            </a:r>
            <a:endParaRPr lang="en-US" sz="900" dirty="0"/>
          </a:p>
        </p:txBody>
      </p:sp>
      <p:sp>
        <p:nvSpPr>
          <p:cNvPr id="23" name="Text 20"/>
          <p:cNvSpPr txBox="1"/>
          <p:nvPr/>
        </p:nvSpPr>
        <p:spPr>
          <a:xfrm>
            <a:off x="485546" y="4229100"/>
            <a:ext cx="438912"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1997:</a:t>
            </a:r>
            <a:endParaRPr lang="en-US" sz="1000" dirty="0"/>
          </a:p>
        </p:txBody>
      </p:sp>
      <p:sp>
        <p:nvSpPr>
          <p:cNvPr id="24" name="Text 21"/>
          <p:cNvSpPr txBox="1"/>
          <p:nvPr/>
        </p:nvSpPr>
        <p:spPr>
          <a:xfrm>
            <a:off x="485546" y="4491533"/>
            <a:ext cx="438912"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1999:</a:t>
            </a:r>
            <a:endParaRPr lang="en-US" sz="1000" dirty="0"/>
          </a:p>
        </p:txBody>
      </p:sp>
      <p:sp>
        <p:nvSpPr>
          <p:cNvPr id="25" name="Text 22"/>
          <p:cNvSpPr txBox="1"/>
          <p:nvPr/>
        </p:nvSpPr>
        <p:spPr>
          <a:xfrm>
            <a:off x="485546" y="4754880"/>
            <a:ext cx="438912"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2001:</a:t>
            </a:r>
            <a:endParaRPr lang="en-US" sz="1000" dirty="0"/>
          </a:p>
        </p:txBody>
      </p:sp>
      <p:sp>
        <p:nvSpPr>
          <p:cNvPr id="26" name="Text 23"/>
          <p:cNvSpPr txBox="1"/>
          <p:nvPr/>
        </p:nvSpPr>
        <p:spPr>
          <a:xfrm>
            <a:off x="485546" y="5017313"/>
            <a:ext cx="438912"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2003:</a:t>
            </a:r>
            <a:endParaRPr lang="en-US" sz="1000" dirty="0"/>
          </a:p>
        </p:txBody>
      </p:sp>
      <p:sp>
        <p:nvSpPr>
          <p:cNvPr id="27" name="Shape 24"/>
          <p:cNvSpPr/>
          <p:nvPr/>
        </p:nvSpPr>
        <p:spPr>
          <a:xfrm>
            <a:off x="4190695" y="952805"/>
            <a:ext cx="38405" cy="228600"/>
          </a:xfrm>
          <a:prstGeom prst="rect">
            <a:avLst/>
          </a:prstGeom>
          <a:solidFill>
            <a:srgbClr val="4A90E2"/>
          </a:solidFill>
          <a:ln w="12700">
            <a:solidFill>
              <a:srgbClr val="4A90E2">
                <a:alpha val="0"/>
              </a:srgbClr>
            </a:solidFill>
            <a:prstDash val="solid"/>
          </a:ln>
        </p:spPr>
      </p:sp>
      <p:sp>
        <p:nvSpPr>
          <p:cNvPr id="28" name="Text 25"/>
          <p:cNvSpPr txBox="1"/>
          <p:nvPr/>
        </p:nvSpPr>
        <p:spPr>
          <a:xfrm>
            <a:off x="4324198" y="952805"/>
            <a:ext cx="40581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52CC"/>
                </a:solidFill>
                <a:latin typeface="Noto Sans JP" pitchFamily="34" charset="0"/>
                <a:ea typeface="Noto Sans JP" pitchFamily="34" charset="-122"/>
                <a:cs typeface="Noto Sans JP" pitchFamily="34" charset="-120"/>
              </a:rPr>
              <a:t>運営体制の変遷</a:t>
            </a:r>
            <a:endParaRPr lang="en-US" sz="1200" dirty="0"/>
          </a:p>
        </p:txBody>
      </p:sp>
      <p:sp>
        <p:nvSpPr>
          <p:cNvPr id="29" name="Shape 26"/>
          <p:cNvSpPr/>
          <p:nvPr/>
        </p:nvSpPr>
        <p:spPr>
          <a:xfrm>
            <a:off x="4190695" y="1276502"/>
            <a:ext cx="1238098" cy="1410005"/>
          </a:xfrm>
          <a:prstGeom prst="roundRect">
            <a:avLst>
              <a:gd name="adj" fmla="val 6817"/>
            </a:avLst>
          </a:prstGeom>
          <a:solidFill>
            <a:srgbClr val="FFFFFF">
              <a:alpha val="80000"/>
            </a:srgbClr>
          </a:solidFill>
          <a:ln w="12700">
            <a:solidFill>
              <a:srgbClr val="E0E0E0"/>
            </a:solidFill>
            <a:prstDash val="solid"/>
          </a:ln>
        </p:spPr>
      </p:sp>
      <p:sp>
        <p:nvSpPr>
          <p:cNvPr id="30" name="Text 27"/>
          <p:cNvSpPr txBox="1"/>
          <p:nvPr/>
        </p:nvSpPr>
        <p:spPr>
          <a:xfrm>
            <a:off x="4448556" y="1380744"/>
            <a:ext cx="958291"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チケット販売</a:t>
            </a:r>
            <a:endParaRPr lang="en-US" sz="900" dirty="0"/>
          </a:p>
        </p:txBody>
      </p:sp>
      <p:pic>
        <p:nvPicPr>
          <p:cNvPr id="31" name="Image 1" descr="preencoded.png"/>
          <p:cNvPicPr>
            <a:picLocks noChangeAspect="1"/>
          </p:cNvPicPr>
          <p:nvPr/>
        </p:nvPicPr>
        <p:blipFill>
          <a:blip r:embed="rId4"/>
          <a:srcRect l="-837" r="-837"/>
          <a:stretch/>
        </p:blipFill>
        <p:spPr>
          <a:xfrm>
            <a:off x="4295851" y="1404518"/>
            <a:ext cx="152705" cy="133502"/>
          </a:xfrm>
          <a:prstGeom prst="rect">
            <a:avLst/>
          </a:prstGeom>
        </p:spPr>
      </p:pic>
      <p:sp>
        <p:nvSpPr>
          <p:cNvPr id="32" name="Text 28"/>
          <p:cNvSpPr txBox="1"/>
          <p:nvPr/>
        </p:nvSpPr>
        <p:spPr>
          <a:xfrm>
            <a:off x="4295851" y="1619402"/>
            <a:ext cx="1086307" cy="9628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 紙チケット・電話予約から</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 オンライン前夜販売へ移行</a:t>
            </a:r>
            <a:endParaRPr lang="en-US" sz="900" dirty="0"/>
          </a:p>
          <a:p>
            <a:pPr marL="0" indent="0" algn="l">
              <a:buNone/>
            </a:pPr>
            <a:r>
              <a:rPr lang="en-US" sz="900" dirty="0">
                <a:solidFill>
                  <a:srgbClr val="0052CC"/>
                </a:solidFill>
                <a:latin typeface="Noto Sans JP" pitchFamily="34" charset="0"/>
                <a:ea typeface="Noto Sans JP" pitchFamily="34" charset="-122"/>
                <a:cs typeface="Noto Sans JP" pitchFamily="34" charset="-120"/>
              </a:rPr>
              <a:t>2000年頃からweb販売開始</a:t>
            </a:r>
            <a:endParaRPr lang="en-US" sz="900" dirty="0"/>
          </a:p>
        </p:txBody>
      </p:sp>
      <p:sp>
        <p:nvSpPr>
          <p:cNvPr id="33" name="Shape 29"/>
          <p:cNvSpPr/>
          <p:nvPr/>
        </p:nvSpPr>
        <p:spPr>
          <a:xfrm>
            <a:off x="5572354" y="1276502"/>
            <a:ext cx="1238098" cy="1410005"/>
          </a:xfrm>
          <a:prstGeom prst="roundRect">
            <a:avLst>
              <a:gd name="adj" fmla="val 6817"/>
            </a:avLst>
          </a:prstGeom>
          <a:solidFill>
            <a:srgbClr val="FFFFFF">
              <a:alpha val="80000"/>
            </a:srgbClr>
          </a:solidFill>
          <a:ln w="12700">
            <a:solidFill>
              <a:srgbClr val="E0E0E0"/>
            </a:solidFill>
            <a:prstDash val="solid"/>
          </a:ln>
        </p:spPr>
      </p:sp>
      <p:sp>
        <p:nvSpPr>
          <p:cNvPr id="34" name="Text 30"/>
          <p:cNvSpPr txBox="1"/>
          <p:nvPr/>
        </p:nvSpPr>
        <p:spPr>
          <a:xfrm>
            <a:off x="5829300" y="1380744"/>
            <a:ext cx="958291"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会場選択</a:t>
            </a:r>
            <a:endParaRPr lang="en-US" sz="900" dirty="0"/>
          </a:p>
        </p:txBody>
      </p:sp>
      <p:pic>
        <p:nvPicPr>
          <p:cNvPr id="35" name="Image 2" descr="preencoded.png"/>
          <p:cNvPicPr>
            <a:picLocks noChangeAspect="1"/>
          </p:cNvPicPr>
          <p:nvPr/>
        </p:nvPicPr>
        <p:blipFill>
          <a:blip r:embed="rId5"/>
          <a:srcRect l="-837" r="-837"/>
          <a:stretch/>
        </p:blipFill>
        <p:spPr>
          <a:xfrm>
            <a:off x="5676595" y="1404518"/>
            <a:ext cx="152705" cy="133502"/>
          </a:xfrm>
          <a:prstGeom prst="rect">
            <a:avLst/>
          </a:prstGeom>
        </p:spPr>
      </p:pic>
      <p:sp>
        <p:nvSpPr>
          <p:cNvPr id="36" name="Text 31"/>
          <p:cNvSpPr txBox="1"/>
          <p:nvPr/>
        </p:nvSpPr>
        <p:spPr>
          <a:xfrm>
            <a:off x="5676595" y="1619402"/>
            <a:ext cx="1086307" cy="486461"/>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 常設会場から</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 野外・自然環境へ</a:t>
            </a:r>
            <a:endParaRPr lang="en-US" sz="900" dirty="0"/>
          </a:p>
          <a:p>
            <a:pPr marL="0" indent="0" algn="l">
              <a:buNone/>
            </a:pPr>
            <a:r>
              <a:rPr lang="en-US" sz="900" dirty="0">
                <a:solidFill>
                  <a:srgbClr val="0052CC"/>
                </a:solidFill>
                <a:latin typeface="Noto Sans JP" pitchFamily="34" charset="0"/>
                <a:ea typeface="Noto Sans JP" pitchFamily="34" charset="-122"/>
                <a:cs typeface="Noto Sans JP" pitchFamily="34" charset="-120"/>
              </a:rPr>
              <a:t>苗場・つま恋等</a:t>
            </a:r>
            <a:endParaRPr lang="en-US" sz="900" dirty="0"/>
          </a:p>
        </p:txBody>
      </p:sp>
      <p:sp>
        <p:nvSpPr>
          <p:cNvPr id="37" name="Shape 32"/>
          <p:cNvSpPr/>
          <p:nvPr/>
        </p:nvSpPr>
        <p:spPr>
          <a:xfrm>
            <a:off x="6953098" y="1276502"/>
            <a:ext cx="1238098" cy="1410005"/>
          </a:xfrm>
          <a:prstGeom prst="roundRect">
            <a:avLst>
              <a:gd name="adj" fmla="val 6817"/>
            </a:avLst>
          </a:prstGeom>
          <a:solidFill>
            <a:srgbClr val="FFFFFF">
              <a:alpha val="80000"/>
            </a:srgbClr>
          </a:solidFill>
          <a:ln w="12700">
            <a:solidFill>
              <a:srgbClr val="E0E0E0"/>
            </a:solidFill>
            <a:prstDash val="solid"/>
          </a:ln>
        </p:spPr>
      </p:sp>
      <p:sp>
        <p:nvSpPr>
          <p:cNvPr id="38" name="Text 33"/>
          <p:cNvSpPr txBox="1"/>
          <p:nvPr/>
        </p:nvSpPr>
        <p:spPr>
          <a:xfrm>
            <a:off x="7230161" y="1380744"/>
            <a:ext cx="939089"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動員規模</a:t>
            </a:r>
            <a:endParaRPr lang="en-US" sz="900" dirty="0"/>
          </a:p>
        </p:txBody>
      </p:sp>
      <p:pic>
        <p:nvPicPr>
          <p:cNvPr id="39" name="Image 3" descr="preencoded.png"/>
          <p:cNvPicPr>
            <a:picLocks noChangeAspect="1"/>
          </p:cNvPicPr>
          <p:nvPr/>
        </p:nvPicPr>
        <p:blipFill>
          <a:blip r:embed="rId6"/>
          <a:srcRect l="-1507" r="-1507"/>
          <a:stretch/>
        </p:blipFill>
        <p:spPr>
          <a:xfrm>
            <a:off x="7058254" y="1404518"/>
            <a:ext cx="171907" cy="133502"/>
          </a:xfrm>
          <a:prstGeom prst="rect">
            <a:avLst/>
          </a:prstGeom>
        </p:spPr>
      </p:pic>
      <p:sp>
        <p:nvSpPr>
          <p:cNvPr id="40" name="Text 34"/>
          <p:cNvSpPr txBox="1"/>
          <p:nvPr/>
        </p:nvSpPr>
        <p:spPr>
          <a:xfrm>
            <a:off x="7058254" y="1619402"/>
            <a:ext cx="1086307" cy="648310"/>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 数千人→数万人規模へ</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 大型化の兆候</a:t>
            </a:r>
            <a:endParaRPr lang="en-US" sz="900" dirty="0"/>
          </a:p>
          <a:p>
            <a:pPr marL="0" indent="0" algn="l">
              <a:buNone/>
            </a:pPr>
            <a:r>
              <a:rPr lang="en-US" sz="900" dirty="0">
                <a:solidFill>
                  <a:srgbClr val="0052CC"/>
                </a:solidFill>
                <a:latin typeface="Noto Sans JP" pitchFamily="34" charset="0"/>
                <a:ea typeface="Noto Sans JP" pitchFamily="34" charset="-122"/>
                <a:cs typeface="Noto Sans JP" pitchFamily="34" charset="-120"/>
              </a:rPr>
              <a:t>年間3-5万人</a:t>
            </a:r>
            <a:endParaRPr lang="en-US" sz="900" dirty="0"/>
          </a:p>
        </p:txBody>
      </p:sp>
      <p:sp>
        <p:nvSpPr>
          <p:cNvPr id="41" name="Shape 35"/>
          <p:cNvSpPr/>
          <p:nvPr/>
        </p:nvSpPr>
        <p:spPr>
          <a:xfrm>
            <a:off x="4190695" y="2826410"/>
            <a:ext cx="1238098" cy="1095451"/>
          </a:xfrm>
          <a:prstGeom prst="roundRect">
            <a:avLst>
              <a:gd name="adj" fmla="val 8710"/>
            </a:avLst>
          </a:prstGeom>
          <a:solidFill>
            <a:srgbClr val="FFFFFF">
              <a:alpha val="80000"/>
            </a:srgbClr>
          </a:solidFill>
          <a:ln w="12700">
            <a:solidFill>
              <a:srgbClr val="E0E0E0"/>
            </a:solidFill>
            <a:prstDash val="solid"/>
          </a:ln>
        </p:spPr>
      </p:sp>
      <p:sp>
        <p:nvSpPr>
          <p:cNvPr id="42" name="Text 36"/>
          <p:cNvSpPr txBox="1"/>
          <p:nvPr/>
        </p:nvSpPr>
        <p:spPr>
          <a:xfrm>
            <a:off x="4401007" y="2931566"/>
            <a:ext cx="1005840"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運営主体</a:t>
            </a:r>
            <a:endParaRPr lang="en-US" sz="900" dirty="0"/>
          </a:p>
        </p:txBody>
      </p:sp>
      <p:pic>
        <p:nvPicPr>
          <p:cNvPr id="43" name="Image 4" descr="preencoded.png"/>
          <p:cNvPicPr>
            <a:picLocks noChangeAspect="1"/>
          </p:cNvPicPr>
          <p:nvPr/>
        </p:nvPicPr>
        <p:blipFill>
          <a:blip r:embed="rId7"/>
          <a:srcRect l="-2512" r="-2512"/>
          <a:stretch/>
        </p:blipFill>
        <p:spPr>
          <a:xfrm>
            <a:off x="4295851" y="2955341"/>
            <a:ext cx="105156" cy="133502"/>
          </a:xfrm>
          <a:prstGeom prst="rect">
            <a:avLst/>
          </a:prstGeom>
        </p:spPr>
      </p:pic>
      <p:sp>
        <p:nvSpPr>
          <p:cNvPr id="44" name="Text 37"/>
          <p:cNvSpPr txBox="1"/>
          <p:nvPr/>
        </p:nvSpPr>
        <p:spPr>
          <a:xfrm>
            <a:off x="4295851" y="3169310"/>
            <a:ext cx="1086307" cy="648310"/>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 レーベル・プロモーター主導</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 企業参入開始</a:t>
            </a:r>
            <a:endParaRPr lang="en-US" sz="900" dirty="0"/>
          </a:p>
          <a:p>
            <a:pPr marL="0" indent="0" algn="l">
              <a:buNone/>
            </a:pPr>
            <a:r>
              <a:rPr lang="en-US" sz="900" dirty="0">
                <a:solidFill>
                  <a:srgbClr val="0052CC"/>
                </a:solidFill>
                <a:latin typeface="Noto Sans JP" pitchFamily="34" charset="0"/>
                <a:ea typeface="Noto Sans JP" pitchFamily="34" charset="-122"/>
                <a:cs typeface="Noto Sans JP" pitchFamily="34" charset="-120"/>
              </a:rPr>
              <a:t>音楽事業者中心</a:t>
            </a:r>
            <a:endParaRPr lang="en-US" sz="900" dirty="0"/>
          </a:p>
        </p:txBody>
      </p:sp>
      <p:sp>
        <p:nvSpPr>
          <p:cNvPr id="45" name="Shape 38"/>
          <p:cNvSpPr/>
          <p:nvPr/>
        </p:nvSpPr>
        <p:spPr>
          <a:xfrm>
            <a:off x="5572354" y="2826410"/>
            <a:ext cx="1238098" cy="1095451"/>
          </a:xfrm>
          <a:prstGeom prst="roundRect">
            <a:avLst>
              <a:gd name="adj" fmla="val 8710"/>
            </a:avLst>
          </a:prstGeom>
          <a:solidFill>
            <a:srgbClr val="FFFFFF">
              <a:alpha val="80000"/>
            </a:srgbClr>
          </a:solidFill>
          <a:ln w="12700">
            <a:solidFill>
              <a:srgbClr val="E0E0E0"/>
            </a:solidFill>
            <a:prstDash val="solid"/>
          </a:ln>
        </p:spPr>
      </p:sp>
      <p:sp>
        <p:nvSpPr>
          <p:cNvPr id="46" name="Text 39"/>
          <p:cNvSpPr txBox="1"/>
          <p:nvPr/>
        </p:nvSpPr>
        <p:spPr>
          <a:xfrm>
            <a:off x="5829300" y="2931566"/>
            <a:ext cx="958291"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収益構造</a:t>
            </a:r>
            <a:endParaRPr lang="en-US" sz="900" dirty="0"/>
          </a:p>
        </p:txBody>
      </p:sp>
      <p:pic>
        <p:nvPicPr>
          <p:cNvPr id="47" name="Image 5" descr="preencoded.png"/>
          <p:cNvPicPr>
            <a:picLocks noChangeAspect="1"/>
          </p:cNvPicPr>
          <p:nvPr/>
        </p:nvPicPr>
        <p:blipFill>
          <a:blip r:embed="rId8"/>
          <a:srcRect l="-837" r="-837"/>
          <a:stretch/>
        </p:blipFill>
        <p:spPr>
          <a:xfrm>
            <a:off x="5676595" y="2955341"/>
            <a:ext cx="152705" cy="133502"/>
          </a:xfrm>
          <a:prstGeom prst="rect">
            <a:avLst/>
          </a:prstGeom>
        </p:spPr>
      </p:pic>
      <p:sp>
        <p:nvSpPr>
          <p:cNvPr id="48" name="Text 40"/>
          <p:cNvSpPr txBox="1"/>
          <p:nvPr/>
        </p:nvSpPr>
        <p:spPr>
          <a:xfrm>
            <a:off x="5676595" y="3169310"/>
            <a:ext cx="1086307" cy="486461"/>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 入場料＋物販＋飲食</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 多角化の萌芽</a:t>
            </a:r>
            <a:endParaRPr lang="en-US" sz="900" dirty="0"/>
          </a:p>
          <a:p>
            <a:pPr marL="0" indent="0" algn="l">
              <a:buNone/>
            </a:pPr>
            <a:r>
              <a:rPr lang="en-US" sz="900" dirty="0">
                <a:solidFill>
                  <a:srgbClr val="0052CC"/>
                </a:solidFill>
                <a:latin typeface="Noto Sans JP" pitchFamily="34" charset="0"/>
                <a:ea typeface="Noto Sans JP" pitchFamily="34" charset="-122"/>
                <a:cs typeface="Noto Sans JP" pitchFamily="34" charset="-120"/>
              </a:rPr>
              <a:t>単一収益→複合収益</a:t>
            </a:r>
            <a:endParaRPr lang="en-US" sz="900" dirty="0"/>
          </a:p>
        </p:txBody>
      </p:sp>
      <p:sp>
        <p:nvSpPr>
          <p:cNvPr id="49" name="Shape 41"/>
          <p:cNvSpPr/>
          <p:nvPr/>
        </p:nvSpPr>
        <p:spPr>
          <a:xfrm>
            <a:off x="6953098" y="2826410"/>
            <a:ext cx="1238098" cy="1095451"/>
          </a:xfrm>
          <a:prstGeom prst="roundRect">
            <a:avLst>
              <a:gd name="adj" fmla="val 8710"/>
            </a:avLst>
          </a:prstGeom>
          <a:solidFill>
            <a:srgbClr val="FFFFFF">
              <a:alpha val="80000"/>
            </a:srgbClr>
          </a:solidFill>
          <a:ln w="12700">
            <a:solidFill>
              <a:srgbClr val="E0E0E0"/>
            </a:solidFill>
            <a:prstDash val="solid"/>
          </a:ln>
        </p:spPr>
      </p:sp>
      <p:sp>
        <p:nvSpPr>
          <p:cNvPr id="50" name="Text 42"/>
          <p:cNvSpPr txBox="1"/>
          <p:nvPr/>
        </p:nvSpPr>
        <p:spPr>
          <a:xfrm>
            <a:off x="7191756" y="2931566"/>
            <a:ext cx="977494"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安全管理</a:t>
            </a:r>
            <a:endParaRPr lang="en-US" sz="900" dirty="0"/>
          </a:p>
        </p:txBody>
      </p:sp>
      <p:pic>
        <p:nvPicPr>
          <p:cNvPr id="51" name="Image 6" descr="preencoded.png"/>
          <p:cNvPicPr>
            <a:picLocks noChangeAspect="1"/>
          </p:cNvPicPr>
          <p:nvPr/>
        </p:nvPicPr>
        <p:blipFill>
          <a:blip r:embed="rId9"/>
          <a:srcRect/>
          <a:stretch/>
        </p:blipFill>
        <p:spPr>
          <a:xfrm>
            <a:off x="7058254" y="2955341"/>
            <a:ext cx="133502" cy="133502"/>
          </a:xfrm>
          <a:prstGeom prst="rect">
            <a:avLst/>
          </a:prstGeom>
        </p:spPr>
      </p:pic>
      <p:sp>
        <p:nvSpPr>
          <p:cNvPr id="52" name="Text 43"/>
          <p:cNvSpPr txBox="1"/>
          <p:nvPr/>
        </p:nvSpPr>
        <p:spPr>
          <a:xfrm>
            <a:off x="7058254" y="3169310"/>
            <a:ext cx="1086307" cy="648310"/>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 警備・救護・保険</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 個別最適で標準化途上</a:t>
            </a:r>
            <a:endParaRPr lang="en-US" sz="900" dirty="0"/>
          </a:p>
          <a:p>
            <a:pPr marL="0" indent="0" algn="l">
              <a:buNone/>
            </a:pPr>
            <a:r>
              <a:rPr lang="en-US" sz="900" dirty="0">
                <a:solidFill>
                  <a:srgbClr val="0052CC"/>
                </a:solidFill>
                <a:latin typeface="Noto Sans JP" pitchFamily="34" charset="0"/>
                <a:ea typeface="Noto Sans JP" pitchFamily="34" charset="-122"/>
                <a:cs typeface="Noto Sans JP" pitchFamily="34" charset="-120"/>
              </a:rPr>
              <a:t>基準整備開始</a:t>
            </a:r>
            <a:endParaRPr lang="en-US" sz="900" dirty="0"/>
          </a:p>
        </p:txBody>
      </p:sp>
      <p:sp>
        <p:nvSpPr>
          <p:cNvPr id="53" name="Shape 44"/>
          <p:cNvSpPr/>
          <p:nvPr/>
        </p:nvSpPr>
        <p:spPr>
          <a:xfrm>
            <a:off x="4190695" y="4057193"/>
            <a:ext cx="4000500" cy="961949"/>
          </a:xfrm>
          <a:prstGeom prst="roundRect">
            <a:avLst>
              <a:gd name="adj" fmla="val 11294"/>
            </a:avLst>
          </a:prstGeom>
          <a:solidFill>
            <a:srgbClr val="FFF3E0"/>
          </a:solidFill>
          <a:ln w="12700">
            <a:solidFill>
              <a:srgbClr val="FFB74D"/>
            </a:solidFill>
            <a:prstDash val="solid"/>
          </a:ln>
        </p:spPr>
      </p:sp>
      <p:sp>
        <p:nvSpPr>
          <p:cNvPr id="54" name="Text 45"/>
          <p:cNvSpPr txBox="1"/>
          <p:nvPr/>
        </p:nvSpPr>
        <p:spPr>
          <a:xfrm>
            <a:off x="4447642" y="4162349"/>
            <a:ext cx="3830422" cy="181051"/>
          </a:xfrm>
          <a:prstGeom prst="rect">
            <a:avLst/>
          </a:prstGeom>
          <a:noFill/>
          <a:ln/>
        </p:spPr>
        <p:txBody>
          <a:bodyPr wrap="square" lIns="0" tIns="0" rIns="0" bIns="0" rtlCol="0" anchor="ctr"/>
          <a:lstStyle/>
          <a:p>
            <a:pPr marL="0" indent="0" algn="l">
              <a:buNone/>
            </a:pPr>
            <a:r>
              <a:rPr lang="en-US" sz="900" b="1" dirty="0">
                <a:solidFill>
                  <a:srgbClr val="E65100"/>
                </a:solidFill>
                <a:latin typeface="Noto Sans JP" pitchFamily="34" charset="0"/>
                <a:ea typeface="Noto Sans JP" pitchFamily="34" charset="-122"/>
                <a:cs typeface="Noto Sans JP" pitchFamily="34" charset="-120"/>
              </a:rPr>
              <a:t> 主要課題の顕在化</a:t>
            </a:r>
            <a:endParaRPr lang="en-US" sz="900" dirty="0"/>
          </a:p>
        </p:txBody>
      </p:sp>
      <p:sp>
        <p:nvSpPr>
          <p:cNvPr id="55" name="Text 46"/>
          <p:cNvSpPr txBox="1"/>
          <p:nvPr/>
        </p:nvSpPr>
        <p:spPr>
          <a:xfrm>
            <a:off x="4295851" y="4400093"/>
            <a:ext cx="3867912" cy="514807"/>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 • 天候リスク・騒音・交通課題が顕在化</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 行政協議の枠組みが整備され始める</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 警備・救護・保険スキームの標準化 </a:t>
            </a:r>
            <a:endParaRPr lang="en-US" sz="900" dirty="0"/>
          </a:p>
        </p:txBody>
      </p:sp>
      <p:pic>
        <p:nvPicPr>
          <p:cNvPr id="62" name="Image 7" descr="preencoded.png"/>
          <p:cNvPicPr>
            <a:picLocks noChangeAspect="1"/>
          </p:cNvPicPr>
          <p:nvPr/>
        </p:nvPicPr>
        <p:blipFill>
          <a:blip r:embed="rId10"/>
          <a:srcRect/>
          <a:stretch/>
        </p:blipFill>
        <p:spPr>
          <a:xfrm>
            <a:off x="4295851" y="4197096"/>
            <a:ext cx="123444" cy="123444"/>
          </a:xfrm>
          <a:prstGeom prst="rect">
            <a:avLst/>
          </a:prstGeom>
        </p:spPr>
      </p:pic>
      <p:sp>
        <p:nvSpPr>
          <p:cNvPr id="63" name="Shape 53"/>
          <p:cNvSpPr/>
          <p:nvPr/>
        </p:nvSpPr>
        <p:spPr>
          <a:xfrm>
            <a:off x="8382305" y="952805"/>
            <a:ext cx="38405" cy="228600"/>
          </a:xfrm>
          <a:prstGeom prst="rect">
            <a:avLst/>
          </a:prstGeom>
          <a:solidFill>
            <a:srgbClr val="4A90E2"/>
          </a:solidFill>
          <a:ln w="12700">
            <a:solidFill>
              <a:srgbClr val="4A90E2">
                <a:alpha val="0"/>
              </a:srgbClr>
            </a:solidFill>
            <a:prstDash val="solid"/>
          </a:ln>
        </p:spPr>
      </p:sp>
      <p:sp>
        <p:nvSpPr>
          <p:cNvPr id="64" name="Text 54"/>
          <p:cNvSpPr txBox="1"/>
          <p:nvPr/>
        </p:nvSpPr>
        <p:spPr>
          <a:xfrm>
            <a:off x="8515807" y="952805"/>
            <a:ext cx="34866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52CC"/>
                </a:solidFill>
                <a:latin typeface="Noto Sans JP" pitchFamily="34" charset="0"/>
                <a:ea typeface="Noto Sans JP" pitchFamily="34" charset="-122"/>
                <a:cs typeface="Noto Sans JP" pitchFamily="34" charset="-120"/>
              </a:rPr>
              <a:t>主要指標と状況</a:t>
            </a:r>
            <a:endParaRPr lang="en-US" sz="1200" dirty="0"/>
          </a:p>
        </p:txBody>
      </p:sp>
      <p:sp>
        <p:nvSpPr>
          <p:cNvPr id="65" name="Shape 55"/>
          <p:cNvSpPr/>
          <p:nvPr/>
        </p:nvSpPr>
        <p:spPr>
          <a:xfrm>
            <a:off x="8382305" y="1257300"/>
            <a:ext cx="1666951" cy="552298"/>
          </a:xfrm>
          <a:prstGeom prst="roundRect">
            <a:avLst>
              <a:gd name="adj" fmla="val 34254"/>
            </a:avLst>
          </a:prstGeom>
          <a:solidFill>
            <a:srgbClr val="F5F9FF"/>
          </a:solidFill>
          <a:ln w="12700">
            <a:solidFill>
              <a:srgbClr val="E3F2FD"/>
            </a:solidFill>
            <a:prstDash val="solid"/>
          </a:ln>
        </p:spPr>
      </p:sp>
      <p:sp>
        <p:nvSpPr>
          <p:cNvPr id="66" name="Text 56"/>
          <p:cNvSpPr txBox="1"/>
          <p:nvPr/>
        </p:nvSpPr>
        <p:spPr>
          <a:xfrm>
            <a:off x="8429854" y="1343254"/>
            <a:ext cx="1571854" cy="210312"/>
          </a:xfrm>
          <a:prstGeom prst="rect">
            <a:avLst/>
          </a:prstGeom>
          <a:noFill/>
          <a:ln/>
        </p:spPr>
        <p:txBody>
          <a:bodyPr wrap="square" lIns="0" tIns="0" rIns="0" bIns="0" rtlCol="0" anchor="ctr"/>
          <a:lstStyle/>
          <a:p>
            <a:pPr marL="0" indent="0" algn="ctr">
              <a:buNone/>
            </a:pPr>
            <a:r>
              <a:rPr lang="en-US" sz="1300" b="1" dirty="0">
                <a:solidFill>
                  <a:srgbClr val="0052CC"/>
                </a:solidFill>
                <a:latin typeface="Montserrat" pitchFamily="34" charset="0"/>
                <a:ea typeface="Montserrat" pitchFamily="34" charset="-122"/>
                <a:cs typeface="Montserrat" pitchFamily="34" charset="-120"/>
              </a:rPr>
              <a:t>15-20</a:t>
            </a:r>
            <a:endParaRPr lang="en-US" sz="1300" dirty="0"/>
          </a:p>
        </p:txBody>
      </p:sp>
      <p:sp>
        <p:nvSpPr>
          <p:cNvPr id="67" name="Text 57"/>
          <p:cNvSpPr txBox="1"/>
          <p:nvPr/>
        </p:nvSpPr>
        <p:spPr>
          <a:xfrm>
            <a:off x="8407908" y="1552651"/>
            <a:ext cx="1615745" cy="152705"/>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主要フェス数</a:t>
            </a:r>
            <a:endParaRPr lang="en-US" sz="800" dirty="0"/>
          </a:p>
        </p:txBody>
      </p:sp>
      <p:sp>
        <p:nvSpPr>
          <p:cNvPr id="68" name="Shape 58"/>
          <p:cNvSpPr/>
          <p:nvPr/>
        </p:nvSpPr>
        <p:spPr>
          <a:xfrm>
            <a:off x="10144354" y="1257300"/>
            <a:ext cx="1666951" cy="552298"/>
          </a:xfrm>
          <a:prstGeom prst="roundRect">
            <a:avLst>
              <a:gd name="adj" fmla="val 34254"/>
            </a:avLst>
          </a:prstGeom>
          <a:solidFill>
            <a:srgbClr val="F5F9FF"/>
          </a:solidFill>
          <a:ln w="12700">
            <a:solidFill>
              <a:srgbClr val="E3F2FD"/>
            </a:solidFill>
            <a:prstDash val="solid"/>
          </a:ln>
        </p:spPr>
      </p:sp>
      <p:sp>
        <p:nvSpPr>
          <p:cNvPr id="69" name="Text 59"/>
          <p:cNvSpPr txBox="1"/>
          <p:nvPr/>
        </p:nvSpPr>
        <p:spPr>
          <a:xfrm>
            <a:off x="10191902" y="1343254"/>
            <a:ext cx="1571854" cy="228600"/>
          </a:xfrm>
          <a:prstGeom prst="rect">
            <a:avLst/>
          </a:prstGeom>
          <a:noFill/>
          <a:ln/>
        </p:spPr>
        <p:txBody>
          <a:bodyPr wrap="square" lIns="0" tIns="0" rIns="0" bIns="0" rtlCol="0" anchor="ctr"/>
          <a:lstStyle/>
          <a:p>
            <a:pPr marL="0" indent="0" algn="ctr">
              <a:buNone/>
            </a:pPr>
            <a:r>
              <a:rPr lang="en-US" sz="1300" b="1" dirty="0">
                <a:solidFill>
                  <a:srgbClr val="0052CC"/>
                </a:solidFill>
                <a:latin typeface="Montserrat" pitchFamily="34" charset="0"/>
                <a:ea typeface="Montserrat" pitchFamily="34" charset="-122"/>
                <a:cs typeface="Montserrat" pitchFamily="34" charset="-120"/>
              </a:rPr>
              <a:t>3-5万</a:t>
            </a:r>
            <a:endParaRPr lang="en-US" sz="1300" dirty="0"/>
          </a:p>
        </p:txBody>
      </p:sp>
      <p:sp>
        <p:nvSpPr>
          <p:cNvPr id="70" name="Text 60"/>
          <p:cNvSpPr txBox="1"/>
          <p:nvPr/>
        </p:nvSpPr>
        <p:spPr>
          <a:xfrm>
            <a:off x="10169957" y="1571854"/>
            <a:ext cx="1615745" cy="152705"/>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年間動員数</a:t>
            </a:r>
            <a:endParaRPr lang="en-US" sz="800" dirty="0"/>
          </a:p>
        </p:txBody>
      </p:sp>
      <p:sp>
        <p:nvSpPr>
          <p:cNvPr id="71" name="Shape 61"/>
          <p:cNvSpPr/>
          <p:nvPr/>
        </p:nvSpPr>
        <p:spPr>
          <a:xfrm>
            <a:off x="8382305" y="1952244"/>
            <a:ext cx="3429000" cy="1133856"/>
          </a:xfrm>
          <a:prstGeom prst="roundRect">
            <a:avLst>
              <a:gd name="adj" fmla="val 8132"/>
            </a:avLst>
          </a:prstGeom>
          <a:solidFill>
            <a:srgbClr val="F5F9FF"/>
          </a:solidFill>
          <a:ln w="12700">
            <a:solidFill>
              <a:srgbClr val="FFFFFF">
                <a:alpha val="0"/>
              </a:srgbClr>
            </a:solidFill>
            <a:prstDash val="solid"/>
          </a:ln>
        </p:spPr>
      </p:sp>
      <p:sp>
        <p:nvSpPr>
          <p:cNvPr id="72" name="Text 62"/>
          <p:cNvSpPr txBox="1"/>
          <p:nvPr/>
        </p:nvSpPr>
        <p:spPr>
          <a:xfrm>
            <a:off x="8477402" y="2048256"/>
            <a:ext cx="3429000"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インフラ整備状況</a:t>
            </a:r>
            <a:endParaRPr lang="en-US" sz="900" dirty="0"/>
          </a:p>
        </p:txBody>
      </p:sp>
      <p:sp>
        <p:nvSpPr>
          <p:cNvPr id="73" name="Text 63"/>
          <p:cNvSpPr txBox="1"/>
          <p:nvPr/>
        </p:nvSpPr>
        <p:spPr>
          <a:xfrm>
            <a:off x="8477402" y="2318918"/>
            <a:ext cx="543154" cy="162763"/>
          </a:xfrm>
          <a:prstGeom prst="rect">
            <a:avLst/>
          </a:prstGeom>
          <a:noFill/>
          <a:ln/>
        </p:spPr>
        <p:txBody>
          <a:bodyPr wrap="square" lIns="0" tIns="0" rIns="0" bIns="0" rtlCol="0" anchor="ctr"/>
          <a:lstStyle/>
          <a:p>
            <a:pPr marL="0" indent="0" algn="l">
              <a:buNone/>
            </a:pPr>
            <a:r>
              <a:rPr lang="en-US" sz="900" dirty="0">
                <a:solidFill>
                  <a:srgbClr val="000000"/>
                </a:solidFill>
                <a:latin typeface="Noto Sans JP" pitchFamily="34" charset="0"/>
                <a:ea typeface="Noto Sans JP" pitchFamily="34" charset="-122"/>
                <a:cs typeface="Noto Sans JP" pitchFamily="34" charset="-120"/>
              </a:rPr>
              <a:t>電力供給</a:t>
            </a:r>
            <a:endParaRPr lang="en-US" sz="900" dirty="0"/>
          </a:p>
        </p:txBody>
      </p:sp>
      <p:sp>
        <p:nvSpPr>
          <p:cNvPr id="74" name="Shape 64"/>
          <p:cNvSpPr/>
          <p:nvPr/>
        </p:nvSpPr>
        <p:spPr>
          <a:xfrm>
            <a:off x="11144707" y="2305202"/>
            <a:ext cx="571500" cy="190195"/>
          </a:xfrm>
          <a:prstGeom prst="roundRect">
            <a:avLst>
              <a:gd name="adj" fmla="val 192308"/>
            </a:avLst>
          </a:prstGeom>
          <a:solidFill>
            <a:srgbClr val="E8F5E9"/>
          </a:solidFill>
          <a:ln w="12700">
            <a:solidFill>
              <a:srgbClr val="FFFFFF">
                <a:alpha val="0"/>
              </a:srgbClr>
            </a:solidFill>
            <a:prstDash val="solid"/>
          </a:ln>
        </p:spPr>
      </p:sp>
      <p:sp>
        <p:nvSpPr>
          <p:cNvPr id="75" name="Text 65"/>
          <p:cNvSpPr txBox="1"/>
          <p:nvPr/>
        </p:nvSpPr>
        <p:spPr>
          <a:xfrm>
            <a:off x="11144707" y="2305202"/>
            <a:ext cx="629107"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整備完了</a:t>
            </a:r>
            <a:endParaRPr lang="en-US" sz="800" dirty="0"/>
          </a:p>
        </p:txBody>
      </p:sp>
      <p:sp>
        <p:nvSpPr>
          <p:cNvPr id="76" name="Text 66"/>
          <p:cNvSpPr txBox="1"/>
          <p:nvPr/>
        </p:nvSpPr>
        <p:spPr>
          <a:xfrm>
            <a:off x="8477402" y="2566721"/>
            <a:ext cx="543154" cy="162763"/>
          </a:xfrm>
          <a:prstGeom prst="rect">
            <a:avLst/>
          </a:prstGeom>
          <a:noFill/>
          <a:ln/>
        </p:spPr>
        <p:txBody>
          <a:bodyPr wrap="square" lIns="0" tIns="0" rIns="0" bIns="0" rtlCol="0" anchor="ctr"/>
          <a:lstStyle/>
          <a:p>
            <a:pPr marL="0" indent="0" algn="l">
              <a:buNone/>
            </a:pPr>
            <a:r>
              <a:rPr lang="en-US" sz="900" dirty="0">
                <a:solidFill>
                  <a:srgbClr val="000000"/>
                </a:solidFill>
                <a:latin typeface="Noto Sans JP" pitchFamily="34" charset="0"/>
                <a:ea typeface="Noto Sans JP" pitchFamily="34" charset="-122"/>
                <a:cs typeface="Noto Sans JP" pitchFamily="34" charset="-120"/>
              </a:rPr>
              <a:t>通信環境</a:t>
            </a:r>
            <a:endParaRPr lang="en-US" sz="900" dirty="0"/>
          </a:p>
        </p:txBody>
      </p:sp>
      <p:sp>
        <p:nvSpPr>
          <p:cNvPr id="77" name="Shape 67"/>
          <p:cNvSpPr/>
          <p:nvPr/>
        </p:nvSpPr>
        <p:spPr>
          <a:xfrm>
            <a:off x="11248949" y="2553005"/>
            <a:ext cx="466344" cy="190195"/>
          </a:xfrm>
          <a:prstGeom prst="roundRect">
            <a:avLst>
              <a:gd name="adj" fmla="val 192308"/>
            </a:avLst>
          </a:prstGeom>
          <a:solidFill>
            <a:srgbClr val="FFF3E0"/>
          </a:solidFill>
          <a:ln w="12700">
            <a:solidFill>
              <a:srgbClr val="FFFFFF">
                <a:alpha val="0"/>
              </a:srgbClr>
            </a:solidFill>
            <a:prstDash val="solid"/>
          </a:ln>
        </p:spPr>
      </p:sp>
      <p:sp>
        <p:nvSpPr>
          <p:cNvPr id="78" name="Text 68"/>
          <p:cNvSpPr txBox="1"/>
          <p:nvPr/>
        </p:nvSpPr>
        <p:spPr>
          <a:xfrm>
            <a:off x="11248949" y="2553005"/>
            <a:ext cx="523951"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F57C00"/>
                </a:solidFill>
                <a:latin typeface="Noto Sans JP" pitchFamily="34" charset="0"/>
                <a:ea typeface="Noto Sans JP" pitchFamily="34" charset="-122"/>
                <a:cs typeface="Noto Sans JP" pitchFamily="34" charset="-120"/>
              </a:rPr>
              <a:t>改善中</a:t>
            </a:r>
            <a:endParaRPr lang="en-US" sz="800" dirty="0"/>
          </a:p>
        </p:txBody>
      </p:sp>
      <p:sp>
        <p:nvSpPr>
          <p:cNvPr id="79" name="Text 69"/>
          <p:cNvSpPr txBox="1"/>
          <p:nvPr/>
        </p:nvSpPr>
        <p:spPr>
          <a:xfrm>
            <a:off x="8477402" y="2814523"/>
            <a:ext cx="762610" cy="162763"/>
          </a:xfrm>
          <a:prstGeom prst="rect">
            <a:avLst/>
          </a:prstGeom>
          <a:noFill/>
          <a:ln/>
        </p:spPr>
        <p:txBody>
          <a:bodyPr wrap="square" lIns="0" tIns="0" rIns="0" bIns="0" rtlCol="0" anchor="ctr"/>
          <a:lstStyle/>
          <a:p>
            <a:pPr marL="0" indent="0" algn="l">
              <a:buNone/>
            </a:pPr>
            <a:r>
              <a:rPr lang="en-US" sz="900" dirty="0">
                <a:solidFill>
                  <a:srgbClr val="000000"/>
                </a:solidFill>
                <a:latin typeface="Noto Sans JP" pitchFamily="34" charset="0"/>
                <a:ea typeface="Noto Sans JP" pitchFamily="34" charset="-122"/>
                <a:cs typeface="Noto Sans JP" pitchFamily="34" charset="-120"/>
              </a:rPr>
              <a:t>交通アクセス</a:t>
            </a:r>
            <a:endParaRPr lang="en-US" sz="900" dirty="0"/>
          </a:p>
        </p:txBody>
      </p:sp>
      <p:sp>
        <p:nvSpPr>
          <p:cNvPr id="80" name="Shape 70"/>
          <p:cNvSpPr/>
          <p:nvPr/>
        </p:nvSpPr>
        <p:spPr>
          <a:xfrm>
            <a:off x="11248949" y="2800807"/>
            <a:ext cx="466344" cy="190195"/>
          </a:xfrm>
          <a:prstGeom prst="roundRect">
            <a:avLst>
              <a:gd name="adj" fmla="val 192308"/>
            </a:avLst>
          </a:prstGeom>
          <a:solidFill>
            <a:srgbClr val="FFF3E0"/>
          </a:solidFill>
          <a:ln w="12700">
            <a:solidFill>
              <a:srgbClr val="FFFFFF">
                <a:alpha val="0"/>
              </a:srgbClr>
            </a:solidFill>
            <a:prstDash val="solid"/>
          </a:ln>
        </p:spPr>
      </p:sp>
      <p:sp>
        <p:nvSpPr>
          <p:cNvPr id="81" name="Text 71"/>
          <p:cNvSpPr txBox="1"/>
          <p:nvPr/>
        </p:nvSpPr>
        <p:spPr>
          <a:xfrm>
            <a:off x="11248949" y="2800807"/>
            <a:ext cx="523951"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F57C00"/>
                </a:solidFill>
                <a:latin typeface="Noto Sans JP" pitchFamily="34" charset="0"/>
                <a:ea typeface="Noto Sans JP" pitchFamily="34" charset="-122"/>
                <a:cs typeface="Noto Sans JP" pitchFamily="34" charset="-120"/>
              </a:rPr>
              <a:t>整備中</a:t>
            </a:r>
            <a:endParaRPr lang="en-US" sz="800" dirty="0"/>
          </a:p>
        </p:txBody>
      </p:sp>
      <p:sp>
        <p:nvSpPr>
          <p:cNvPr id="82" name="Shape 72"/>
          <p:cNvSpPr/>
          <p:nvPr/>
        </p:nvSpPr>
        <p:spPr>
          <a:xfrm>
            <a:off x="8382305" y="3228746"/>
            <a:ext cx="3429000" cy="914400"/>
          </a:xfrm>
          <a:prstGeom prst="roundRect">
            <a:avLst>
              <a:gd name="adj" fmla="val 12500"/>
            </a:avLst>
          </a:prstGeom>
          <a:solidFill>
            <a:srgbClr val="E8F5E9"/>
          </a:solidFill>
          <a:ln w="12700">
            <a:solidFill>
              <a:srgbClr val="FFFFFF">
                <a:alpha val="0"/>
              </a:srgbClr>
            </a:solidFill>
            <a:prstDash val="solid"/>
          </a:ln>
        </p:spPr>
      </p:sp>
      <p:sp>
        <p:nvSpPr>
          <p:cNvPr id="83" name="Text 73"/>
          <p:cNvSpPr txBox="1"/>
          <p:nvPr/>
        </p:nvSpPr>
        <p:spPr>
          <a:xfrm>
            <a:off x="8629193" y="3323844"/>
            <a:ext cx="3277210" cy="181051"/>
          </a:xfrm>
          <a:prstGeom prst="rect">
            <a:avLst/>
          </a:prstGeom>
          <a:noFill/>
          <a:ln/>
        </p:spPr>
        <p:txBody>
          <a:bodyPr wrap="square" lIns="0" tIns="0" rIns="0" bIns="0" rtlCol="0" anchor="ctr"/>
          <a:lstStyle/>
          <a:p>
            <a:pPr marL="0" indent="0" algn="l">
              <a:buNone/>
            </a:pPr>
            <a:r>
              <a:rPr lang="en-US" sz="900" b="1" dirty="0">
                <a:solidFill>
                  <a:srgbClr val="2E7D32"/>
                </a:solidFill>
                <a:latin typeface="Noto Sans JP" pitchFamily="34" charset="0"/>
                <a:ea typeface="Noto Sans JP" pitchFamily="34" charset="-122"/>
                <a:cs typeface="Noto Sans JP" pitchFamily="34" charset="-120"/>
              </a:rPr>
              <a:t> 成功要因</a:t>
            </a:r>
            <a:endParaRPr lang="en-US" sz="900" dirty="0"/>
          </a:p>
        </p:txBody>
      </p:sp>
      <p:sp>
        <p:nvSpPr>
          <p:cNvPr id="84" name="Text 74"/>
          <p:cNvSpPr txBox="1"/>
          <p:nvPr/>
        </p:nvSpPr>
        <p:spPr>
          <a:xfrm>
            <a:off x="8477402" y="3562502"/>
            <a:ext cx="3314700" cy="486461"/>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 • 地域観光・地方創生の実証</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 外部調達による会場インフラ整備</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 行政協議枠組みの確立 </a:t>
            </a:r>
            <a:endParaRPr lang="en-US" sz="900" dirty="0"/>
          </a:p>
        </p:txBody>
      </p:sp>
      <p:sp>
        <p:nvSpPr>
          <p:cNvPr id="85" name="Shape 75"/>
          <p:cNvSpPr/>
          <p:nvPr/>
        </p:nvSpPr>
        <p:spPr>
          <a:xfrm>
            <a:off x="8382305" y="4280306"/>
            <a:ext cx="3429000" cy="914400"/>
          </a:xfrm>
          <a:prstGeom prst="roundRect">
            <a:avLst>
              <a:gd name="adj" fmla="val 12500"/>
            </a:avLst>
          </a:prstGeom>
          <a:solidFill>
            <a:srgbClr val="FFEBEE"/>
          </a:solidFill>
          <a:ln w="12700">
            <a:solidFill>
              <a:srgbClr val="FFFFFF">
                <a:alpha val="0"/>
              </a:srgbClr>
            </a:solidFill>
            <a:prstDash val="solid"/>
          </a:ln>
        </p:spPr>
      </p:sp>
      <p:sp>
        <p:nvSpPr>
          <p:cNvPr id="86" name="Text 76"/>
          <p:cNvSpPr txBox="1"/>
          <p:nvPr/>
        </p:nvSpPr>
        <p:spPr>
          <a:xfrm>
            <a:off x="8629193" y="4375404"/>
            <a:ext cx="3277210" cy="181051"/>
          </a:xfrm>
          <a:prstGeom prst="rect">
            <a:avLst/>
          </a:prstGeom>
          <a:noFill/>
          <a:ln/>
        </p:spPr>
        <p:txBody>
          <a:bodyPr wrap="square" lIns="0" tIns="0" rIns="0" bIns="0" rtlCol="0" anchor="ctr"/>
          <a:lstStyle/>
          <a:p>
            <a:pPr marL="0" indent="0" algn="l">
              <a:buNone/>
            </a:pPr>
            <a:r>
              <a:rPr lang="en-US" sz="900" b="1" dirty="0">
                <a:solidFill>
                  <a:srgbClr val="C62828"/>
                </a:solidFill>
                <a:latin typeface="Noto Sans JP" pitchFamily="34" charset="0"/>
                <a:ea typeface="Noto Sans JP" pitchFamily="34" charset="-122"/>
                <a:cs typeface="Noto Sans JP" pitchFamily="34" charset="-120"/>
              </a:rPr>
              <a:t> リスク要因</a:t>
            </a:r>
            <a:endParaRPr lang="en-US" sz="900" dirty="0"/>
          </a:p>
        </p:txBody>
      </p:sp>
      <p:sp>
        <p:nvSpPr>
          <p:cNvPr id="87" name="Text 77"/>
          <p:cNvSpPr txBox="1"/>
          <p:nvPr/>
        </p:nvSpPr>
        <p:spPr>
          <a:xfrm>
            <a:off x="8477402" y="4614062"/>
            <a:ext cx="3314700" cy="486461"/>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 • 天候・騒音・交通問題</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 警備・救護体制の未整備</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 保険制度の未確立 </a:t>
            </a:r>
            <a:endParaRPr lang="en-US" sz="900" dirty="0"/>
          </a:p>
        </p:txBody>
      </p:sp>
      <p:pic>
        <p:nvPicPr>
          <p:cNvPr id="88" name="Image 8" descr="preencoded.png"/>
          <p:cNvPicPr>
            <a:picLocks noChangeAspect="1"/>
          </p:cNvPicPr>
          <p:nvPr/>
        </p:nvPicPr>
        <p:blipFill>
          <a:blip r:embed="rId11"/>
          <a:srcRect/>
          <a:stretch/>
        </p:blipFill>
        <p:spPr>
          <a:xfrm>
            <a:off x="8477402" y="3358591"/>
            <a:ext cx="123444" cy="123444"/>
          </a:xfrm>
          <a:prstGeom prst="rect">
            <a:avLst/>
          </a:prstGeom>
        </p:spPr>
      </p:pic>
      <p:pic>
        <p:nvPicPr>
          <p:cNvPr id="89" name="Image 9" descr="preencoded.png"/>
          <p:cNvPicPr>
            <a:picLocks noChangeAspect="1"/>
          </p:cNvPicPr>
          <p:nvPr/>
        </p:nvPicPr>
        <p:blipFill>
          <a:blip r:embed="rId12"/>
          <a:srcRect/>
          <a:stretch/>
        </p:blipFill>
        <p:spPr>
          <a:xfrm>
            <a:off x="8477402" y="4410151"/>
            <a:ext cx="123444" cy="123444"/>
          </a:xfrm>
          <a:prstGeom prst="rect">
            <a:avLst/>
          </a:prstGeom>
        </p:spPr>
      </p:pic>
      <p:sp>
        <p:nvSpPr>
          <p:cNvPr id="90" name="Text 78"/>
          <p:cNvSpPr txBox="1"/>
          <p:nvPr/>
        </p:nvSpPr>
        <p:spPr>
          <a:xfrm>
            <a:off x="381305" y="6495898"/>
            <a:ext cx="590611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音楽産業レポート、フェス運営資料、行政文書より独自集計</a:t>
            </a:r>
            <a:endParaRPr lang="en-US" sz="900" dirty="0"/>
          </a:p>
        </p:txBody>
      </p:sp>
      <p:sp>
        <p:nvSpPr>
          <p:cNvPr id="91" name="Text 79"/>
          <p:cNvSpPr txBox="1"/>
          <p:nvPr/>
        </p:nvSpPr>
        <p:spPr>
          <a:xfrm>
            <a:off x="10782605" y="6467551"/>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17</a:t>
            </a:r>
            <a:endParaRPr lang="en-US" sz="1000" dirty="0"/>
          </a:p>
        </p:txBody>
      </p:sp>
      <p:pic>
        <p:nvPicPr>
          <p:cNvPr id="93" name="図 92">
            <a:extLst>
              <a:ext uri="{FF2B5EF4-FFF2-40B4-BE49-F238E27FC236}">
                <a16:creationId xmlns:a16="http://schemas.microsoft.com/office/drawing/2014/main" id="{E3D2E513-F45D-06C6-80DB-67E521281414}"/>
              </a:ext>
            </a:extLst>
          </p:cNvPr>
          <p:cNvPicPr>
            <a:picLocks noChangeAspect="1"/>
          </p:cNvPicPr>
          <p:nvPr/>
        </p:nvPicPr>
        <p:blipFill>
          <a:blip r:embed="rId13"/>
          <a:stretch>
            <a:fillRect/>
          </a:stretch>
        </p:blipFill>
        <p:spPr>
          <a:xfrm>
            <a:off x="5483506" y="5343601"/>
            <a:ext cx="2576899" cy="961949"/>
          </a:xfrm>
          <a:prstGeom prst="rect">
            <a:avLst/>
          </a:prstGeom>
        </p:spPr>
      </p:pic>
      <p:pic>
        <p:nvPicPr>
          <p:cNvPr id="95" name="図 94">
            <a:extLst>
              <a:ext uri="{FF2B5EF4-FFF2-40B4-BE49-F238E27FC236}">
                <a16:creationId xmlns:a16="http://schemas.microsoft.com/office/drawing/2014/main" id="{3D3966FE-E6D6-638E-C05A-FA5B6ABF3164}"/>
              </a:ext>
            </a:extLst>
          </p:cNvPr>
          <p:cNvPicPr>
            <a:picLocks noChangeAspect="1"/>
          </p:cNvPicPr>
          <p:nvPr/>
        </p:nvPicPr>
        <p:blipFill>
          <a:blip r:embed="rId14"/>
          <a:stretch>
            <a:fillRect/>
          </a:stretch>
        </p:blipFill>
        <p:spPr>
          <a:xfrm>
            <a:off x="4191609" y="5075835"/>
            <a:ext cx="1229715" cy="1229715"/>
          </a:xfrm>
          <a:prstGeom prst="rect">
            <a:avLst/>
          </a:prstGeom>
        </p:spPr>
      </p:pic>
      <p:pic>
        <p:nvPicPr>
          <p:cNvPr id="97" name="図 96">
            <a:extLst>
              <a:ext uri="{FF2B5EF4-FFF2-40B4-BE49-F238E27FC236}">
                <a16:creationId xmlns:a16="http://schemas.microsoft.com/office/drawing/2014/main" id="{8FBB2E2A-487E-3A5A-03C4-34AC5D0CB49F}"/>
              </a:ext>
            </a:extLst>
          </p:cNvPr>
          <p:cNvPicPr>
            <a:picLocks noChangeAspect="1"/>
          </p:cNvPicPr>
          <p:nvPr/>
        </p:nvPicPr>
        <p:blipFill>
          <a:blip r:embed="rId15"/>
          <a:stretch>
            <a:fillRect/>
          </a:stretch>
        </p:blipFill>
        <p:spPr>
          <a:xfrm>
            <a:off x="8191196" y="5319806"/>
            <a:ext cx="2180388" cy="98574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Text 2"/>
          <p:cNvSpPr txBox="1"/>
          <p:nvPr/>
        </p:nvSpPr>
        <p:spPr>
          <a:xfrm>
            <a:off x="381305" y="237744"/>
            <a:ext cx="11621110" cy="324612"/>
          </a:xfrm>
          <a:prstGeom prst="rect">
            <a:avLst/>
          </a:prstGeom>
          <a:noFill/>
          <a:ln/>
        </p:spPr>
        <p:txBody>
          <a:bodyPr wrap="square" lIns="0" tIns="0" rIns="0" bIns="0" rtlCol="0" anchor="ctr"/>
          <a:lstStyle/>
          <a:p>
            <a:pPr marL="0" indent="0" algn="l">
              <a:buNone/>
            </a:pPr>
            <a:r>
              <a:rPr lang="en-US" sz="2100" b="1" dirty="0">
                <a:solidFill>
                  <a:srgbClr val="003366"/>
                </a:solidFill>
                <a:latin typeface="Montserrat" pitchFamily="34" charset="0"/>
                <a:ea typeface="Montserrat" pitchFamily="34" charset="-122"/>
                <a:cs typeface="Montserrat" pitchFamily="34" charset="-120"/>
              </a:rPr>
              <a:t>フェス産業の歴史 2005〜2015：成長・多角化期</a:t>
            </a:r>
            <a:endParaRPr lang="en-US" sz="2100" dirty="0"/>
          </a:p>
        </p:txBody>
      </p:sp>
      <p:pic>
        <p:nvPicPr>
          <p:cNvPr id="5" name="Image 0" descr="preencoded.png"/>
          <p:cNvPicPr>
            <a:picLocks noChangeAspect="1"/>
          </p:cNvPicPr>
          <p:nvPr/>
        </p:nvPicPr>
        <p:blipFill>
          <a:blip r:embed="rId3"/>
          <a:srcRect t="-400" b="-400"/>
          <a:stretch/>
        </p:blipFill>
        <p:spPr>
          <a:xfrm>
            <a:off x="381305" y="714146"/>
            <a:ext cx="571500" cy="38405"/>
          </a:xfrm>
          <a:prstGeom prst="rect">
            <a:avLst/>
          </a:prstGeom>
        </p:spPr>
      </p:pic>
      <p:sp>
        <p:nvSpPr>
          <p:cNvPr id="6" name="Shape 3"/>
          <p:cNvSpPr/>
          <p:nvPr/>
        </p:nvSpPr>
        <p:spPr>
          <a:xfrm>
            <a:off x="381305" y="857707"/>
            <a:ext cx="38405" cy="190195"/>
          </a:xfrm>
          <a:prstGeom prst="rect">
            <a:avLst/>
          </a:prstGeom>
          <a:solidFill>
            <a:srgbClr val="4A90E2"/>
          </a:solidFill>
          <a:ln w="12700">
            <a:solidFill>
              <a:srgbClr val="4A90E2">
                <a:alpha val="0"/>
              </a:srgbClr>
            </a:solidFill>
            <a:prstDash val="solid"/>
          </a:ln>
        </p:spPr>
      </p:sp>
      <p:sp>
        <p:nvSpPr>
          <p:cNvPr id="7" name="Text 4"/>
          <p:cNvSpPr txBox="1"/>
          <p:nvPr/>
        </p:nvSpPr>
        <p:spPr>
          <a:xfrm>
            <a:off x="514807" y="857707"/>
            <a:ext cx="3676802" cy="19111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フェス産業の成長段階</a:t>
            </a:r>
            <a:endParaRPr lang="en-US" sz="1000" dirty="0"/>
          </a:p>
        </p:txBody>
      </p:sp>
      <p:sp>
        <p:nvSpPr>
          <p:cNvPr id="8" name="Shape 5"/>
          <p:cNvSpPr/>
          <p:nvPr/>
        </p:nvSpPr>
        <p:spPr>
          <a:xfrm>
            <a:off x="381305" y="1104595"/>
            <a:ext cx="3619195" cy="694944"/>
          </a:xfrm>
          <a:prstGeom prst="roundRect">
            <a:avLst>
              <a:gd name="adj" fmla="val 21629"/>
            </a:avLst>
          </a:prstGeom>
          <a:solidFill>
            <a:srgbClr val="E3F2FD"/>
          </a:solidFill>
          <a:ln w="12700">
            <a:solidFill>
              <a:srgbClr val="BBDEFB"/>
            </a:solidFill>
            <a:prstDash val="solid"/>
          </a:ln>
        </p:spPr>
      </p:sp>
      <p:sp>
        <p:nvSpPr>
          <p:cNvPr id="9" name="Text 6"/>
          <p:cNvSpPr txBox="1"/>
          <p:nvPr/>
        </p:nvSpPr>
        <p:spPr>
          <a:xfrm>
            <a:off x="466344" y="1190549"/>
            <a:ext cx="3562502"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成長期（2005-2008）</a:t>
            </a:r>
            <a:endParaRPr lang="en-US" sz="900" dirty="0"/>
          </a:p>
        </p:txBody>
      </p:sp>
      <p:sp>
        <p:nvSpPr>
          <p:cNvPr id="10" name="Text 7"/>
          <p:cNvSpPr txBox="1"/>
          <p:nvPr/>
        </p:nvSpPr>
        <p:spPr>
          <a:xfrm>
            <a:off x="466344" y="1410005"/>
            <a:ext cx="3525012" cy="305410"/>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都市型と郊外・リゾート型が併存し、ジャンル特化型も増加。海外アーティスト招聘本格化。</a:t>
            </a:r>
            <a:endParaRPr lang="en-US" sz="800" dirty="0"/>
          </a:p>
        </p:txBody>
      </p:sp>
      <p:sp>
        <p:nvSpPr>
          <p:cNvPr id="11" name="Shape 8"/>
          <p:cNvSpPr/>
          <p:nvPr/>
        </p:nvSpPr>
        <p:spPr>
          <a:xfrm>
            <a:off x="381305" y="1876349"/>
            <a:ext cx="3619195" cy="694944"/>
          </a:xfrm>
          <a:prstGeom prst="roundRect">
            <a:avLst>
              <a:gd name="adj" fmla="val 21629"/>
            </a:avLst>
          </a:prstGeom>
          <a:solidFill>
            <a:srgbClr val="E3F2FD"/>
          </a:solidFill>
          <a:ln w="12700">
            <a:solidFill>
              <a:srgbClr val="BBDEFB"/>
            </a:solidFill>
            <a:prstDash val="solid"/>
          </a:ln>
        </p:spPr>
      </p:sp>
      <p:sp>
        <p:nvSpPr>
          <p:cNvPr id="12" name="Text 9"/>
          <p:cNvSpPr txBox="1"/>
          <p:nvPr/>
        </p:nvSpPr>
        <p:spPr>
          <a:xfrm>
            <a:off x="466344" y="1962302"/>
            <a:ext cx="3562502"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多角化期（2009-2012）</a:t>
            </a:r>
            <a:endParaRPr lang="en-US" sz="900" dirty="0"/>
          </a:p>
        </p:txBody>
      </p:sp>
      <p:sp>
        <p:nvSpPr>
          <p:cNvPr id="13" name="Text 10"/>
          <p:cNvSpPr txBox="1"/>
          <p:nvPr/>
        </p:nvSpPr>
        <p:spPr>
          <a:xfrm>
            <a:off x="466344" y="2180844"/>
            <a:ext cx="3525012" cy="305410"/>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マルチステージ化、前夜祭・サテライトイベント併設。出店業態の多様化、物販・体験コンテンツ強化。</a:t>
            </a:r>
            <a:endParaRPr lang="en-US" sz="800" dirty="0"/>
          </a:p>
        </p:txBody>
      </p:sp>
      <p:sp>
        <p:nvSpPr>
          <p:cNvPr id="14" name="Shape 11"/>
          <p:cNvSpPr/>
          <p:nvPr/>
        </p:nvSpPr>
        <p:spPr>
          <a:xfrm>
            <a:off x="381305" y="2648102"/>
            <a:ext cx="3619195" cy="694944"/>
          </a:xfrm>
          <a:prstGeom prst="roundRect">
            <a:avLst>
              <a:gd name="adj" fmla="val 21629"/>
            </a:avLst>
          </a:prstGeom>
          <a:solidFill>
            <a:srgbClr val="E3F2FD"/>
          </a:solidFill>
          <a:ln w="12700">
            <a:solidFill>
              <a:srgbClr val="BBDEFB"/>
            </a:solidFill>
            <a:prstDash val="solid"/>
          </a:ln>
        </p:spPr>
      </p:sp>
      <p:sp>
        <p:nvSpPr>
          <p:cNvPr id="15" name="Text 12"/>
          <p:cNvSpPr txBox="1"/>
          <p:nvPr/>
        </p:nvSpPr>
        <p:spPr>
          <a:xfrm>
            <a:off x="466344" y="2734056"/>
            <a:ext cx="3562502"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成熟期（2013-2015）</a:t>
            </a:r>
            <a:endParaRPr lang="en-US" sz="900" dirty="0"/>
          </a:p>
        </p:txBody>
      </p:sp>
      <p:sp>
        <p:nvSpPr>
          <p:cNvPr id="16" name="Text 13"/>
          <p:cNvSpPr txBox="1"/>
          <p:nvPr/>
        </p:nvSpPr>
        <p:spPr>
          <a:xfrm>
            <a:off x="466344" y="2952598"/>
            <a:ext cx="3525012" cy="305410"/>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SNS普及によりFOMO・口コミ拡散が動員に影響。早割・ブロック販売・通し券の価格設計が洗練。</a:t>
            </a:r>
            <a:endParaRPr lang="en-US" sz="800" dirty="0"/>
          </a:p>
        </p:txBody>
      </p:sp>
      <p:sp>
        <p:nvSpPr>
          <p:cNvPr id="17" name="Shape 14"/>
          <p:cNvSpPr/>
          <p:nvPr/>
        </p:nvSpPr>
        <p:spPr>
          <a:xfrm>
            <a:off x="381305" y="3438144"/>
            <a:ext cx="3619195" cy="1552651"/>
          </a:xfrm>
          <a:prstGeom prst="roundRect">
            <a:avLst>
              <a:gd name="adj" fmla="val 4336"/>
            </a:avLst>
          </a:prstGeom>
          <a:solidFill>
            <a:srgbClr val="F5F9FF"/>
          </a:solidFill>
          <a:ln w="12700">
            <a:solidFill>
              <a:srgbClr val="E3F2FD"/>
            </a:solidFill>
            <a:prstDash val="solid"/>
          </a:ln>
        </p:spPr>
      </p:sp>
      <p:sp>
        <p:nvSpPr>
          <p:cNvPr id="18" name="Text 15"/>
          <p:cNvSpPr txBox="1"/>
          <p:nvPr/>
        </p:nvSpPr>
        <p:spPr>
          <a:xfrm>
            <a:off x="466344" y="3524098"/>
            <a:ext cx="3639312"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主要フェスの動向</a:t>
            </a:r>
            <a:endParaRPr lang="en-US" sz="900" dirty="0"/>
          </a:p>
        </p:txBody>
      </p:sp>
      <p:sp>
        <p:nvSpPr>
          <p:cNvPr id="19" name="Text 16"/>
          <p:cNvSpPr txBox="1"/>
          <p:nvPr/>
        </p:nvSpPr>
        <p:spPr>
          <a:xfrm>
            <a:off x="466344" y="3743554"/>
            <a:ext cx="3562502"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2005:</a:t>
            </a:r>
            <a:r>
              <a:rPr lang="en-US" sz="900" dirty="0">
                <a:solidFill>
                  <a:srgbClr val="333333"/>
                </a:solidFill>
                <a:latin typeface="Noto Sans JP" pitchFamily="34" charset="0"/>
                <a:ea typeface="Noto Sans JP" pitchFamily="34" charset="-122"/>
                <a:cs typeface="Noto Sans JP" pitchFamily="34" charset="-120"/>
              </a:rPr>
              <a:t> FUJI ROCK 10周年（10万人規模） </a:t>
            </a:r>
            <a:endParaRPr lang="en-US" sz="900" dirty="0"/>
          </a:p>
        </p:txBody>
      </p:sp>
      <p:sp>
        <p:nvSpPr>
          <p:cNvPr id="20" name="Text 17"/>
          <p:cNvSpPr txBox="1"/>
          <p:nvPr/>
        </p:nvSpPr>
        <p:spPr>
          <a:xfrm>
            <a:off x="466344" y="3973982"/>
            <a:ext cx="3562502"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2007:</a:t>
            </a:r>
            <a:r>
              <a:rPr lang="en-US" sz="900" dirty="0">
                <a:solidFill>
                  <a:srgbClr val="333333"/>
                </a:solidFill>
                <a:latin typeface="Noto Sans JP" pitchFamily="34" charset="0"/>
                <a:ea typeface="Noto Sans JP" pitchFamily="34" charset="-122"/>
                <a:cs typeface="Noto Sans JP" pitchFamily="34" charset="-120"/>
              </a:rPr>
              <a:t> Summer Sonic 海外アーティスト本格化 </a:t>
            </a:r>
            <a:endParaRPr lang="en-US" sz="900" dirty="0"/>
          </a:p>
        </p:txBody>
      </p:sp>
      <p:sp>
        <p:nvSpPr>
          <p:cNvPr id="21" name="Text 18"/>
          <p:cNvSpPr txBox="1"/>
          <p:nvPr/>
        </p:nvSpPr>
        <p:spPr>
          <a:xfrm>
            <a:off x="466344" y="4204411"/>
            <a:ext cx="3562502"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2009:</a:t>
            </a:r>
            <a:r>
              <a:rPr lang="en-US" sz="900" dirty="0">
                <a:solidFill>
                  <a:srgbClr val="333333"/>
                </a:solidFill>
                <a:latin typeface="Noto Sans JP" pitchFamily="34" charset="0"/>
                <a:ea typeface="Noto Sans JP" pitchFamily="34" charset="-122"/>
                <a:cs typeface="Noto Sans JP" pitchFamily="34" charset="-120"/>
              </a:rPr>
              <a:t> ROCK IN JAPAN 3日間開催化 </a:t>
            </a:r>
            <a:endParaRPr lang="en-US" sz="900" dirty="0"/>
          </a:p>
        </p:txBody>
      </p:sp>
      <p:sp>
        <p:nvSpPr>
          <p:cNvPr id="22" name="Text 19"/>
          <p:cNvSpPr txBox="1"/>
          <p:nvPr/>
        </p:nvSpPr>
        <p:spPr>
          <a:xfrm>
            <a:off x="466344" y="4434840"/>
            <a:ext cx="3639312"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2012:</a:t>
            </a:r>
            <a:r>
              <a:rPr lang="en-US" sz="900" dirty="0">
                <a:solidFill>
                  <a:srgbClr val="333333"/>
                </a:solidFill>
                <a:latin typeface="Noto Sans JP" pitchFamily="34" charset="0"/>
                <a:ea typeface="Noto Sans JP" pitchFamily="34" charset="-122"/>
                <a:cs typeface="Noto Sans JP" pitchFamily="34" charset="-120"/>
              </a:rPr>
              <a:t> 地域連携型フェス増加 </a:t>
            </a:r>
            <a:endParaRPr lang="en-US" sz="900" dirty="0"/>
          </a:p>
        </p:txBody>
      </p:sp>
      <p:sp>
        <p:nvSpPr>
          <p:cNvPr id="23" name="Text 20"/>
          <p:cNvSpPr txBox="1"/>
          <p:nvPr/>
        </p:nvSpPr>
        <p:spPr>
          <a:xfrm>
            <a:off x="466344" y="4665269"/>
            <a:ext cx="3639312"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2014:</a:t>
            </a:r>
            <a:r>
              <a:rPr lang="en-US" sz="900" dirty="0">
                <a:solidFill>
                  <a:srgbClr val="333333"/>
                </a:solidFill>
                <a:latin typeface="Noto Sans JP" pitchFamily="34" charset="0"/>
                <a:ea typeface="Noto Sans JP" pitchFamily="34" charset="-122"/>
                <a:cs typeface="Noto Sans JP" pitchFamily="34" charset="-120"/>
              </a:rPr>
              <a:t> キャッシュレス・リストバンド実験導入 </a:t>
            </a:r>
            <a:endParaRPr lang="en-US" sz="900" dirty="0"/>
          </a:p>
        </p:txBody>
      </p:sp>
      <p:sp>
        <p:nvSpPr>
          <p:cNvPr id="24" name="Text 21"/>
          <p:cNvSpPr txBox="1"/>
          <p:nvPr/>
        </p:nvSpPr>
        <p:spPr>
          <a:xfrm>
            <a:off x="466344" y="3733495"/>
            <a:ext cx="409651"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2005:</a:t>
            </a:r>
            <a:endParaRPr lang="en-US" sz="900" dirty="0"/>
          </a:p>
        </p:txBody>
      </p:sp>
      <p:sp>
        <p:nvSpPr>
          <p:cNvPr id="25" name="Text 22"/>
          <p:cNvSpPr txBox="1"/>
          <p:nvPr/>
        </p:nvSpPr>
        <p:spPr>
          <a:xfrm>
            <a:off x="466344" y="3963924"/>
            <a:ext cx="409651"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2007:</a:t>
            </a:r>
            <a:endParaRPr lang="en-US" sz="900" dirty="0"/>
          </a:p>
        </p:txBody>
      </p:sp>
      <p:sp>
        <p:nvSpPr>
          <p:cNvPr id="26" name="Text 23"/>
          <p:cNvSpPr txBox="1"/>
          <p:nvPr/>
        </p:nvSpPr>
        <p:spPr>
          <a:xfrm>
            <a:off x="466344" y="4195267"/>
            <a:ext cx="409651"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2009:</a:t>
            </a:r>
            <a:endParaRPr lang="en-US" sz="900" dirty="0"/>
          </a:p>
        </p:txBody>
      </p:sp>
      <p:sp>
        <p:nvSpPr>
          <p:cNvPr id="27" name="Text 24"/>
          <p:cNvSpPr txBox="1"/>
          <p:nvPr/>
        </p:nvSpPr>
        <p:spPr>
          <a:xfrm>
            <a:off x="466344" y="4425696"/>
            <a:ext cx="409651"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2012:</a:t>
            </a:r>
            <a:endParaRPr lang="en-US" sz="900" dirty="0"/>
          </a:p>
        </p:txBody>
      </p:sp>
      <p:sp>
        <p:nvSpPr>
          <p:cNvPr id="28" name="Text 25"/>
          <p:cNvSpPr txBox="1"/>
          <p:nvPr/>
        </p:nvSpPr>
        <p:spPr>
          <a:xfrm>
            <a:off x="466344" y="4656125"/>
            <a:ext cx="409651"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2014:</a:t>
            </a:r>
            <a:endParaRPr lang="en-US" sz="900" dirty="0"/>
          </a:p>
        </p:txBody>
      </p:sp>
      <p:sp>
        <p:nvSpPr>
          <p:cNvPr id="29" name="Shape 26"/>
          <p:cNvSpPr/>
          <p:nvPr/>
        </p:nvSpPr>
        <p:spPr>
          <a:xfrm>
            <a:off x="4190695" y="857707"/>
            <a:ext cx="38405" cy="190195"/>
          </a:xfrm>
          <a:prstGeom prst="rect">
            <a:avLst/>
          </a:prstGeom>
          <a:solidFill>
            <a:srgbClr val="4A90E2"/>
          </a:solidFill>
          <a:ln w="12700">
            <a:solidFill>
              <a:srgbClr val="4A90E2">
                <a:alpha val="0"/>
              </a:srgbClr>
            </a:solidFill>
            <a:prstDash val="solid"/>
          </a:ln>
        </p:spPr>
      </p:sp>
      <p:sp>
        <p:nvSpPr>
          <p:cNvPr id="30" name="Text 27"/>
          <p:cNvSpPr txBox="1"/>
          <p:nvPr/>
        </p:nvSpPr>
        <p:spPr>
          <a:xfrm>
            <a:off x="4324198" y="857707"/>
            <a:ext cx="4058107" cy="19111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運営体制の変遷</a:t>
            </a:r>
            <a:endParaRPr lang="en-US" sz="1000" dirty="0"/>
          </a:p>
        </p:txBody>
      </p:sp>
      <p:sp>
        <p:nvSpPr>
          <p:cNvPr id="31" name="Shape 28"/>
          <p:cNvSpPr/>
          <p:nvPr/>
        </p:nvSpPr>
        <p:spPr>
          <a:xfrm>
            <a:off x="4190695" y="1123798"/>
            <a:ext cx="1276502" cy="923544"/>
          </a:xfrm>
          <a:prstGeom prst="roundRect">
            <a:avLst>
              <a:gd name="adj" fmla="val 12249"/>
            </a:avLst>
          </a:prstGeom>
          <a:solidFill>
            <a:srgbClr val="FFFFFF">
              <a:alpha val="80000"/>
            </a:srgbClr>
          </a:solidFill>
          <a:ln w="12700">
            <a:solidFill>
              <a:srgbClr val="E0E0E0"/>
            </a:solidFill>
            <a:prstDash val="solid"/>
          </a:ln>
        </p:spPr>
      </p:sp>
      <p:sp>
        <p:nvSpPr>
          <p:cNvPr id="32" name="Text 29"/>
          <p:cNvSpPr txBox="1"/>
          <p:nvPr/>
        </p:nvSpPr>
        <p:spPr>
          <a:xfrm>
            <a:off x="4410151" y="1209751"/>
            <a:ext cx="1059790"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チケット販売</a:t>
            </a:r>
            <a:endParaRPr lang="en-US" sz="900" dirty="0"/>
          </a:p>
        </p:txBody>
      </p:sp>
      <p:pic>
        <p:nvPicPr>
          <p:cNvPr id="33" name="Image 1" descr="preencoded.png"/>
          <p:cNvPicPr>
            <a:picLocks noChangeAspect="1"/>
          </p:cNvPicPr>
          <p:nvPr/>
        </p:nvPicPr>
        <p:blipFill>
          <a:blip r:embed="rId4"/>
          <a:srcRect l="-1911" r="-1911"/>
          <a:stretch/>
        </p:blipFill>
        <p:spPr>
          <a:xfrm>
            <a:off x="4276649" y="1233526"/>
            <a:ext cx="133502" cy="114300"/>
          </a:xfrm>
          <a:prstGeom prst="rect">
            <a:avLst/>
          </a:prstGeom>
        </p:spPr>
      </p:pic>
      <p:sp>
        <p:nvSpPr>
          <p:cNvPr id="34" name="Text 30"/>
          <p:cNvSpPr txBox="1"/>
          <p:nvPr/>
        </p:nvSpPr>
        <p:spPr>
          <a:xfrm>
            <a:off x="4276649" y="1410005"/>
            <a:ext cx="1162202" cy="553212"/>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早割・ブロック販売・通し券</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価格設計の洗練化</a:t>
            </a:r>
            <a:endParaRPr lang="en-US" sz="800" dirty="0"/>
          </a:p>
          <a:p>
            <a:pPr marL="0" indent="0" algn="l">
              <a:buNone/>
            </a:pPr>
            <a:r>
              <a:rPr lang="en-US" sz="800" dirty="0">
                <a:solidFill>
                  <a:srgbClr val="0052CC"/>
                </a:solidFill>
                <a:latin typeface="Noto Sans JP" pitchFamily="34" charset="0"/>
                <a:ea typeface="Noto Sans JP" pitchFamily="34" charset="-122"/>
                <a:cs typeface="Noto Sans JP" pitchFamily="34" charset="-120"/>
              </a:rPr>
              <a:t>2008年頃から多様化</a:t>
            </a:r>
            <a:endParaRPr lang="en-US" sz="800" dirty="0"/>
          </a:p>
        </p:txBody>
      </p:sp>
      <p:sp>
        <p:nvSpPr>
          <p:cNvPr id="35" name="Shape 31"/>
          <p:cNvSpPr/>
          <p:nvPr/>
        </p:nvSpPr>
        <p:spPr>
          <a:xfrm>
            <a:off x="5555894" y="1123798"/>
            <a:ext cx="1276502" cy="923544"/>
          </a:xfrm>
          <a:prstGeom prst="roundRect">
            <a:avLst>
              <a:gd name="adj" fmla="val 12249"/>
            </a:avLst>
          </a:prstGeom>
          <a:solidFill>
            <a:srgbClr val="FFFFFF">
              <a:alpha val="80000"/>
            </a:srgbClr>
          </a:solidFill>
          <a:ln w="12700">
            <a:solidFill>
              <a:srgbClr val="E0E0E0"/>
            </a:solidFill>
            <a:prstDash val="solid"/>
          </a:ln>
        </p:spPr>
      </p:sp>
      <p:sp>
        <p:nvSpPr>
          <p:cNvPr id="36" name="Text 32"/>
          <p:cNvSpPr txBox="1"/>
          <p:nvPr/>
        </p:nvSpPr>
        <p:spPr>
          <a:xfrm>
            <a:off x="5784494" y="1209751"/>
            <a:ext cx="1050646"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動員規模</a:t>
            </a:r>
            <a:endParaRPr lang="en-US" sz="900" dirty="0"/>
          </a:p>
        </p:txBody>
      </p:sp>
      <p:pic>
        <p:nvPicPr>
          <p:cNvPr id="37" name="Image 2" descr="preencoded.png"/>
          <p:cNvPicPr>
            <a:picLocks noChangeAspect="1"/>
          </p:cNvPicPr>
          <p:nvPr/>
        </p:nvPicPr>
        <p:blipFill>
          <a:blip r:embed="rId5"/>
          <a:srcRect t="-80" b="-80"/>
          <a:stretch/>
        </p:blipFill>
        <p:spPr>
          <a:xfrm>
            <a:off x="5641848" y="1233526"/>
            <a:ext cx="142646" cy="114300"/>
          </a:xfrm>
          <a:prstGeom prst="rect">
            <a:avLst/>
          </a:prstGeom>
        </p:spPr>
      </p:pic>
      <p:sp>
        <p:nvSpPr>
          <p:cNvPr id="38" name="Text 33"/>
          <p:cNvSpPr txBox="1"/>
          <p:nvPr/>
        </p:nvSpPr>
        <p:spPr>
          <a:xfrm>
            <a:off x="5641848" y="1410005"/>
            <a:ext cx="1162202" cy="4096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数万人→十万人規模へ</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大型化の加速</a:t>
            </a:r>
            <a:endParaRPr lang="en-US" sz="800" dirty="0"/>
          </a:p>
          <a:p>
            <a:pPr marL="0" indent="0" algn="l">
              <a:buNone/>
            </a:pPr>
            <a:r>
              <a:rPr lang="en-US" sz="800" dirty="0">
                <a:solidFill>
                  <a:srgbClr val="0052CC"/>
                </a:solidFill>
                <a:latin typeface="Noto Sans JP" pitchFamily="34" charset="0"/>
                <a:ea typeface="Noto Sans JP" pitchFamily="34" charset="-122"/>
                <a:cs typeface="Noto Sans JP" pitchFamily="34" charset="-120"/>
              </a:rPr>
              <a:t>年間10-15万人</a:t>
            </a:r>
            <a:endParaRPr lang="en-US" sz="800" dirty="0"/>
          </a:p>
        </p:txBody>
      </p:sp>
      <p:sp>
        <p:nvSpPr>
          <p:cNvPr id="39" name="Shape 34"/>
          <p:cNvSpPr/>
          <p:nvPr/>
        </p:nvSpPr>
        <p:spPr>
          <a:xfrm>
            <a:off x="6921094" y="1123798"/>
            <a:ext cx="1276502" cy="923544"/>
          </a:xfrm>
          <a:prstGeom prst="roundRect">
            <a:avLst>
              <a:gd name="adj" fmla="val 12249"/>
            </a:avLst>
          </a:prstGeom>
          <a:solidFill>
            <a:srgbClr val="FFFFFF">
              <a:alpha val="80000"/>
            </a:srgbClr>
          </a:solidFill>
          <a:ln w="12700">
            <a:solidFill>
              <a:srgbClr val="E0E0E0"/>
            </a:solidFill>
            <a:prstDash val="solid"/>
          </a:ln>
        </p:spPr>
      </p:sp>
      <p:sp>
        <p:nvSpPr>
          <p:cNvPr id="40" name="Text 35"/>
          <p:cNvSpPr txBox="1"/>
          <p:nvPr/>
        </p:nvSpPr>
        <p:spPr>
          <a:xfrm>
            <a:off x="7121347" y="1209751"/>
            <a:ext cx="1078992"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海外アーティスト</a:t>
            </a:r>
            <a:endParaRPr lang="en-US" sz="900" dirty="0"/>
          </a:p>
        </p:txBody>
      </p:sp>
      <p:pic>
        <p:nvPicPr>
          <p:cNvPr id="41" name="Image 3" descr="preencoded.png"/>
          <p:cNvPicPr>
            <a:picLocks noChangeAspect="1"/>
          </p:cNvPicPr>
          <p:nvPr/>
        </p:nvPicPr>
        <p:blipFill>
          <a:blip r:embed="rId6"/>
          <a:srcRect/>
          <a:stretch/>
        </p:blipFill>
        <p:spPr>
          <a:xfrm>
            <a:off x="7007047" y="1233526"/>
            <a:ext cx="114300" cy="114300"/>
          </a:xfrm>
          <a:prstGeom prst="rect">
            <a:avLst/>
          </a:prstGeom>
        </p:spPr>
      </p:pic>
      <p:sp>
        <p:nvSpPr>
          <p:cNvPr id="42" name="Text 36"/>
          <p:cNvSpPr txBox="1"/>
          <p:nvPr/>
        </p:nvSpPr>
        <p:spPr>
          <a:xfrm>
            <a:off x="7007047" y="1410005"/>
            <a:ext cx="1162202" cy="4096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本格化・多様化</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国際的知名度向上</a:t>
            </a:r>
            <a:endParaRPr lang="en-US" sz="800" dirty="0"/>
          </a:p>
          <a:p>
            <a:pPr marL="0" indent="0" algn="l">
              <a:buNone/>
            </a:pPr>
            <a:r>
              <a:rPr lang="en-US" sz="800" dirty="0">
                <a:solidFill>
                  <a:srgbClr val="0052CC"/>
                </a:solidFill>
                <a:latin typeface="Noto Sans JP" pitchFamily="34" charset="0"/>
                <a:ea typeface="Noto Sans JP" pitchFamily="34" charset="-122"/>
                <a:cs typeface="Noto Sans JP" pitchFamily="34" charset="-120"/>
              </a:rPr>
              <a:t>海外比率30%→50%</a:t>
            </a:r>
            <a:endParaRPr lang="en-US" sz="800" dirty="0"/>
          </a:p>
        </p:txBody>
      </p:sp>
      <p:sp>
        <p:nvSpPr>
          <p:cNvPr id="43" name="Shape 37"/>
          <p:cNvSpPr/>
          <p:nvPr/>
        </p:nvSpPr>
        <p:spPr>
          <a:xfrm>
            <a:off x="4190695" y="2135124"/>
            <a:ext cx="1276502" cy="923544"/>
          </a:xfrm>
          <a:prstGeom prst="roundRect">
            <a:avLst>
              <a:gd name="adj" fmla="val 12249"/>
            </a:avLst>
          </a:prstGeom>
          <a:solidFill>
            <a:srgbClr val="FFFFFF">
              <a:alpha val="80000"/>
            </a:srgbClr>
          </a:solidFill>
          <a:ln w="12700">
            <a:solidFill>
              <a:srgbClr val="E0E0E0"/>
            </a:solidFill>
            <a:prstDash val="solid"/>
          </a:ln>
        </p:spPr>
      </p:sp>
      <p:sp>
        <p:nvSpPr>
          <p:cNvPr id="44" name="Text 38"/>
          <p:cNvSpPr txBox="1"/>
          <p:nvPr/>
        </p:nvSpPr>
        <p:spPr>
          <a:xfrm>
            <a:off x="4410151" y="2221078"/>
            <a:ext cx="1059790"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出店業態</a:t>
            </a:r>
            <a:endParaRPr lang="en-US" sz="900" dirty="0"/>
          </a:p>
        </p:txBody>
      </p:sp>
      <p:pic>
        <p:nvPicPr>
          <p:cNvPr id="45" name="Image 4" descr="preencoded.png"/>
          <p:cNvPicPr>
            <a:picLocks noChangeAspect="1"/>
          </p:cNvPicPr>
          <p:nvPr/>
        </p:nvPicPr>
        <p:blipFill>
          <a:blip r:embed="rId7"/>
          <a:srcRect l="-1911" r="-1911"/>
          <a:stretch/>
        </p:blipFill>
        <p:spPr>
          <a:xfrm>
            <a:off x="4276649" y="2244852"/>
            <a:ext cx="133502" cy="114300"/>
          </a:xfrm>
          <a:prstGeom prst="rect">
            <a:avLst/>
          </a:prstGeom>
        </p:spPr>
      </p:pic>
      <p:sp>
        <p:nvSpPr>
          <p:cNvPr id="46" name="Text 39"/>
          <p:cNvSpPr txBox="1"/>
          <p:nvPr/>
        </p:nvSpPr>
        <p:spPr>
          <a:xfrm>
            <a:off x="4276649" y="2421331"/>
            <a:ext cx="1162202" cy="553212"/>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多様化・体験コンテンツ</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物販強化</a:t>
            </a:r>
            <a:endParaRPr lang="en-US" sz="800" dirty="0"/>
          </a:p>
          <a:p>
            <a:pPr marL="0" indent="0" algn="l">
              <a:buNone/>
            </a:pPr>
            <a:r>
              <a:rPr lang="en-US" sz="800" dirty="0">
                <a:solidFill>
                  <a:srgbClr val="0052CC"/>
                </a:solidFill>
                <a:latin typeface="Noto Sans JP" pitchFamily="34" charset="0"/>
                <a:ea typeface="Noto Sans JP" pitchFamily="34" charset="-122"/>
                <a:cs typeface="Noto Sans JP" pitchFamily="34" charset="-120"/>
              </a:rPr>
              <a:t>収益構造多角化</a:t>
            </a:r>
            <a:endParaRPr lang="en-US" sz="800" dirty="0"/>
          </a:p>
        </p:txBody>
      </p:sp>
      <p:sp>
        <p:nvSpPr>
          <p:cNvPr id="47" name="Shape 40"/>
          <p:cNvSpPr/>
          <p:nvPr/>
        </p:nvSpPr>
        <p:spPr>
          <a:xfrm>
            <a:off x="5555894" y="2135124"/>
            <a:ext cx="1276502" cy="923544"/>
          </a:xfrm>
          <a:prstGeom prst="roundRect">
            <a:avLst>
              <a:gd name="adj" fmla="val 12249"/>
            </a:avLst>
          </a:prstGeom>
          <a:solidFill>
            <a:srgbClr val="FFFFFF">
              <a:alpha val="80000"/>
            </a:srgbClr>
          </a:solidFill>
          <a:ln w="12700">
            <a:solidFill>
              <a:srgbClr val="E0E0E0"/>
            </a:solidFill>
            <a:prstDash val="solid"/>
          </a:ln>
        </p:spPr>
      </p:sp>
      <p:sp>
        <p:nvSpPr>
          <p:cNvPr id="48" name="Text 41"/>
          <p:cNvSpPr txBox="1"/>
          <p:nvPr/>
        </p:nvSpPr>
        <p:spPr>
          <a:xfrm>
            <a:off x="5727802" y="2221078"/>
            <a:ext cx="1095451"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SNS普及</a:t>
            </a:r>
            <a:endParaRPr lang="en-US" sz="900" dirty="0"/>
          </a:p>
        </p:txBody>
      </p:sp>
      <p:pic>
        <p:nvPicPr>
          <p:cNvPr id="49" name="Image 5" descr="preencoded.png"/>
          <p:cNvPicPr>
            <a:picLocks noChangeAspect="1"/>
          </p:cNvPicPr>
          <p:nvPr/>
        </p:nvPicPr>
        <p:blipFill>
          <a:blip r:embed="rId8"/>
          <a:srcRect l="-133" r="-133"/>
          <a:stretch/>
        </p:blipFill>
        <p:spPr>
          <a:xfrm>
            <a:off x="5641848" y="2244852"/>
            <a:ext cx="85954" cy="114300"/>
          </a:xfrm>
          <a:prstGeom prst="rect">
            <a:avLst/>
          </a:prstGeom>
        </p:spPr>
      </p:pic>
      <p:sp>
        <p:nvSpPr>
          <p:cNvPr id="50" name="Text 42"/>
          <p:cNvSpPr txBox="1"/>
          <p:nvPr/>
        </p:nvSpPr>
        <p:spPr>
          <a:xfrm>
            <a:off x="5641848" y="2421331"/>
            <a:ext cx="1162202" cy="4096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FOMO・口コミ拡散</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来場者行動変化</a:t>
            </a:r>
            <a:endParaRPr lang="en-US" sz="800" dirty="0"/>
          </a:p>
          <a:p>
            <a:pPr marL="0" indent="0" algn="l">
              <a:buNone/>
            </a:pPr>
            <a:r>
              <a:rPr lang="en-US" sz="800" dirty="0">
                <a:solidFill>
                  <a:srgbClr val="0052CC"/>
                </a:solidFill>
                <a:latin typeface="Noto Sans JP" pitchFamily="34" charset="0"/>
                <a:ea typeface="Noto Sans JP" pitchFamily="34" charset="-122"/>
                <a:cs typeface="Noto Sans JP" pitchFamily="34" charset="-120"/>
              </a:rPr>
              <a:t>2010年頃から影響大</a:t>
            </a:r>
            <a:endParaRPr lang="en-US" sz="800" dirty="0"/>
          </a:p>
        </p:txBody>
      </p:sp>
      <p:sp>
        <p:nvSpPr>
          <p:cNvPr id="51" name="Shape 43"/>
          <p:cNvSpPr/>
          <p:nvPr/>
        </p:nvSpPr>
        <p:spPr>
          <a:xfrm>
            <a:off x="6921094" y="2135124"/>
            <a:ext cx="1276502" cy="923544"/>
          </a:xfrm>
          <a:prstGeom prst="roundRect">
            <a:avLst>
              <a:gd name="adj" fmla="val 12249"/>
            </a:avLst>
          </a:prstGeom>
          <a:solidFill>
            <a:srgbClr val="FFFFFF">
              <a:alpha val="80000"/>
            </a:srgbClr>
          </a:solidFill>
          <a:ln w="12700">
            <a:solidFill>
              <a:srgbClr val="E0E0E0"/>
            </a:solidFill>
            <a:prstDash val="solid"/>
          </a:ln>
        </p:spPr>
      </p:sp>
      <p:sp>
        <p:nvSpPr>
          <p:cNvPr id="52" name="Text 44"/>
          <p:cNvSpPr txBox="1"/>
          <p:nvPr/>
        </p:nvSpPr>
        <p:spPr>
          <a:xfrm>
            <a:off x="7140550" y="2221078"/>
            <a:ext cx="1059790"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決済方式</a:t>
            </a:r>
            <a:endParaRPr lang="en-US" sz="900" dirty="0"/>
          </a:p>
        </p:txBody>
      </p:sp>
      <p:pic>
        <p:nvPicPr>
          <p:cNvPr id="53" name="Image 6" descr="preencoded.png"/>
          <p:cNvPicPr>
            <a:picLocks noChangeAspect="1"/>
          </p:cNvPicPr>
          <p:nvPr/>
        </p:nvPicPr>
        <p:blipFill>
          <a:blip r:embed="rId9"/>
          <a:srcRect l="-1911" r="-1911"/>
          <a:stretch/>
        </p:blipFill>
        <p:spPr>
          <a:xfrm>
            <a:off x="7007047" y="2244852"/>
            <a:ext cx="133502" cy="114300"/>
          </a:xfrm>
          <a:prstGeom prst="rect">
            <a:avLst/>
          </a:prstGeom>
        </p:spPr>
      </p:pic>
      <p:sp>
        <p:nvSpPr>
          <p:cNvPr id="54" name="Text 45"/>
          <p:cNvSpPr txBox="1"/>
          <p:nvPr/>
        </p:nvSpPr>
        <p:spPr>
          <a:xfrm>
            <a:off x="7007047" y="2421331"/>
            <a:ext cx="1162202" cy="4096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キャッシュレス実験</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リストバンド導入</a:t>
            </a:r>
            <a:endParaRPr lang="en-US" sz="800" dirty="0"/>
          </a:p>
          <a:p>
            <a:pPr marL="0" indent="0" algn="l">
              <a:buNone/>
            </a:pPr>
            <a:r>
              <a:rPr lang="en-US" sz="800" dirty="0">
                <a:solidFill>
                  <a:srgbClr val="0052CC"/>
                </a:solidFill>
                <a:latin typeface="Noto Sans JP" pitchFamily="34" charset="0"/>
                <a:ea typeface="Noto Sans JP" pitchFamily="34" charset="-122"/>
                <a:cs typeface="Noto Sans JP" pitchFamily="34" charset="-120"/>
              </a:rPr>
              <a:t>2014年頃から</a:t>
            </a:r>
            <a:endParaRPr lang="en-US" sz="800" dirty="0"/>
          </a:p>
        </p:txBody>
      </p:sp>
      <p:sp>
        <p:nvSpPr>
          <p:cNvPr id="55" name="Shape 46"/>
          <p:cNvSpPr/>
          <p:nvPr/>
        </p:nvSpPr>
        <p:spPr>
          <a:xfrm>
            <a:off x="4190695" y="3146450"/>
            <a:ext cx="4000500" cy="819302"/>
          </a:xfrm>
          <a:prstGeom prst="roundRect">
            <a:avLst>
              <a:gd name="adj" fmla="val 15573"/>
            </a:avLst>
          </a:prstGeom>
          <a:solidFill>
            <a:srgbClr val="FFF3E0"/>
          </a:solidFill>
          <a:ln w="12700">
            <a:solidFill>
              <a:srgbClr val="FFB74D"/>
            </a:solidFill>
            <a:prstDash val="solid"/>
          </a:ln>
        </p:spPr>
      </p:sp>
      <p:sp>
        <p:nvSpPr>
          <p:cNvPr id="56" name="Text 47"/>
          <p:cNvSpPr txBox="1"/>
          <p:nvPr/>
        </p:nvSpPr>
        <p:spPr>
          <a:xfrm>
            <a:off x="4416552" y="3232404"/>
            <a:ext cx="3879799" cy="162763"/>
          </a:xfrm>
          <a:prstGeom prst="rect">
            <a:avLst/>
          </a:prstGeom>
          <a:noFill/>
          <a:ln/>
        </p:spPr>
        <p:txBody>
          <a:bodyPr wrap="square" lIns="0" tIns="0" rIns="0" bIns="0" rtlCol="0" anchor="ctr"/>
          <a:lstStyle/>
          <a:p>
            <a:pPr marL="0" indent="0" algn="l">
              <a:buNone/>
            </a:pPr>
            <a:r>
              <a:rPr lang="en-US" sz="900" b="1" dirty="0">
                <a:solidFill>
                  <a:srgbClr val="E65100"/>
                </a:solidFill>
                <a:latin typeface="Noto Sans JP" pitchFamily="34" charset="0"/>
                <a:ea typeface="Noto Sans JP" pitchFamily="34" charset="-122"/>
                <a:cs typeface="Noto Sans JP" pitchFamily="34" charset="-120"/>
              </a:rPr>
              <a:t> 主要課題の顕在化</a:t>
            </a:r>
            <a:endParaRPr lang="en-US" sz="900" dirty="0"/>
          </a:p>
        </p:txBody>
      </p:sp>
      <p:sp>
        <p:nvSpPr>
          <p:cNvPr id="57" name="Text 48"/>
          <p:cNvSpPr txBox="1"/>
          <p:nvPr/>
        </p:nvSpPr>
        <p:spPr>
          <a:xfrm>
            <a:off x="4276649" y="3432658"/>
            <a:ext cx="3905402" cy="448056"/>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 • 天候リスク・騒音・交通課題の管理</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警備・救護・保険スキームの標準化</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地域連携・ボランティア組織の制度化 </a:t>
            </a:r>
            <a:endParaRPr lang="en-US" sz="800" dirty="0"/>
          </a:p>
        </p:txBody>
      </p:sp>
      <p:pic>
        <p:nvPicPr>
          <p:cNvPr id="64" name="Image 7" descr="preencoded.png"/>
          <p:cNvPicPr>
            <a:picLocks noChangeAspect="1"/>
          </p:cNvPicPr>
          <p:nvPr/>
        </p:nvPicPr>
        <p:blipFill>
          <a:blip r:embed="rId10"/>
          <a:srcRect/>
          <a:stretch/>
        </p:blipFill>
        <p:spPr>
          <a:xfrm>
            <a:off x="4276649" y="3266237"/>
            <a:ext cx="114300" cy="114300"/>
          </a:xfrm>
          <a:prstGeom prst="rect">
            <a:avLst/>
          </a:prstGeom>
        </p:spPr>
      </p:pic>
      <p:sp>
        <p:nvSpPr>
          <p:cNvPr id="65" name="Shape 55"/>
          <p:cNvSpPr/>
          <p:nvPr/>
        </p:nvSpPr>
        <p:spPr>
          <a:xfrm>
            <a:off x="8382305" y="857707"/>
            <a:ext cx="38405" cy="190195"/>
          </a:xfrm>
          <a:prstGeom prst="rect">
            <a:avLst/>
          </a:prstGeom>
          <a:solidFill>
            <a:srgbClr val="4A90E2"/>
          </a:solidFill>
          <a:ln w="12700">
            <a:solidFill>
              <a:srgbClr val="4A90E2">
                <a:alpha val="0"/>
              </a:srgbClr>
            </a:solidFill>
            <a:prstDash val="solid"/>
          </a:ln>
        </p:spPr>
      </p:sp>
      <p:sp>
        <p:nvSpPr>
          <p:cNvPr id="66" name="Text 56"/>
          <p:cNvSpPr txBox="1"/>
          <p:nvPr/>
        </p:nvSpPr>
        <p:spPr>
          <a:xfrm>
            <a:off x="8515807" y="857707"/>
            <a:ext cx="3486607" cy="19111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主要指標と状況</a:t>
            </a:r>
            <a:endParaRPr lang="en-US" sz="1000" dirty="0"/>
          </a:p>
        </p:txBody>
      </p:sp>
      <p:sp>
        <p:nvSpPr>
          <p:cNvPr id="67" name="Shape 57"/>
          <p:cNvSpPr/>
          <p:nvPr/>
        </p:nvSpPr>
        <p:spPr>
          <a:xfrm>
            <a:off x="8382305" y="1104595"/>
            <a:ext cx="1666951" cy="476402"/>
          </a:xfrm>
          <a:prstGeom prst="roundRect">
            <a:avLst>
              <a:gd name="adj" fmla="val 46065"/>
            </a:avLst>
          </a:prstGeom>
          <a:solidFill>
            <a:srgbClr val="F5F9FF"/>
          </a:solidFill>
          <a:ln w="12700">
            <a:solidFill>
              <a:srgbClr val="E3F2FD"/>
            </a:solidFill>
            <a:prstDash val="solid"/>
          </a:ln>
        </p:spPr>
      </p:sp>
      <p:sp>
        <p:nvSpPr>
          <p:cNvPr id="68" name="Text 58"/>
          <p:cNvSpPr txBox="1"/>
          <p:nvPr/>
        </p:nvSpPr>
        <p:spPr>
          <a:xfrm>
            <a:off x="8410651" y="1171346"/>
            <a:ext cx="1610258" cy="181051"/>
          </a:xfrm>
          <a:prstGeom prst="rect">
            <a:avLst/>
          </a:prstGeom>
          <a:noFill/>
          <a:ln/>
        </p:spPr>
        <p:txBody>
          <a:bodyPr wrap="square" lIns="0" tIns="0" rIns="0" bIns="0" rtlCol="0" anchor="ctr"/>
          <a:lstStyle/>
          <a:p>
            <a:pPr marL="0" indent="0" algn="ctr">
              <a:buNone/>
            </a:pPr>
            <a:r>
              <a:rPr lang="en-US" sz="1200" b="1" dirty="0">
                <a:solidFill>
                  <a:srgbClr val="0052CC"/>
                </a:solidFill>
                <a:latin typeface="Montserrat" pitchFamily="34" charset="0"/>
                <a:ea typeface="Montserrat" pitchFamily="34" charset="-122"/>
                <a:cs typeface="Montserrat" pitchFamily="34" charset="-120"/>
              </a:rPr>
              <a:t>25-30</a:t>
            </a:r>
            <a:endParaRPr lang="en-US" sz="1200" dirty="0"/>
          </a:p>
        </p:txBody>
      </p:sp>
      <p:sp>
        <p:nvSpPr>
          <p:cNvPr id="69" name="Text 59"/>
          <p:cNvSpPr txBox="1"/>
          <p:nvPr/>
        </p:nvSpPr>
        <p:spPr>
          <a:xfrm>
            <a:off x="8386877" y="1352398"/>
            <a:ext cx="1656893"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主要フェス数</a:t>
            </a:r>
            <a:endParaRPr lang="en-US" sz="800" dirty="0"/>
          </a:p>
        </p:txBody>
      </p:sp>
      <p:sp>
        <p:nvSpPr>
          <p:cNvPr id="70" name="Shape 60"/>
          <p:cNvSpPr/>
          <p:nvPr/>
        </p:nvSpPr>
        <p:spPr>
          <a:xfrm>
            <a:off x="10144354" y="1104595"/>
            <a:ext cx="1666951" cy="476402"/>
          </a:xfrm>
          <a:prstGeom prst="roundRect">
            <a:avLst>
              <a:gd name="adj" fmla="val 46065"/>
            </a:avLst>
          </a:prstGeom>
          <a:solidFill>
            <a:srgbClr val="F5F9FF"/>
          </a:solidFill>
          <a:ln w="12700">
            <a:solidFill>
              <a:srgbClr val="E3F2FD"/>
            </a:solidFill>
            <a:prstDash val="solid"/>
          </a:ln>
        </p:spPr>
      </p:sp>
      <p:sp>
        <p:nvSpPr>
          <p:cNvPr id="71" name="Text 61"/>
          <p:cNvSpPr txBox="1"/>
          <p:nvPr/>
        </p:nvSpPr>
        <p:spPr>
          <a:xfrm>
            <a:off x="10172700" y="1171346"/>
            <a:ext cx="1610258" cy="200254"/>
          </a:xfrm>
          <a:prstGeom prst="rect">
            <a:avLst/>
          </a:prstGeom>
          <a:noFill/>
          <a:ln/>
        </p:spPr>
        <p:txBody>
          <a:bodyPr wrap="square" lIns="0" tIns="0" rIns="0" bIns="0" rtlCol="0" anchor="ctr"/>
          <a:lstStyle/>
          <a:p>
            <a:pPr marL="0" indent="0" algn="ctr">
              <a:buNone/>
            </a:pPr>
            <a:r>
              <a:rPr lang="en-US" sz="1200" b="1" dirty="0">
                <a:solidFill>
                  <a:srgbClr val="0052CC"/>
                </a:solidFill>
                <a:latin typeface="Montserrat" pitchFamily="34" charset="0"/>
                <a:ea typeface="Montserrat" pitchFamily="34" charset="-122"/>
                <a:cs typeface="Montserrat" pitchFamily="34" charset="-120"/>
              </a:rPr>
              <a:t>10-15万</a:t>
            </a:r>
            <a:endParaRPr lang="en-US" sz="1200" dirty="0"/>
          </a:p>
        </p:txBody>
      </p:sp>
      <p:sp>
        <p:nvSpPr>
          <p:cNvPr id="72" name="Text 62"/>
          <p:cNvSpPr txBox="1"/>
          <p:nvPr/>
        </p:nvSpPr>
        <p:spPr>
          <a:xfrm>
            <a:off x="10149840" y="1371600"/>
            <a:ext cx="1656893"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年間動員数</a:t>
            </a:r>
            <a:endParaRPr lang="en-US" sz="800" dirty="0"/>
          </a:p>
        </p:txBody>
      </p:sp>
      <p:sp>
        <p:nvSpPr>
          <p:cNvPr id="73" name="Shape 63"/>
          <p:cNvSpPr/>
          <p:nvPr/>
        </p:nvSpPr>
        <p:spPr>
          <a:xfrm>
            <a:off x="8382305" y="1676095"/>
            <a:ext cx="3429000" cy="990295"/>
          </a:xfrm>
          <a:prstGeom prst="roundRect">
            <a:avLst>
              <a:gd name="adj" fmla="val 10654"/>
            </a:avLst>
          </a:prstGeom>
          <a:solidFill>
            <a:srgbClr val="F5F9FF"/>
          </a:solidFill>
          <a:ln w="12700">
            <a:solidFill>
              <a:srgbClr val="FFFFFF">
                <a:alpha val="0"/>
              </a:srgbClr>
            </a:solidFill>
            <a:prstDash val="solid"/>
          </a:ln>
        </p:spPr>
      </p:sp>
      <p:sp>
        <p:nvSpPr>
          <p:cNvPr id="74" name="Text 64"/>
          <p:cNvSpPr txBox="1"/>
          <p:nvPr/>
        </p:nvSpPr>
        <p:spPr>
          <a:xfrm>
            <a:off x="8458200" y="1752905"/>
            <a:ext cx="3467405"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インフラ整備状況</a:t>
            </a:r>
            <a:endParaRPr lang="en-US" sz="900" dirty="0"/>
          </a:p>
        </p:txBody>
      </p:sp>
      <p:sp>
        <p:nvSpPr>
          <p:cNvPr id="75" name="Text 65"/>
          <p:cNvSpPr txBox="1"/>
          <p:nvPr/>
        </p:nvSpPr>
        <p:spPr>
          <a:xfrm>
            <a:off x="8458200" y="1986077"/>
            <a:ext cx="495605"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電力供給</a:t>
            </a:r>
            <a:endParaRPr lang="en-US" sz="800" dirty="0"/>
          </a:p>
        </p:txBody>
      </p:sp>
      <p:sp>
        <p:nvSpPr>
          <p:cNvPr id="76" name="Shape 66"/>
          <p:cNvSpPr/>
          <p:nvPr/>
        </p:nvSpPr>
        <p:spPr>
          <a:xfrm>
            <a:off x="11239805" y="1971446"/>
            <a:ext cx="495605" cy="181051"/>
          </a:xfrm>
          <a:prstGeom prst="roundRect">
            <a:avLst>
              <a:gd name="adj" fmla="val 212653"/>
            </a:avLst>
          </a:prstGeom>
          <a:solidFill>
            <a:srgbClr val="E8F5E9"/>
          </a:solidFill>
          <a:ln w="12700">
            <a:solidFill>
              <a:srgbClr val="FFFFFF">
                <a:alpha val="0"/>
              </a:srgbClr>
            </a:solidFill>
            <a:prstDash val="solid"/>
          </a:ln>
        </p:spPr>
      </p:sp>
      <p:sp>
        <p:nvSpPr>
          <p:cNvPr id="77" name="Text 67"/>
          <p:cNvSpPr txBox="1"/>
          <p:nvPr/>
        </p:nvSpPr>
        <p:spPr>
          <a:xfrm>
            <a:off x="11239805" y="1971446"/>
            <a:ext cx="553212" cy="181051"/>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整備完了</a:t>
            </a:r>
            <a:endParaRPr lang="en-US" sz="800" dirty="0"/>
          </a:p>
        </p:txBody>
      </p:sp>
      <p:sp>
        <p:nvSpPr>
          <p:cNvPr id="78" name="Text 68"/>
          <p:cNvSpPr txBox="1"/>
          <p:nvPr/>
        </p:nvSpPr>
        <p:spPr>
          <a:xfrm>
            <a:off x="8458200" y="2204618"/>
            <a:ext cx="495605"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通信環境</a:t>
            </a:r>
            <a:endParaRPr lang="en-US" sz="800" dirty="0"/>
          </a:p>
        </p:txBody>
      </p:sp>
      <p:sp>
        <p:nvSpPr>
          <p:cNvPr id="79" name="Shape 69"/>
          <p:cNvSpPr/>
          <p:nvPr/>
        </p:nvSpPr>
        <p:spPr>
          <a:xfrm>
            <a:off x="11239805" y="2190902"/>
            <a:ext cx="495605" cy="181051"/>
          </a:xfrm>
          <a:prstGeom prst="roundRect">
            <a:avLst>
              <a:gd name="adj" fmla="val 212653"/>
            </a:avLst>
          </a:prstGeom>
          <a:solidFill>
            <a:srgbClr val="E8F5E9"/>
          </a:solidFill>
          <a:ln w="12700">
            <a:solidFill>
              <a:srgbClr val="FFFFFF">
                <a:alpha val="0"/>
              </a:srgbClr>
            </a:solidFill>
            <a:prstDash val="solid"/>
          </a:ln>
        </p:spPr>
      </p:sp>
      <p:sp>
        <p:nvSpPr>
          <p:cNvPr id="80" name="Text 70"/>
          <p:cNvSpPr txBox="1"/>
          <p:nvPr/>
        </p:nvSpPr>
        <p:spPr>
          <a:xfrm>
            <a:off x="11239805" y="2190902"/>
            <a:ext cx="553212" cy="181051"/>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改善完了</a:t>
            </a:r>
            <a:endParaRPr lang="en-US" sz="800" dirty="0"/>
          </a:p>
        </p:txBody>
      </p:sp>
      <p:sp>
        <p:nvSpPr>
          <p:cNvPr id="81" name="Text 71"/>
          <p:cNvSpPr txBox="1"/>
          <p:nvPr/>
        </p:nvSpPr>
        <p:spPr>
          <a:xfrm>
            <a:off x="8458200" y="2424074"/>
            <a:ext cx="705002"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交通アクセス</a:t>
            </a:r>
            <a:endParaRPr lang="en-US" sz="800" dirty="0"/>
          </a:p>
        </p:txBody>
      </p:sp>
      <p:sp>
        <p:nvSpPr>
          <p:cNvPr id="82" name="Shape 72"/>
          <p:cNvSpPr/>
          <p:nvPr/>
        </p:nvSpPr>
        <p:spPr>
          <a:xfrm>
            <a:off x="11239805" y="2409444"/>
            <a:ext cx="495605" cy="181051"/>
          </a:xfrm>
          <a:prstGeom prst="roundRect">
            <a:avLst>
              <a:gd name="adj" fmla="val 212653"/>
            </a:avLst>
          </a:prstGeom>
          <a:solidFill>
            <a:srgbClr val="E8F5E9"/>
          </a:solidFill>
          <a:ln w="12700">
            <a:solidFill>
              <a:srgbClr val="FFFFFF">
                <a:alpha val="0"/>
              </a:srgbClr>
            </a:solidFill>
            <a:prstDash val="solid"/>
          </a:ln>
        </p:spPr>
      </p:sp>
      <p:sp>
        <p:nvSpPr>
          <p:cNvPr id="83" name="Text 73"/>
          <p:cNvSpPr txBox="1"/>
          <p:nvPr/>
        </p:nvSpPr>
        <p:spPr>
          <a:xfrm>
            <a:off x="11239805" y="2409444"/>
            <a:ext cx="553212" cy="181051"/>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整備完了</a:t>
            </a:r>
            <a:endParaRPr lang="en-US" sz="800" dirty="0"/>
          </a:p>
        </p:txBody>
      </p:sp>
      <p:sp>
        <p:nvSpPr>
          <p:cNvPr id="84" name="Shape 74"/>
          <p:cNvSpPr/>
          <p:nvPr/>
        </p:nvSpPr>
        <p:spPr>
          <a:xfrm>
            <a:off x="8382305" y="2762402"/>
            <a:ext cx="3429000" cy="761695"/>
          </a:xfrm>
          <a:prstGeom prst="roundRect">
            <a:avLst>
              <a:gd name="adj" fmla="val 18007"/>
            </a:avLst>
          </a:prstGeom>
          <a:solidFill>
            <a:srgbClr val="E8F5E9"/>
          </a:solidFill>
          <a:ln w="12700">
            <a:solidFill>
              <a:srgbClr val="FFFFFF">
                <a:alpha val="0"/>
              </a:srgbClr>
            </a:solidFill>
            <a:prstDash val="solid"/>
          </a:ln>
        </p:spPr>
      </p:sp>
      <p:sp>
        <p:nvSpPr>
          <p:cNvPr id="85" name="Text 75"/>
          <p:cNvSpPr txBox="1"/>
          <p:nvPr/>
        </p:nvSpPr>
        <p:spPr>
          <a:xfrm>
            <a:off x="8598103" y="2838298"/>
            <a:ext cx="3327502" cy="162763"/>
          </a:xfrm>
          <a:prstGeom prst="rect">
            <a:avLst/>
          </a:prstGeom>
          <a:noFill/>
          <a:ln/>
        </p:spPr>
        <p:txBody>
          <a:bodyPr wrap="square" lIns="0" tIns="0" rIns="0" bIns="0" rtlCol="0" anchor="ctr"/>
          <a:lstStyle/>
          <a:p>
            <a:pPr marL="0" indent="0" algn="l">
              <a:buNone/>
            </a:pPr>
            <a:r>
              <a:rPr lang="en-US" sz="900" b="1" dirty="0">
                <a:solidFill>
                  <a:srgbClr val="2E7D32"/>
                </a:solidFill>
                <a:latin typeface="Noto Sans JP" pitchFamily="34" charset="0"/>
                <a:ea typeface="Noto Sans JP" pitchFamily="34" charset="-122"/>
                <a:cs typeface="Noto Sans JP" pitchFamily="34" charset="-120"/>
              </a:rPr>
              <a:t> 成功要因</a:t>
            </a:r>
            <a:endParaRPr lang="en-US" sz="900" dirty="0"/>
          </a:p>
        </p:txBody>
      </p:sp>
      <p:sp>
        <p:nvSpPr>
          <p:cNvPr id="86" name="Text 76"/>
          <p:cNvSpPr txBox="1"/>
          <p:nvPr/>
        </p:nvSpPr>
        <p:spPr>
          <a:xfrm>
            <a:off x="8458200" y="3038551"/>
            <a:ext cx="3353105" cy="409651"/>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 • 地域観光・地方創生の実証</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外部調達による会場インフラ整備</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行政協議枠組みの確立 </a:t>
            </a:r>
            <a:endParaRPr lang="en-US" sz="800" dirty="0"/>
          </a:p>
        </p:txBody>
      </p:sp>
      <p:sp>
        <p:nvSpPr>
          <p:cNvPr id="87" name="Shape 77"/>
          <p:cNvSpPr/>
          <p:nvPr/>
        </p:nvSpPr>
        <p:spPr>
          <a:xfrm>
            <a:off x="8382305" y="3618281"/>
            <a:ext cx="3429000" cy="761695"/>
          </a:xfrm>
          <a:prstGeom prst="roundRect">
            <a:avLst>
              <a:gd name="adj" fmla="val 18007"/>
            </a:avLst>
          </a:prstGeom>
          <a:solidFill>
            <a:srgbClr val="FFEBEE"/>
          </a:solidFill>
          <a:ln w="12700">
            <a:solidFill>
              <a:srgbClr val="FFFFFF">
                <a:alpha val="0"/>
              </a:srgbClr>
            </a:solidFill>
            <a:prstDash val="solid"/>
          </a:ln>
        </p:spPr>
      </p:sp>
      <p:sp>
        <p:nvSpPr>
          <p:cNvPr id="88" name="Text 78"/>
          <p:cNvSpPr txBox="1"/>
          <p:nvPr/>
        </p:nvSpPr>
        <p:spPr>
          <a:xfrm>
            <a:off x="8598103" y="3695090"/>
            <a:ext cx="3327502" cy="162763"/>
          </a:xfrm>
          <a:prstGeom prst="rect">
            <a:avLst/>
          </a:prstGeom>
          <a:noFill/>
          <a:ln/>
        </p:spPr>
        <p:txBody>
          <a:bodyPr wrap="square" lIns="0" tIns="0" rIns="0" bIns="0" rtlCol="0" anchor="ctr"/>
          <a:lstStyle/>
          <a:p>
            <a:pPr marL="0" indent="0" algn="l">
              <a:buNone/>
            </a:pPr>
            <a:r>
              <a:rPr lang="en-US" sz="900" b="1" dirty="0">
                <a:solidFill>
                  <a:srgbClr val="C62828"/>
                </a:solidFill>
                <a:latin typeface="Noto Sans JP" pitchFamily="34" charset="0"/>
                <a:ea typeface="Noto Sans JP" pitchFamily="34" charset="-122"/>
                <a:cs typeface="Noto Sans JP" pitchFamily="34" charset="-120"/>
              </a:rPr>
              <a:t> リスク要因</a:t>
            </a:r>
            <a:endParaRPr lang="en-US" sz="900" dirty="0"/>
          </a:p>
        </p:txBody>
      </p:sp>
      <p:sp>
        <p:nvSpPr>
          <p:cNvPr id="89" name="Text 79"/>
          <p:cNvSpPr txBox="1"/>
          <p:nvPr/>
        </p:nvSpPr>
        <p:spPr>
          <a:xfrm>
            <a:off x="8458200" y="3894430"/>
            <a:ext cx="3353105" cy="409651"/>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 • 天候・騒音・交通問題</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警備・救護体制の未整備</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保険制度の未確立 </a:t>
            </a:r>
            <a:endParaRPr lang="en-US" sz="800" dirty="0"/>
          </a:p>
        </p:txBody>
      </p:sp>
      <p:pic>
        <p:nvPicPr>
          <p:cNvPr id="90" name="Image 8" descr="preencoded.png"/>
          <p:cNvPicPr>
            <a:picLocks noChangeAspect="1"/>
          </p:cNvPicPr>
          <p:nvPr/>
        </p:nvPicPr>
        <p:blipFill>
          <a:blip r:embed="rId11"/>
          <a:srcRect/>
          <a:stretch/>
        </p:blipFill>
        <p:spPr>
          <a:xfrm>
            <a:off x="8458200" y="2872130"/>
            <a:ext cx="114300" cy="114300"/>
          </a:xfrm>
          <a:prstGeom prst="rect">
            <a:avLst/>
          </a:prstGeom>
        </p:spPr>
      </p:pic>
      <p:pic>
        <p:nvPicPr>
          <p:cNvPr id="91" name="Image 9" descr="preencoded.png"/>
          <p:cNvPicPr>
            <a:picLocks noChangeAspect="1"/>
          </p:cNvPicPr>
          <p:nvPr/>
        </p:nvPicPr>
        <p:blipFill>
          <a:blip r:embed="rId12"/>
          <a:srcRect/>
          <a:stretch/>
        </p:blipFill>
        <p:spPr>
          <a:xfrm>
            <a:off x="8458200" y="3728009"/>
            <a:ext cx="114300" cy="114300"/>
          </a:xfrm>
          <a:prstGeom prst="rect">
            <a:avLst/>
          </a:prstGeom>
        </p:spPr>
      </p:pic>
      <p:sp>
        <p:nvSpPr>
          <p:cNvPr id="92" name="Text 80"/>
          <p:cNvSpPr txBox="1"/>
          <p:nvPr/>
        </p:nvSpPr>
        <p:spPr>
          <a:xfrm>
            <a:off x="381305" y="6486754"/>
            <a:ext cx="5906110" cy="152705"/>
          </a:xfrm>
          <a:prstGeom prst="rect">
            <a:avLst/>
          </a:prstGeom>
          <a:noFill/>
          <a:ln/>
        </p:spPr>
        <p:txBody>
          <a:bodyPr wrap="square" lIns="0" tIns="0" rIns="0" bIns="0" rtlCol="0" anchor="ctr"/>
          <a:lstStyle/>
          <a:p>
            <a:pPr marL="0" indent="0" algn="l">
              <a:buNone/>
            </a:pPr>
            <a:r>
              <a:rPr lang="en-US" sz="800" dirty="0">
                <a:solidFill>
                  <a:srgbClr val="999999"/>
                </a:solidFill>
                <a:latin typeface="Noto Sans JP" pitchFamily="34" charset="0"/>
                <a:ea typeface="Noto Sans JP" pitchFamily="34" charset="-122"/>
                <a:cs typeface="Noto Sans JP" pitchFamily="34" charset="-120"/>
              </a:rPr>
              <a:t>Source: 音楽産業レポート、フェス運営資料、行政文書より独自集計</a:t>
            </a:r>
            <a:endParaRPr lang="en-US" sz="800" dirty="0"/>
          </a:p>
        </p:txBody>
      </p:sp>
      <p:sp>
        <p:nvSpPr>
          <p:cNvPr id="93" name="Text 81"/>
          <p:cNvSpPr txBox="1"/>
          <p:nvPr/>
        </p:nvSpPr>
        <p:spPr>
          <a:xfrm>
            <a:off x="10782605" y="6467551"/>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18</a:t>
            </a:r>
            <a:endParaRPr lang="en-US" sz="1000" dirty="0"/>
          </a:p>
        </p:txBody>
      </p:sp>
      <p:pic>
        <p:nvPicPr>
          <p:cNvPr id="95" name="図 94">
            <a:extLst>
              <a:ext uri="{FF2B5EF4-FFF2-40B4-BE49-F238E27FC236}">
                <a16:creationId xmlns:a16="http://schemas.microsoft.com/office/drawing/2014/main" id="{24455C8F-D87A-5DFF-E21F-A6A640E3669A}"/>
              </a:ext>
            </a:extLst>
          </p:cNvPr>
          <p:cNvPicPr>
            <a:picLocks noChangeAspect="1"/>
          </p:cNvPicPr>
          <p:nvPr/>
        </p:nvPicPr>
        <p:blipFill>
          <a:blip r:embed="rId13"/>
          <a:stretch>
            <a:fillRect/>
          </a:stretch>
        </p:blipFill>
        <p:spPr>
          <a:xfrm>
            <a:off x="4301947" y="4586249"/>
            <a:ext cx="2384603" cy="1657350"/>
          </a:xfrm>
          <a:prstGeom prst="rect">
            <a:avLst/>
          </a:prstGeom>
        </p:spPr>
      </p:pic>
      <p:pic>
        <p:nvPicPr>
          <p:cNvPr id="97" name="図 96">
            <a:extLst>
              <a:ext uri="{FF2B5EF4-FFF2-40B4-BE49-F238E27FC236}">
                <a16:creationId xmlns:a16="http://schemas.microsoft.com/office/drawing/2014/main" id="{25167980-BDCF-9132-3394-23D76E2107B3}"/>
              </a:ext>
            </a:extLst>
          </p:cNvPr>
          <p:cNvPicPr>
            <a:picLocks noChangeAspect="1"/>
          </p:cNvPicPr>
          <p:nvPr/>
        </p:nvPicPr>
        <p:blipFill>
          <a:blip r:embed="rId14"/>
          <a:stretch>
            <a:fillRect/>
          </a:stretch>
        </p:blipFill>
        <p:spPr>
          <a:xfrm>
            <a:off x="6921094" y="4570494"/>
            <a:ext cx="2441600" cy="1660647"/>
          </a:xfrm>
          <a:prstGeom prst="rect">
            <a:avLst/>
          </a:prstGeom>
        </p:spPr>
      </p:pic>
      <p:pic>
        <p:nvPicPr>
          <p:cNvPr id="99" name="図 98">
            <a:extLst>
              <a:ext uri="{FF2B5EF4-FFF2-40B4-BE49-F238E27FC236}">
                <a16:creationId xmlns:a16="http://schemas.microsoft.com/office/drawing/2014/main" id="{41787DAB-C3AC-AF3F-6F8E-C2D5D813EB43}"/>
              </a:ext>
            </a:extLst>
          </p:cNvPr>
          <p:cNvPicPr>
            <a:picLocks noChangeAspect="1"/>
          </p:cNvPicPr>
          <p:nvPr/>
        </p:nvPicPr>
        <p:blipFill>
          <a:blip r:embed="rId15"/>
          <a:stretch>
            <a:fillRect/>
          </a:stretch>
        </p:blipFill>
        <p:spPr>
          <a:xfrm>
            <a:off x="9548166" y="4586249"/>
            <a:ext cx="2263139" cy="163919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Text 2"/>
          <p:cNvSpPr txBox="1"/>
          <p:nvPr/>
        </p:nvSpPr>
        <p:spPr>
          <a:xfrm>
            <a:off x="381305" y="286207"/>
            <a:ext cx="11621110" cy="372161"/>
          </a:xfrm>
          <a:prstGeom prst="rect">
            <a:avLst/>
          </a:prstGeom>
          <a:noFill/>
          <a:ln/>
        </p:spPr>
        <p:txBody>
          <a:bodyPr wrap="square" lIns="0" tIns="0" rIns="0" bIns="0" rtlCol="0" anchor="ctr"/>
          <a:lstStyle/>
          <a:p>
            <a:pPr marL="0" indent="0" algn="l">
              <a:buNone/>
            </a:pPr>
            <a:r>
              <a:rPr lang="en-US" sz="2400" b="1" dirty="0">
                <a:solidFill>
                  <a:srgbClr val="003366"/>
                </a:solidFill>
                <a:latin typeface="Montserrat" pitchFamily="34" charset="0"/>
                <a:ea typeface="Montserrat" pitchFamily="34" charset="-122"/>
                <a:cs typeface="Montserrat" pitchFamily="34" charset="-120"/>
              </a:rPr>
              <a:t>フェス産業の歴史 2016〜2026：淘汰・危機・回復</a:t>
            </a:r>
            <a:endParaRPr lang="en-US" sz="2400" dirty="0"/>
          </a:p>
        </p:txBody>
      </p:sp>
      <p:pic>
        <p:nvPicPr>
          <p:cNvPr id="5" name="Image 0" descr="preencoded.png"/>
          <p:cNvPicPr>
            <a:picLocks noChangeAspect="1"/>
          </p:cNvPicPr>
          <p:nvPr/>
        </p:nvPicPr>
        <p:blipFill>
          <a:blip r:embed="rId3"/>
          <a:srcRect t="-400" b="-400"/>
          <a:stretch/>
        </p:blipFill>
        <p:spPr>
          <a:xfrm>
            <a:off x="381305" y="761695"/>
            <a:ext cx="571500" cy="38405"/>
          </a:xfrm>
          <a:prstGeom prst="rect">
            <a:avLst/>
          </a:prstGeom>
        </p:spPr>
      </p:pic>
      <p:sp>
        <p:nvSpPr>
          <p:cNvPr id="6" name="Shape 3"/>
          <p:cNvSpPr/>
          <p:nvPr/>
        </p:nvSpPr>
        <p:spPr>
          <a:xfrm>
            <a:off x="381305" y="952805"/>
            <a:ext cx="38405" cy="228600"/>
          </a:xfrm>
          <a:prstGeom prst="rect">
            <a:avLst/>
          </a:prstGeom>
          <a:solidFill>
            <a:srgbClr val="4A90E2"/>
          </a:solidFill>
          <a:ln w="12700">
            <a:solidFill>
              <a:srgbClr val="4A90E2">
                <a:alpha val="0"/>
              </a:srgbClr>
            </a:solidFill>
            <a:prstDash val="solid"/>
          </a:ln>
        </p:spPr>
      </p:sp>
      <p:sp>
        <p:nvSpPr>
          <p:cNvPr id="7" name="Text 4"/>
          <p:cNvSpPr txBox="1"/>
          <p:nvPr/>
        </p:nvSpPr>
        <p:spPr>
          <a:xfrm>
            <a:off x="514807" y="952805"/>
            <a:ext cx="3676802"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52CC"/>
                </a:solidFill>
                <a:latin typeface="Noto Sans JP" pitchFamily="34" charset="0"/>
                <a:ea typeface="Noto Sans JP" pitchFamily="34" charset="-122"/>
                <a:cs typeface="Noto Sans JP" pitchFamily="34" charset="-120"/>
              </a:rPr>
              <a:t>フェス産業の変遷段階</a:t>
            </a:r>
            <a:endParaRPr lang="en-US" sz="1200" dirty="0"/>
          </a:p>
        </p:txBody>
      </p:sp>
      <p:sp>
        <p:nvSpPr>
          <p:cNvPr id="8" name="Shape 5"/>
          <p:cNvSpPr/>
          <p:nvPr/>
        </p:nvSpPr>
        <p:spPr>
          <a:xfrm>
            <a:off x="381305" y="1257300"/>
            <a:ext cx="3619195" cy="761695"/>
          </a:xfrm>
          <a:prstGeom prst="roundRect">
            <a:avLst>
              <a:gd name="adj" fmla="val 18007"/>
            </a:avLst>
          </a:prstGeom>
          <a:solidFill>
            <a:srgbClr val="E3F2FD"/>
          </a:solidFill>
          <a:ln w="12700">
            <a:solidFill>
              <a:srgbClr val="BBDEFB"/>
            </a:solidFill>
            <a:prstDash val="solid"/>
          </a:ln>
        </p:spPr>
      </p:sp>
      <p:sp>
        <p:nvSpPr>
          <p:cNvPr id="9" name="Text 6"/>
          <p:cNvSpPr txBox="1"/>
          <p:nvPr/>
        </p:nvSpPr>
        <p:spPr>
          <a:xfrm>
            <a:off x="485546" y="1362456"/>
            <a:ext cx="3525012" cy="191110"/>
          </a:xfrm>
          <a:prstGeom prst="rect">
            <a:avLst/>
          </a:prstGeom>
          <a:noFill/>
          <a:ln/>
        </p:spPr>
        <p:txBody>
          <a:bodyPr wrap="square" lIns="0" tIns="0" rIns="0" bIns="0" rtlCol="0" anchor="ctr"/>
          <a:lstStyle/>
          <a:p>
            <a:pPr marL="0" indent="0" algn="l">
              <a:buNone/>
            </a:pPr>
            <a:r>
              <a:rPr lang="en-US" sz="1000" b="1" dirty="0">
                <a:solidFill>
                  <a:srgbClr val="003366"/>
                </a:solidFill>
                <a:latin typeface="Noto Sans JP" pitchFamily="34" charset="0"/>
                <a:ea typeface="Noto Sans JP" pitchFamily="34" charset="-122"/>
                <a:cs typeface="Noto Sans JP" pitchFamily="34" charset="-120"/>
              </a:rPr>
              <a:t>淘汰期（2016-2019）</a:t>
            </a:r>
            <a:endParaRPr lang="en-US" sz="1000" dirty="0"/>
          </a:p>
        </p:txBody>
      </p:sp>
      <p:sp>
        <p:nvSpPr>
          <p:cNvPr id="10" name="Text 7"/>
          <p:cNvSpPr txBox="1"/>
          <p:nvPr/>
        </p:nvSpPr>
        <p:spPr>
          <a:xfrm>
            <a:off x="485546" y="1591056"/>
            <a:ext cx="3486607" cy="324612"/>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台風・猛暑・為替・人件費上昇により収益性が圧迫、市場淘汰が加速</a:t>
            </a:r>
            <a:endParaRPr lang="en-US" sz="900" dirty="0"/>
          </a:p>
        </p:txBody>
      </p:sp>
      <p:sp>
        <p:nvSpPr>
          <p:cNvPr id="11" name="Shape 8"/>
          <p:cNvSpPr/>
          <p:nvPr/>
        </p:nvSpPr>
        <p:spPr>
          <a:xfrm>
            <a:off x="381305" y="2115007"/>
            <a:ext cx="3619195" cy="599846"/>
          </a:xfrm>
          <a:prstGeom prst="roundRect">
            <a:avLst>
              <a:gd name="adj" fmla="val 29036"/>
            </a:avLst>
          </a:prstGeom>
          <a:solidFill>
            <a:srgbClr val="E3F2FD"/>
          </a:solidFill>
          <a:ln w="12700">
            <a:solidFill>
              <a:srgbClr val="BBDEFB"/>
            </a:solidFill>
            <a:prstDash val="solid"/>
          </a:ln>
        </p:spPr>
      </p:sp>
      <p:sp>
        <p:nvSpPr>
          <p:cNvPr id="12" name="Text 9"/>
          <p:cNvSpPr txBox="1"/>
          <p:nvPr/>
        </p:nvSpPr>
        <p:spPr>
          <a:xfrm>
            <a:off x="485546" y="2219249"/>
            <a:ext cx="3525012" cy="191110"/>
          </a:xfrm>
          <a:prstGeom prst="rect">
            <a:avLst/>
          </a:prstGeom>
          <a:noFill/>
          <a:ln/>
        </p:spPr>
        <p:txBody>
          <a:bodyPr wrap="square" lIns="0" tIns="0" rIns="0" bIns="0" rtlCol="0" anchor="ctr"/>
          <a:lstStyle/>
          <a:p>
            <a:pPr marL="0" indent="0" algn="l">
              <a:buNone/>
            </a:pPr>
            <a:r>
              <a:rPr lang="en-US" sz="1000" b="1" dirty="0">
                <a:solidFill>
                  <a:srgbClr val="003366"/>
                </a:solidFill>
                <a:latin typeface="Noto Sans JP" pitchFamily="34" charset="0"/>
                <a:ea typeface="Noto Sans JP" pitchFamily="34" charset="-122"/>
                <a:cs typeface="Noto Sans JP" pitchFamily="34" charset="-120"/>
              </a:rPr>
              <a:t>危機期（2020-2021）</a:t>
            </a:r>
            <a:endParaRPr lang="en-US" sz="1000" dirty="0"/>
          </a:p>
        </p:txBody>
      </p:sp>
      <p:sp>
        <p:nvSpPr>
          <p:cNvPr id="13" name="Text 10"/>
          <p:cNvSpPr txBox="1"/>
          <p:nvPr/>
        </p:nvSpPr>
        <p:spPr>
          <a:xfrm>
            <a:off x="485546" y="2447849"/>
            <a:ext cx="3600907"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中止・無観客・縮小開催が連続、感染対策プロトコルが標準化</a:t>
            </a:r>
            <a:endParaRPr lang="en-US" sz="900" dirty="0"/>
          </a:p>
        </p:txBody>
      </p:sp>
      <p:sp>
        <p:nvSpPr>
          <p:cNvPr id="14" name="Shape 11"/>
          <p:cNvSpPr/>
          <p:nvPr/>
        </p:nvSpPr>
        <p:spPr>
          <a:xfrm>
            <a:off x="381305" y="2809951"/>
            <a:ext cx="3619195" cy="599846"/>
          </a:xfrm>
          <a:prstGeom prst="roundRect">
            <a:avLst>
              <a:gd name="adj" fmla="val 29036"/>
            </a:avLst>
          </a:prstGeom>
          <a:solidFill>
            <a:srgbClr val="E3F2FD"/>
          </a:solidFill>
          <a:ln w="12700">
            <a:solidFill>
              <a:srgbClr val="BBDEFB"/>
            </a:solidFill>
            <a:prstDash val="solid"/>
          </a:ln>
        </p:spPr>
      </p:sp>
      <p:sp>
        <p:nvSpPr>
          <p:cNvPr id="15" name="Text 12"/>
          <p:cNvSpPr txBox="1"/>
          <p:nvPr/>
        </p:nvSpPr>
        <p:spPr>
          <a:xfrm>
            <a:off x="485546" y="2915107"/>
            <a:ext cx="3525012" cy="191110"/>
          </a:xfrm>
          <a:prstGeom prst="rect">
            <a:avLst/>
          </a:prstGeom>
          <a:noFill/>
          <a:ln/>
        </p:spPr>
        <p:txBody>
          <a:bodyPr wrap="square" lIns="0" tIns="0" rIns="0" bIns="0" rtlCol="0" anchor="ctr"/>
          <a:lstStyle/>
          <a:p>
            <a:pPr marL="0" indent="0" algn="l">
              <a:buNone/>
            </a:pPr>
            <a:r>
              <a:rPr lang="en-US" sz="1000" b="1" dirty="0">
                <a:solidFill>
                  <a:srgbClr val="003366"/>
                </a:solidFill>
                <a:latin typeface="Noto Sans JP" pitchFamily="34" charset="0"/>
                <a:ea typeface="Noto Sans JP" pitchFamily="34" charset="-122"/>
                <a:cs typeface="Noto Sans JP" pitchFamily="34" charset="-120"/>
              </a:rPr>
              <a:t>回復期（2022-2024）</a:t>
            </a:r>
            <a:endParaRPr lang="en-US" sz="1000" dirty="0"/>
          </a:p>
        </p:txBody>
      </p:sp>
      <p:sp>
        <p:nvSpPr>
          <p:cNvPr id="16" name="Text 13"/>
          <p:cNvSpPr txBox="1"/>
          <p:nvPr/>
        </p:nvSpPr>
        <p:spPr>
          <a:xfrm>
            <a:off x="485546" y="3143707"/>
            <a:ext cx="3600907"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段階的な再開と演出・動線の再設計、キャッシュレス定着</a:t>
            </a:r>
            <a:endParaRPr lang="en-US" sz="900" dirty="0"/>
          </a:p>
        </p:txBody>
      </p:sp>
      <p:sp>
        <p:nvSpPr>
          <p:cNvPr id="17" name="Shape 14"/>
          <p:cNvSpPr/>
          <p:nvPr/>
        </p:nvSpPr>
        <p:spPr>
          <a:xfrm>
            <a:off x="381305" y="3504895"/>
            <a:ext cx="3619195" cy="599846"/>
          </a:xfrm>
          <a:prstGeom prst="roundRect">
            <a:avLst>
              <a:gd name="adj" fmla="val 29036"/>
            </a:avLst>
          </a:prstGeom>
          <a:solidFill>
            <a:srgbClr val="E3F2FD"/>
          </a:solidFill>
          <a:ln w="12700">
            <a:solidFill>
              <a:srgbClr val="BBDEFB"/>
            </a:solidFill>
            <a:prstDash val="solid"/>
          </a:ln>
        </p:spPr>
      </p:sp>
      <p:sp>
        <p:nvSpPr>
          <p:cNvPr id="18" name="Text 15"/>
          <p:cNvSpPr txBox="1"/>
          <p:nvPr/>
        </p:nvSpPr>
        <p:spPr>
          <a:xfrm>
            <a:off x="485546" y="3610051"/>
            <a:ext cx="3525012" cy="191110"/>
          </a:xfrm>
          <a:prstGeom prst="rect">
            <a:avLst/>
          </a:prstGeom>
          <a:noFill/>
          <a:ln/>
        </p:spPr>
        <p:txBody>
          <a:bodyPr wrap="square" lIns="0" tIns="0" rIns="0" bIns="0" rtlCol="0" anchor="ctr"/>
          <a:lstStyle/>
          <a:p>
            <a:pPr marL="0" indent="0" algn="l">
              <a:buNone/>
            </a:pPr>
            <a:r>
              <a:rPr lang="en-US" sz="1000" b="1" dirty="0">
                <a:solidFill>
                  <a:srgbClr val="003366"/>
                </a:solidFill>
                <a:latin typeface="Noto Sans JP" pitchFamily="34" charset="0"/>
                <a:ea typeface="Noto Sans JP" pitchFamily="34" charset="-122"/>
                <a:cs typeface="Noto Sans JP" pitchFamily="34" charset="-120"/>
              </a:rPr>
              <a:t>新時代（2025-2026）</a:t>
            </a:r>
            <a:endParaRPr lang="en-US" sz="1000" dirty="0"/>
          </a:p>
        </p:txBody>
      </p:sp>
      <p:sp>
        <p:nvSpPr>
          <p:cNvPr id="19" name="Text 16"/>
          <p:cNvSpPr txBox="1"/>
          <p:nvPr/>
        </p:nvSpPr>
        <p:spPr>
          <a:xfrm>
            <a:off x="485546" y="3838651"/>
            <a:ext cx="3600907"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ESG・環境配慮・地域共生の要請、持続可能運営モデルへ移行</a:t>
            </a:r>
            <a:endParaRPr lang="en-US" sz="900" dirty="0"/>
          </a:p>
        </p:txBody>
      </p:sp>
      <p:sp>
        <p:nvSpPr>
          <p:cNvPr id="20" name="Shape 17"/>
          <p:cNvSpPr/>
          <p:nvPr/>
        </p:nvSpPr>
        <p:spPr>
          <a:xfrm>
            <a:off x="381305" y="4248302"/>
            <a:ext cx="3619195" cy="1524305"/>
          </a:xfrm>
          <a:prstGeom prst="roundRect">
            <a:avLst>
              <a:gd name="adj" fmla="val 4499"/>
            </a:avLst>
          </a:prstGeom>
          <a:solidFill>
            <a:srgbClr val="F5F9FF"/>
          </a:solidFill>
          <a:ln w="12700">
            <a:solidFill>
              <a:srgbClr val="E3F2FD"/>
            </a:solidFill>
            <a:prstDash val="solid"/>
          </a:ln>
        </p:spPr>
      </p:sp>
      <p:sp>
        <p:nvSpPr>
          <p:cNvPr id="21" name="Text 18"/>
          <p:cNvSpPr txBox="1"/>
          <p:nvPr/>
        </p:nvSpPr>
        <p:spPr>
          <a:xfrm>
            <a:off x="485546" y="4352544"/>
            <a:ext cx="3600907"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主要フェスの動向</a:t>
            </a:r>
            <a:endParaRPr lang="en-US" sz="900" dirty="0"/>
          </a:p>
        </p:txBody>
      </p:sp>
      <p:sp>
        <p:nvSpPr>
          <p:cNvPr id="22" name="Text 19"/>
          <p:cNvSpPr txBox="1"/>
          <p:nvPr/>
        </p:nvSpPr>
        <p:spPr>
          <a:xfrm>
            <a:off x="485546" y="4610405"/>
            <a:ext cx="3600907"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2020:</a:t>
            </a:r>
            <a:r>
              <a:rPr lang="en-US" sz="900" dirty="0">
                <a:solidFill>
                  <a:srgbClr val="333333"/>
                </a:solidFill>
                <a:latin typeface="Noto Sans JP" pitchFamily="34" charset="0"/>
                <a:ea typeface="Noto Sans JP" pitchFamily="34" charset="-122"/>
                <a:cs typeface="Noto Sans JP" pitchFamily="34" charset="-120"/>
              </a:rPr>
              <a:t> コロナ禍による全面中止・延期 </a:t>
            </a:r>
            <a:endParaRPr lang="en-US" sz="900" dirty="0"/>
          </a:p>
        </p:txBody>
      </p:sp>
      <p:sp>
        <p:nvSpPr>
          <p:cNvPr id="23" name="Text 20"/>
          <p:cNvSpPr txBox="1"/>
          <p:nvPr/>
        </p:nvSpPr>
        <p:spPr>
          <a:xfrm>
            <a:off x="485546" y="4872838"/>
            <a:ext cx="3600907"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2021:</a:t>
            </a:r>
            <a:r>
              <a:rPr lang="en-US" sz="900" dirty="0">
                <a:solidFill>
                  <a:srgbClr val="333333"/>
                </a:solidFill>
                <a:latin typeface="Noto Sans JP" pitchFamily="34" charset="0"/>
                <a:ea typeface="Noto Sans JP" pitchFamily="34" charset="-122"/>
                <a:cs typeface="Noto Sans JP" pitchFamily="34" charset="-120"/>
              </a:rPr>
              <a:t> 無観客・オンライン開催開始 </a:t>
            </a:r>
            <a:endParaRPr lang="en-US" sz="900" dirty="0"/>
          </a:p>
        </p:txBody>
      </p:sp>
      <p:sp>
        <p:nvSpPr>
          <p:cNvPr id="24" name="Text 21"/>
          <p:cNvSpPr txBox="1"/>
          <p:nvPr/>
        </p:nvSpPr>
        <p:spPr>
          <a:xfrm>
            <a:off x="485546" y="5136185"/>
            <a:ext cx="3600907"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2022:</a:t>
            </a:r>
            <a:r>
              <a:rPr lang="en-US" sz="900" dirty="0">
                <a:solidFill>
                  <a:srgbClr val="333333"/>
                </a:solidFill>
                <a:latin typeface="Noto Sans JP" pitchFamily="34" charset="0"/>
                <a:ea typeface="Noto Sans JP" pitchFamily="34" charset="-122"/>
                <a:cs typeface="Noto Sans JP" pitchFamily="34" charset="-120"/>
              </a:rPr>
              <a:t> 段階的再開・感染対策実施 </a:t>
            </a:r>
            <a:endParaRPr lang="en-US" sz="900" dirty="0"/>
          </a:p>
        </p:txBody>
      </p:sp>
      <p:sp>
        <p:nvSpPr>
          <p:cNvPr id="25" name="Text 22"/>
          <p:cNvSpPr txBox="1"/>
          <p:nvPr/>
        </p:nvSpPr>
        <p:spPr>
          <a:xfrm>
            <a:off x="485546" y="5398618"/>
            <a:ext cx="3600907"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2024:</a:t>
            </a:r>
            <a:r>
              <a:rPr lang="en-US" sz="900" dirty="0">
                <a:solidFill>
                  <a:srgbClr val="333333"/>
                </a:solidFill>
                <a:latin typeface="Noto Sans JP" pitchFamily="34" charset="0"/>
                <a:ea typeface="Noto Sans JP" pitchFamily="34" charset="-122"/>
                <a:cs typeface="Noto Sans JP" pitchFamily="34" charset="-120"/>
              </a:rPr>
              <a:t> 海外観客回帰・インバウンド再開 </a:t>
            </a:r>
            <a:endParaRPr lang="en-US" sz="900" dirty="0"/>
          </a:p>
        </p:txBody>
      </p:sp>
      <p:sp>
        <p:nvSpPr>
          <p:cNvPr id="26" name="Text 23"/>
          <p:cNvSpPr txBox="1"/>
          <p:nvPr/>
        </p:nvSpPr>
        <p:spPr>
          <a:xfrm>
            <a:off x="485546" y="4600346"/>
            <a:ext cx="438912"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2020:</a:t>
            </a:r>
            <a:endParaRPr lang="en-US" sz="1000" dirty="0"/>
          </a:p>
        </p:txBody>
      </p:sp>
      <p:sp>
        <p:nvSpPr>
          <p:cNvPr id="27" name="Text 24"/>
          <p:cNvSpPr txBox="1"/>
          <p:nvPr/>
        </p:nvSpPr>
        <p:spPr>
          <a:xfrm>
            <a:off x="485546" y="4863694"/>
            <a:ext cx="438912"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2021:</a:t>
            </a:r>
            <a:endParaRPr lang="en-US" sz="1000" dirty="0"/>
          </a:p>
        </p:txBody>
      </p:sp>
      <p:sp>
        <p:nvSpPr>
          <p:cNvPr id="28" name="Text 25"/>
          <p:cNvSpPr txBox="1"/>
          <p:nvPr/>
        </p:nvSpPr>
        <p:spPr>
          <a:xfrm>
            <a:off x="485546" y="5126126"/>
            <a:ext cx="438912"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2022:</a:t>
            </a:r>
            <a:endParaRPr lang="en-US" sz="1000" dirty="0"/>
          </a:p>
        </p:txBody>
      </p:sp>
      <p:sp>
        <p:nvSpPr>
          <p:cNvPr id="29" name="Text 26"/>
          <p:cNvSpPr txBox="1"/>
          <p:nvPr/>
        </p:nvSpPr>
        <p:spPr>
          <a:xfrm>
            <a:off x="485546" y="5389474"/>
            <a:ext cx="438912"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2024:</a:t>
            </a:r>
            <a:endParaRPr lang="en-US" sz="1000" dirty="0"/>
          </a:p>
        </p:txBody>
      </p:sp>
      <p:sp>
        <p:nvSpPr>
          <p:cNvPr id="30" name="Shape 27"/>
          <p:cNvSpPr/>
          <p:nvPr/>
        </p:nvSpPr>
        <p:spPr>
          <a:xfrm>
            <a:off x="4190695" y="952805"/>
            <a:ext cx="38405" cy="228600"/>
          </a:xfrm>
          <a:prstGeom prst="rect">
            <a:avLst/>
          </a:prstGeom>
          <a:solidFill>
            <a:srgbClr val="4A90E2"/>
          </a:solidFill>
          <a:ln w="12700">
            <a:solidFill>
              <a:srgbClr val="4A90E2">
                <a:alpha val="0"/>
              </a:srgbClr>
            </a:solidFill>
            <a:prstDash val="solid"/>
          </a:ln>
        </p:spPr>
      </p:sp>
      <p:sp>
        <p:nvSpPr>
          <p:cNvPr id="31" name="Text 28"/>
          <p:cNvSpPr txBox="1"/>
          <p:nvPr/>
        </p:nvSpPr>
        <p:spPr>
          <a:xfrm>
            <a:off x="4324198" y="952805"/>
            <a:ext cx="40581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52CC"/>
                </a:solidFill>
                <a:latin typeface="Noto Sans JP" pitchFamily="34" charset="0"/>
                <a:ea typeface="Noto Sans JP" pitchFamily="34" charset="-122"/>
                <a:cs typeface="Noto Sans JP" pitchFamily="34" charset="-120"/>
              </a:rPr>
              <a:t>運営体制の変革</a:t>
            </a:r>
            <a:endParaRPr lang="en-US" sz="1200" dirty="0"/>
          </a:p>
        </p:txBody>
      </p:sp>
      <p:sp>
        <p:nvSpPr>
          <p:cNvPr id="32" name="Shape 29"/>
          <p:cNvSpPr/>
          <p:nvPr/>
        </p:nvSpPr>
        <p:spPr>
          <a:xfrm>
            <a:off x="4190695" y="1276502"/>
            <a:ext cx="1238098" cy="1266444"/>
          </a:xfrm>
          <a:prstGeom prst="roundRect">
            <a:avLst>
              <a:gd name="adj" fmla="val 6817"/>
            </a:avLst>
          </a:prstGeom>
          <a:solidFill>
            <a:srgbClr val="FFFFFF">
              <a:alpha val="80000"/>
            </a:srgbClr>
          </a:solidFill>
          <a:ln w="12700">
            <a:solidFill>
              <a:srgbClr val="E0E0E0"/>
            </a:solidFill>
            <a:prstDash val="solid"/>
          </a:ln>
        </p:spPr>
      </p:sp>
      <p:sp>
        <p:nvSpPr>
          <p:cNvPr id="33" name="Text 30"/>
          <p:cNvSpPr txBox="1"/>
          <p:nvPr/>
        </p:nvSpPr>
        <p:spPr>
          <a:xfrm>
            <a:off x="4429354" y="1380744"/>
            <a:ext cx="977494"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感染対策</a:t>
            </a:r>
            <a:endParaRPr lang="en-US" sz="900" dirty="0"/>
          </a:p>
        </p:txBody>
      </p:sp>
      <p:pic>
        <p:nvPicPr>
          <p:cNvPr id="34" name="Image 1" descr="preencoded.png"/>
          <p:cNvPicPr>
            <a:picLocks noChangeAspect="1"/>
          </p:cNvPicPr>
          <p:nvPr/>
        </p:nvPicPr>
        <p:blipFill>
          <a:blip r:embed="rId4"/>
          <a:srcRect/>
          <a:stretch/>
        </p:blipFill>
        <p:spPr>
          <a:xfrm>
            <a:off x="4295851" y="1404518"/>
            <a:ext cx="133502" cy="133502"/>
          </a:xfrm>
          <a:prstGeom prst="rect">
            <a:avLst/>
          </a:prstGeom>
        </p:spPr>
      </p:pic>
      <p:sp>
        <p:nvSpPr>
          <p:cNvPr id="35" name="Text 31"/>
          <p:cNvSpPr txBox="1"/>
          <p:nvPr/>
        </p:nvSpPr>
        <p:spPr>
          <a:xfrm>
            <a:off x="4295851" y="1619402"/>
            <a:ext cx="1086307" cy="800100"/>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 2020-2021: 感染対策プロトコル標準化</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 2022: 段階的再開</a:t>
            </a:r>
            <a:endParaRPr lang="en-US" sz="900" dirty="0"/>
          </a:p>
          <a:p>
            <a:pPr marL="0" indent="0" algn="l">
              <a:buNone/>
            </a:pPr>
            <a:r>
              <a:rPr lang="en-US" sz="900" dirty="0">
                <a:solidFill>
                  <a:srgbClr val="0052CC"/>
                </a:solidFill>
                <a:latin typeface="Noto Sans JP" pitchFamily="34" charset="0"/>
                <a:ea typeface="Noto Sans JP" pitchFamily="34" charset="-122"/>
                <a:cs typeface="Noto Sans JP" pitchFamily="34" charset="-120"/>
              </a:rPr>
              <a:t>PCR検査・マスク義務化</a:t>
            </a:r>
            <a:endParaRPr lang="en-US" sz="900" dirty="0"/>
          </a:p>
        </p:txBody>
      </p:sp>
      <p:sp>
        <p:nvSpPr>
          <p:cNvPr id="36" name="Shape 32"/>
          <p:cNvSpPr/>
          <p:nvPr/>
        </p:nvSpPr>
        <p:spPr>
          <a:xfrm>
            <a:off x="5572354" y="1276502"/>
            <a:ext cx="1238098" cy="1266444"/>
          </a:xfrm>
          <a:prstGeom prst="roundRect">
            <a:avLst>
              <a:gd name="adj" fmla="val 6817"/>
            </a:avLst>
          </a:prstGeom>
          <a:solidFill>
            <a:srgbClr val="FFFFFF">
              <a:alpha val="80000"/>
            </a:srgbClr>
          </a:solidFill>
          <a:ln w="12700">
            <a:solidFill>
              <a:srgbClr val="E0E0E0"/>
            </a:solidFill>
            <a:prstDash val="solid"/>
          </a:ln>
        </p:spPr>
      </p:sp>
      <p:sp>
        <p:nvSpPr>
          <p:cNvPr id="37" name="Text 33"/>
          <p:cNvSpPr txBox="1"/>
          <p:nvPr/>
        </p:nvSpPr>
        <p:spPr>
          <a:xfrm>
            <a:off x="5762549" y="1380744"/>
            <a:ext cx="1025042"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価格改定</a:t>
            </a:r>
            <a:endParaRPr lang="en-US" sz="900" dirty="0"/>
          </a:p>
        </p:txBody>
      </p:sp>
      <p:pic>
        <p:nvPicPr>
          <p:cNvPr id="38" name="Image 2" descr="preencoded.png"/>
          <p:cNvPicPr>
            <a:picLocks noChangeAspect="1"/>
          </p:cNvPicPr>
          <p:nvPr/>
        </p:nvPicPr>
        <p:blipFill>
          <a:blip r:embed="rId5"/>
          <a:srcRect l="-1507" r="-1507"/>
          <a:stretch/>
        </p:blipFill>
        <p:spPr>
          <a:xfrm>
            <a:off x="5676595" y="1404518"/>
            <a:ext cx="85954" cy="133502"/>
          </a:xfrm>
          <a:prstGeom prst="rect">
            <a:avLst/>
          </a:prstGeom>
        </p:spPr>
      </p:pic>
      <p:sp>
        <p:nvSpPr>
          <p:cNvPr id="39" name="Text 34"/>
          <p:cNvSpPr txBox="1"/>
          <p:nvPr/>
        </p:nvSpPr>
        <p:spPr>
          <a:xfrm>
            <a:off x="5676595" y="1619402"/>
            <a:ext cx="1086307" cy="486461"/>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 2022-2024: 価格改定・滞留時間最適化</a:t>
            </a:r>
            <a:endParaRPr lang="en-US" sz="900" dirty="0"/>
          </a:p>
          <a:p>
            <a:pPr marL="0" indent="0" algn="l">
              <a:buNone/>
            </a:pPr>
            <a:r>
              <a:rPr lang="en-US" sz="900" dirty="0">
                <a:solidFill>
                  <a:srgbClr val="0052CC"/>
                </a:solidFill>
                <a:latin typeface="Noto Sans JP" pitchFamily="34" charset="0"/>
                <a:ea typeface="Noto Sans JP" pitchFamily="34" charset="-122"/>
                <a:cs typeface="Noto Sans JP" pitchFamily="34" charset="-120"/>
              </a:rPr>
              <a:t>単価↑10-20%</a:t>
            </a:r>
            <a:endParaRPr lang="en-US" sz="900" dirty="0"/>
          </a:p>
        </p:txBody>
      </p:sp>
      <p:sp>
        <p:nvSpPr>
          <p:cNvPr id="40" name="Shape 35"/>
          <p:cNvSpPr/>
          <p:nvPr/>
        </p:nvSpPr>
        <p:spPr>
          <a:xfrm>
            <a:off x="6953098" y="1276502"/>
            <a:ext cx="1238098" cy="1266444"/>
          </a:xfrm>
          <a:prstGeom prst="roundRect">
            <a:avLst>
              <a:gd name="adj" fmla="val 6817"/>
            </a:avLst>
          </a:prstGeom>
          <a:solidFill>
            <a:srgbClr val="FFFFFF">
              <a:alpha val="80000"/>
            </a:srgbClr>
          </a:solidFill>
          <a:ln w="12700">
            <a:solidFill>
              <a:srgbClr val="E0E0E0"/>
            </a:solidFill>
            <a:prstDash val="solid"/>
          </a:ln>
        </p:spPr>
      </p:sp>
      <p:sp>
        <p:nvSpPr>
          <p:cNvPr id="41" name="Text 36"/>
          <p:cNvSpPr txBox="1"/>
          <p:nvPr/>
        </p:nvSpPr>
        <p:spPr>
          <a:xfrm>
            <a:off x="7210958" y="1380744"/>
            <a:ext cx="958291"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キャッシュレス</a:t>
            </a:r>
            <a:endParaRPr lang="en-US" sz="900" dirty="0"/>
          </a:p>
        </p:txBody>
      </p:sp>
      <p:pic>
        <p:nvPicPr>
          <p:cNvPr id="42" name="Image 3" descr="preencoded.png"/>
          <p:cNvPicPr>
            <a:picLocks noChangeAspect="1"/>
          </p:cNvPicPr>
          <p:nvPr/>
        </p:nvPicPr>
        <p:blipFill>
          <a:blip r:embed="rId6"/>
          <a:srcRect l="-837" r="-837"/>
          <a:stretch/>
        </p:blipFill>
        <p:spPr>
          <a:xfrm>
            <a:off x="7058254" y="1404518"/>
            <a:ext cx="152705" cy="133502"/>
          </a:xfrm>
          <a:prstGeom prst="rect">
            <a:avLst/>
          </a:prstGeom>
        </p:spPr>
      </p:pic>
      <p:sp>
        <p:nvSpPr>
          <p:cNvPr id="43" name="Text 37"/>
          <p:cNvSpPr txBox="1"/>
          <p:nvPr/>
        </p:nvSpPr>
        <p:spPr>
          <a:xfrm>
            <a:off x="7058254" y="1619402"/>
            <a:ext cx="1086307" cy="486461"/>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 2022-2024: キャッシュレス定着</a:t>
            </a:r>
            <a:endParaRPr lang="en-US" sz="900" dirty="0"/>
          </a:p>
          <a:p>
            <a:pPr marL="0" indent="0" algn="l">
              <a:buNone/>
            </a:pPr>
            <a:r>
              <a:rPr lang="en-US" sz="900" dirty="0">
                <a:solidFill>
                  <a:srgbClr val="0052CC"/>
                </a:solidFill>
                <a:latin typeface="Noto Sans JP" pitchFamily="34" charset="0"/>
                <a:ea typeface="Noto Sans JP" pitchFamily="34" charset="-122"/>
                <a:cs typeface="Noto Sans JP" pitchFamily="34" charset="-120"/>
              </a:rPr>
              <a:t>利用率80-90%</a:t>
            </a:r>
            <a:endParaRPr lang="en-US" sz="900" dirty="0"/>
          </a:p>
        </p:txBody>
      </p:sp>
      <p:sp>
        <p:nvSpPr>
          <p:cNvPr id="44" name="Shape 38"/>
          <p:cNvSpPr/>
          <p:nvPr/>
        </p:nvSpPr>
        <p:spPr>
          <a:xfrm>
            <a:off x="4190695" y="2685593"/>
            <a:ext cx="1238098" cy="952805"/>
          </a:xfrm>
          <a:prstGeom prst="roundRect">
            <a:avLst>
              <a:gd name="adj" fmla="val 11516"/>
            </a:avLst>
          </a:prstGeom>
          <a:solidFill>
            <a:srgbClr val="FFFFFF">
              <a:alpha val="80000"/>
            </a:srgbClr>
          </a:solidFill>
          <a:ln w="12700">
            <a:solidFill>
              <a:srgbClr val="E0E0E0"/>
            </a:solidFill>
            <a:prstDash val="solid"/>
          </a:ln>
        </p:spPr>
      </p:sp>
      <p:sp>
        <p:nvSpPr>
          <p:cNvPr id="45" name="Text 39"/>
          <p:cNvSpPr txBox="1"/>
          <p:nvPr/>
        </p:nvSpPr>
        <p:spPr>
          <a:xfrm>
            <a:off x="4429354" y="2790749"/>
            <a:ext cx="977494"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海外観客</a:t>
            </a:r>
            <a:endParaRPr lang="en-US" sz="900" dirty="0"/>
          </a:p>
        </p:txBody>
      </p:sp>
      <p:pic>
        <p:nvPicPr>
          <p:cNvPr id="46" name="Image 4" descr="preencoded.png"/>
          <p:cNvPicPr>
            <a:picLocks noChangeAspect="1"/>
          </p:cNvPicPr>
          <p:nvPr/>
        </p:nvPicPr>
        <p:blipFill>
          <a:blip r:embed="rId7"/>
          <a:srcRect/>
          <a:stretch/>
        </p:blipFill>
        <p:spPr>
          <a:xfrm>
            <a:off x="4295851" y="2814523"/>
            <a:ext cx="133502" cy="133502"/>
          </a:xfrm>
          <a:prstGeom prst="rect">
            <a:avLst/>
          </a:prstGeom>
        </p:spPr>
      </p:pic>
      <p:sp>
        <p:nvSpPr>
          <p:cNvPr id="47" name="Text 40"/>
          <p:cNvSpPr txBox="1"/>
          <p:nvPr/>
        </p:nvSpPr>
        <p:spPr>
          <a:xfrm>
            <a:off x="4295851" y="3028493"/>
            <a:ext cx="1086307" cy="324612"/>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 2024: 海外観客回帰</a:t>
            </a:r>
            <a:endParaRPr lang="en-US" sz="900" dirty="0"/>
          </a:p>
          <a:p>
            <a:pPr marL="0" indent="0" algn="l">
              <a:buNone/>
            </a:pPr>
            <a:r>
              <a:rPr lang="en-US" sz="900" dirty="0">
                <a:solidFill>
                  <a:srgbClr val="0052CC"/>
                </a:solidFill>
                <a:latin typeface="Noto Sans JP" pitchFamily="34" charset="0"/>
                <a:ea typeface="Noto Sans JP" pitchFamily="34" charset="-122"/>
                <a:cs typeface="Noto Sans JP" pitchFamily="34" charset="-120"/>
              </a:rPr>
              <a:t>インバウンド再開</a:t>
            </a:r>
            <a:endParaRPr lang="en-US" sz="900" dirty="0"/>
          </a:p>
        </p:txBody>
      </p:sp>
      <p:sp>
        <p:nvSpPr>
          <p:cNvPr id="48" name="Shape 41"/>
          <p:cNvSpPr/>
          <p:nvPr/>
        </p:nvSpPr>
        <p:spPr>
          <a:xfrm>
            <a:off x="5572354" y="2685593"/>
            <a:ext cx="1238098" cy="952805"/>
          </a:xfrm>
          <a:prstGeom prst="roundRect">
            <a:avLst>
              <a:gd name="adj" fmla="val 11516"/>
            </a:avLst>
          </a:prstGeom>
          <a:solidFill>
            <a:srgbClr val="FFFFFF">
              <a:alpha val="80000"/>
            </a:srgbClr>
          </a:solidFill>
          <a:ln w="12700">
            <a:solidFill>
              <a:srgbClr val="E0E0E0"/>
            </a:solidFill>
            <a:prstDash val="solid"/>
          </a:ln>
        </p:spPr>
      </p:sp>
      <p:sp>
        <p:nvSpPr>
          <p:cNvPr id="49" name="Text 42"/>
          <p:cNvSpPr txBox="1"/>
          <p:nvPr/>
        </p:nvSpPr>
        <p:spPr>
          <a:xfrm>
            <a:off x="5810098" y="2790749"/>
            <a:ext cx="972007"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ESG対応</a:t>
            </a:r>
            <a:endParaRPr lang="en-US" sz="900" dirty="0"/>
          </a:p>
        </p:txBody>
      </p:sp>
      <p:pic>
        <p:nvPicPr>
          <p:cNvPr id="50" name="Image 5" descr="preencoded.png"/>
          <p:cNvPicPr>
            <a:picLocks noChangeAspect="1"/>
          </p:cNvPicPr>
          <p:nvPr/>
        </p:nvPicPr>
        <p:blipFill>
          <a:blip r:embed="rId8"/>
          <a:srcRect/>
          <a:stretch/>
        </p:blipFill>
        <p:spPr>
          <a:xfrm>
            <a:off x="5676595" y="2814523"/>
            <a:ext cx="133502" cy="133502"/>
          </a:xfrm>
          <a:prstGeom prst="rect">
            <a:avLst/>
          </a:prstGeom>
        </p:spPr>
      </p:pic>
      <p:sp>
        <p:nvSpPr>
          <p:cNvPr id="51" name="Text 43"/>
          <p:cNvSpPr txBox="1"/>
          <p:nvPr/>
        </p:nvSpPr>
        <p:spPr>
          <a:xfrm>
            <a:off x="5676595" y="3028493"/>
            <a:ext cx="1086307" cy="486461"/>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 2025-2026: 環境配慮・地域共生</a:t>
            </a:r>
            <a:endParaRPr lang="en-US" sz="900" dirty="0"/>
          </a:p>
          <a:p>
            <a:pPr marL="0" indent="0" algn="l">
              <a:buNone/>
            </a:pPr>
            <a:r>
              <a:rPr lang="en-US" sz="900" dirty="0">
                <a:solidFill>
                  <a:srgbClr val="0052CC"/>
                </a:solidFill>
                <a:latin typeface="Noto Sans JP" pitchFamily="34" charset="0"/>
                <a:ea typeface="Noto Sans JP" pitchFamily="34" charset="-122"/>
                <a:cs typeface="Noto Sans JP" pitchFamily="34" charset="-120"/>
              </a:rPr>
              <a:t>持続可能運営</a:t>
            </a:r>
            <a:endParaRPr lang="en-US" sz="900" dirty="0"/>
          </a:p>
        </p:txBody>
      </p:sp>
      <p:sp>
        <p:nvSpPr>
          <p:cNvPr id="52" name="Shape 44"/>
          <p:cNvSpPr/>
          <p:nvPr/>
        </p:nvSpPr>
        <p:spPr>
          <a:xfrm>
            <a:off x="6953098" y="2685593"/>
            <a:ext cx="1238098" cy="952805"/>
          </a:xfrm>
          <a:prstGeom prst="roundRect">
            <a:avLst>
              <a:gd name="adj" fmla="val 11516"/>
            </a:avLst>
          </a:prstGeom>
          <a:solidFill>
            <a:srgbClr val="FFFFFF">
              <a:alpha val="80000"/>
            </a:srgbClr>
          </a:solidFill>
          <a:ln w="12700">
            <a:solidFill>
              <a:srgbClr val="E0E0E0"/>
            </a:solidFill>
            <a:prstDash val="solid"/>
          </a:ln>
        </p:spPr>
      </p:sp>
      <p:sp>
        <p:nvSpPr>
          <p:cNvPr id="53" name="Text 45"/>
          <p:cNvSpPr txBox="1"/>
          <p:nvPr/>
        </p:nvSpPr>
        <p:spPr>
          <a:xfrm>
            <a:off x="7191756" y="2790749"/>
            <a:ext cx="977494"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需要平準化</a:t>
            </a:r>
            <a:endParaRPr lang="en-US" sz="900" dirty="0"/>
          </a:p>
        </p:txBody>
      </p:sp>
      <p:pic>
        <p:nvPicPr>
          <p:cNvPr id="54" name="Image 6" descr="preencoded.png"/>
          <p:cNvPicPr>
            <a:picLocks noChangeAspect="1"/>
          </p:cNvPicPr>
          <p:nvPr/>
        </p:nvPicPr>
        <p:blipFill>
          <a:blip r:embed="rId9"/>
          <a:srcRect/>
          <a:stretch/>
        </p:blipFill>
        <p:spPr>
          <a:xfrm>
            <a:off x="7058254" y="2814523"/>
            <a:ext cx="133502" cy="133502"/>
          </a:xfrm>
          <a:prstGeom prst="rect">
            <a:avLst/>
          </a:prstGeom>
        </p:spPr>
      </p:pic>
      <p:sp>
        <p:nvSpPr>
          <p:cNvPr id="55" name="Text 46"/>
          <p:cNvSpPr txBox="1"/>
          <p:nvPr/>
        </p:nvSpPr>
        <p:spPr>
          <a:xfrm>
            <a:off x="7058254" y="3028493"/>
            <a:ext cx="1086307" cy="486461"/>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 2024: 需要平準化施策進展</a:t>
            </a:r>
            <a:endParaRPr lang="en-US" sz="900" dirty="0"/>
          </a:p>
          <a:p>
            <a:pPr marL="0" indent="0" algn="l">
              <a:buNone/>
            </a:pPr>
            <a:r>
              <a:rPr lang="en-US" sz="900" dirty="0">
                <a:solidFill>
                  <a:srgbClr val="0052CC"/>
                </a:solidFill>
                <a:latin typeface="Noto Sans JP" pitchFamily="34" charset="0"/>
                <a:ea typeface="Noto Sans JP" pitchFamily="34" charset="-122"/>
                <a:cs typeface="Noto Sans JP" pitchFamily="34" charset="-120"/>
              </a:rPr>
              <a:t>ピーク分散</a:t>
            </a:r>
            <a:endParaRPr lang="en-US" sz="900" dirty="0"/>
          </a:p>
        </p:txBody>
      </p:sp>
      <p:sp>
        <p:nvSpPr>
          <p:cNvPr id="56" name="Shape 47"/>
          <p:cNvSpPr/>
          <p:nvPr/>
        </p:nvSpPr>
        <p:spPr>
          <a:xfrm>
            <a:off x="4190695" y="3775558"/>
            <a:ext cx="4000500" cy="961949"/>
          </a:xfrm>
          <a:prstGeom prst="roundRect">
            <a:avLst>
              <a:gd name="adj" fmla="val 11294"/>
            </a:avLst>
          </a:prstGeom>
          <a:solidFill>
            <a:srgbClr val="E8F5E9"/>
          </a:solidFill>
          <a:ln w="12700">
            <a:solidFill>
              <a:srgbClr val="81C784"/>
            </a:solidFill>
            <a:prstDash val="solid"/>
          </a:ln>
        </p:spPr>
      </p:sp>
      <p:sp>
        <p:nvSpPr>
          <p:cNvPr id="57" name="Text 48"/>
          <p:cNvSpPr txBox="1"/>
          <p:nvPr/>
        </p:nvSpPr>
        <p:spPr>
          <a:xfrm>
            <a:off x="4447642" y="3879799"/>
            <a:ext cx="3830422" cy="181051"/>
          </a:xfrm>
          <a:prstGeom prst="rect">
            <a:avLst/>
          </a:prstGeom>
          <a:noFill/>
          <a:ln/>
        </p:spPr>
        <p:txBody>
          <a:bodyPr wrap="square" lIns="0" tIns="0" rIns="0" bIns="0" rtlCol="0" anchor="ctr"/>
          <a:lstStyle/>
          <a:p>
            <a:pPr marL="0" indent="0" algn="l">
              <a:buNone/>
            </a:pPr>
            <a:r>
              <a:rPr lang="en-US" sz="900" b="1" dirty="0">
                <a:solidFill>
                  <a:srgbClr val="2E7D32"/>
                </a:solidFill>
                <a:latin typeface="Noto Sans JP" pitchFamily="34" charset="0"/>
                <a:ea typeface="Noto Sans JP" pitchFamily="34" charset="-122"/>
                <a:cs typeface="Noto Sans JP" pitchFamily="34" charset="-120"/>
              </a:rPr>
              <a:t> 成功要因</a:t>
            </a:r>
            <a:endParaRPr lang="en-US" sz="900" dirty="0"/>
          </a:p>
        </p:txBody>
      </p:sp>
      <p:sp>
        <p:nvSpPr>
          <p:cNvPr id="58" name="Text 49"/>
          <p:cNvSpPr txBox="1"/>
          <p:nvPr/>
        </p:nvSpPr>
        <p:spPr>
          <a:xfrm>
            <a:off x="4295851" y="4118458"/>
            <a:ext cx="3867912" cy="514807"/>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 • 演出・動線の再設計</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 キャッシュレス定着・需要平準化</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 海外観客回帰・インバウンド再開 </a:t>
            </a:r>
            <a:endParaRPr lang="en-US" sz="900" dirty="0"/>
          </a:p>
        </p:txBody>
      </p:sp>
      <p:pic>
        <p:nvPicPr>
          <p:cNvPr id="65" name="Image 7" descr="preencoded.png"/>
          <p:cNvPicPr>
            <a:picLocks noChangeAspect="1"/>
          </p:cNvPicPr>
          <p:nvPr/>
        </p:nvPicPr>
        <p:blipFill>
          <a:blip r:embed="rId10"/>
          <a:srcRect/>
          <a:stretch/>
        </p:blipFill>
        <p:spPr>
          <a:xfrm>
            <a:off x="4295851" y="3914546"/>
            <a:ext cx="123444" cy="123444"/>
          </a:xfrm>
          <a:prstGeom prst="rect">
            <a:avLst/>
          </a:prstGeom>
        </p:spPr>
      </p:pic>
      <p:sp>
        <p:nvSpPr>
          <p:cNvPr id="66" name="Shape 56"/>
          <p:cNvSpPr/>
          <p:nvPr/>
        </p:nvSpPr>
        <p:spPr>
          <a:xfrm>
            <a:off x="8382305" y="952805"/>
            <a:ext cx="38405" cy="228600"/>
          </a:xfrm>
          <a:prstGeom prst="rect">
            <a:avLst/>
          </a:prstGeom>
          <a:solidFill>
            <a:srgbClr val="4A90E2"/>
          </a:solidFill>
          <a:ln w="12700">
            <a:solidFill>
              <a:srgbClr val="4A90E2">
                <a:alpha val="0"/>
              </a:srgbClr>
            </a:solidFill>
            <a:prstDash val="solid"/>
          </a:ln>
        </p:spPr>
      </p:sp>
      <p:sp>
        <p:nvSpPr>
          <p:cNvPr id="67" name="Text 57"/>
          <p:cNvSpPr txBox="1"/>
          <p:nvPr/>
        </p:nvSpPr>
        <p:spPr>
          <a:xfrm>
            <a:off x="8515807" y="952805"/>
            <a:ext cx="34866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52CC"/>
                </a:solidFill>
                <a:latin typeface="Noto Sans JP" pitchFamily="34" charset="0"/>
                <a:ea typeface="Noto Sans JP" pitchFamily="34" charset="-122"/>
                <a:cs typeface="Noto Sans JP" pitchFamily="34" charset="-120"/>
              </a:rPr>
              <a:t>主要指標と状況</a:t>
            </a:r>
            <a:endParaRPr lang="en-US" sz="1200" dirty="0"/>
          </a:p>
        </p:txBody>
      </p:sp>
      <p:sp>
        <p:nvSpPr>
          <p:cNvPr id="68" name="Shape 58"/>
          <p:cNvSpPr/>
          <p:nvPr/>
        </p:nvSpPr>
        <p:spPr>
          <a:xfrm>
            <a:off x="8382305" y="1257300"/>
            <a:ext cx="1666951" cy="533095"/>
          </a:xfrm>
          <a:prstGeom prst="roundRect">
            <a:avLst>
              <a:gd name="adj" fmla="val 36756"/>
            </a:avLst>
          </a:prstGeom>
          <a:solidFill>
            <a:srgbClr val="F5F9FF"/>
          </a:solidFill>
          <a:ln w="12700">
            <a:solidFill>
              <a:srgbClr val="E3F2FD"/>
            </a:solidFill>
            <a:prstDash val="solid"/>
          </a:ln>
        </p:spPr>
      </p:sp>
      <p:sp>
        <p:nvSpPr>
          <p:cNvPr id="69" name="Text 59"/>
          <p:cNvSpPr txBox="1"/>
          <p:nvPr/>
        </p:nvSpPr>
        <p:spPr>
          <a:xfrm>
            <a:off x="8429854" y="1343254"/>
            <a:ext cx="1571854" cy="210312"/>
          </a:xfrm>
          <a:prstGeom prst="rect">
            <a:avLst/>
          </a:prstGeom>
          <a:noFill/>
          <a:ln/>
        </p:spPr>
        <p:txBody>
          <a:bodyPr wrap="square" lIns="0" tIns="0" rIns="0" bIns="0" rtlCol="0" anchor="ctr"/>
          <a:lstStyle/>
          <a:p>
            <a:pPr marL="0" indent="0" algn="ctr">
              <a:buNone/>
            </a:pPr>
            <a:r>
              <a:rPr lang="en-US" sz="1300" b="1" dirty="0">
                <a:solidFill>
                  <a:srgbClr val="0052CC"/>
                </a:solidFill>
                <a:latin typeface="Montserrat" pitchFamily="34" charset="0"/>
                <a:ea typeface="Montserrat" pitchFamily="34" charset="-122"/>
                <a:cs typeface="Montserrat" pitchFamily="34" charset="-120"/>
              </a:rPr>
              <a:t>85%</a:t>
            </a:r>
            <a:endParaRPr lang="en-US" sz="1300" dirty="0"/>
          </a:p>
        </p:txBody>
      </p:sp>
      <p:sp>
        <p:nvSpPr>
          <p:cNvPr id="70" name="Text 60"/>
          <p:cNvSpPr txBox="1"/>
          <p:nvPr/>
        </p:nvSpPr>
        <p:spPr>
          <a:xfrm>
            <a:off x="8407908" y="1552651"/>
            <a:ext cx="1615745" cy="152705"/>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回復率</a:t>
            </a:r>
            <a:endParaRPr lang="en-US" sz="800" dirty="0"/>
          </a:p>
        </p:txBody>
      </p:sp>
      <p:sp>
        <p:nvSpPr>
          <p:cNvPr id="71" name="Shape 61"/>
          <p:cNvSpPr/>
          <p:nvPr/>
        </p:nvSpPr>
        <p:spPr>
          <a:xfrm>
            <a:off x="10144354" y="1257300"/>
            <a:ext cx="1666951" cy="533095"/>
          </a:xfrm>
          <a:prstGeom prst="roundRect">
            <a:avLst>
              <a:gd name="adj" fmla="val 36756"/>
            </a:avLst>
          </a:prstGeom>
          <a:solidFill>
            <a:srgbClr val="F5F9FF"/>
          </a:solidFill>
          <a:ln w="12700">
            <a:solidFill>
              <a:srgbClr val="E3F2FD"/>
            </a:solidFill>
            <a:prstDash val="solid"/>
          </a:ln>
        </p:spPr>
      </p:sp>
      <p:sp>
        <p:nvSpPr>
          <p:cNvPr id="72" name="Text 62"/>
          <p:cNvSpPr txBox="1"/>
          <p:nvPr/>
        </p:nvSpPr>
        <p:spPr>
          <a:xfrm>
            <a:off x="10191902" y="1343254"/>
            <a:ext cx="1571854" cy="210312"/>
          </a:xfrm>
          <a:prstGeom prst="rect">
            <a:avLst/>
          </a:prstGeom>
          <a:noFill/>
          <a:ln/>
        </p:spPr>
        <p:txBody>
          <a:bodyPr wrap="square" lIns="0" tIns="0" rIns="0" bIns="0" rtlCol="0" anchor="ctr"/>
          <a:lstStyle/>
          <a:p>
            <a:pPr marL="0" indent="0" algn="ctr">
              <a:buNone/>
            </a:pPr>
            <a:r>
              <a:rPr lang="en-US" sz="1300" b="1" dirty="0">
                <a:solidFill>
                  <a:srgbClr val="0052CC"/>
                </a:solidFill>
                <a:latin typeface="Montserrat" pitchFamily="34" charset="0"/>
                <a:ea typeface="Montserrat" pitchFamily="34" charset="-122"/>
                <a:cs typeface="Montserrat" pitchFamily="34" charset="-120"/>
              </a:rPr>
              <a:t>¥430B</a:t>
            </a:r>
            <a:endParaRPr lang="en-US" sz="1300" dirty="0"/>
          </a:p>
        </p:txBody>
      </p:sp>
      <p:sp>
        <p:nvSpPr>
          <p:cNvPr id="73" name="Text 63"/>
          <p:cNvSpPr txBox="1"/>
          <p:nvPr/>
        </p:nvSpPr>
        <p:spPr>
          <a:xfrm>
            <a:off x="10169957" y="1552651"/>
            <a:ext cx="1615745" cy="152705"/>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市場規模</a:t>
            </a:r>
            <a:endParaRPr lang="en-US" sz="800" dirty="0"/>
          </a:p>
        </p:txBody>
      </p:sp>
      <p:sp>
        <p:nvSpPr>
          <p:cNvPr id="74" name="Shape 64"/>
          <p:cNvSpPr/>
          <p:nvPr/>
        </p:nvSpPr>
        <p:spPr>
          <a:xfrm>
            <a:off x="8382305" y="1933956"/>
            <a:ext cx="3429000" cy="1133856"/>
          </a:xfrm>
          <a:prstGeom prst="roundRect">
            <a:avLst>
              <a:gd name="adj" fmla="val 8132"/>
            </a:avLst>
          </a:prstGeom>
          <a:solidFill>
            <a:srgbClr val="F5F9FF"/>
          </a:solidFill>
          <a:ln w="12700">
            <a:solidFill>
              <a:srgbClr val="FFFFFF">
                <a:alpha val="0"/>
              </a:srgbClr>
            </a:solidFill>
            <a:prstDash val="solid"/>
          </a:ln>
        </p:spPr>
      </p:sp>
      <p:sp>
        <p:nvSpPr>
          <p:cNvPr id="75" name="Text 65"/>
          <p:cNvSpPr txBox="1"/>
          <p:nvPr/>
        </p:nvSpPr>
        <p:spPr>
          <a:xfrm>
            <a:off x="8477402" y="2029054"/>
            <a:ext cx="3429000"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インフラ整備状況</a:t>
            </a:r>
            <a:endParaRPr lang="en-US" sz="900" dirty="0"/>
          </a:p>
        </p:txBody>
      </p:sp>
      <p:sp>
        <p:nvSpPr>
          <p:cNvPr id="76" name="Text 66"/>
          <p:cNvSpPr txBox="1"/>
          <p:nvPr/>
        </p:nvSpPr>
        <p:spPr>
          <a:xfrm>
            <a:off x="8477402" y="2300630"/>
            <a:ext cx="543154" cy="162763"/>
          </a:xfrm>
          <a:prstGeom prst="rect">
            <a:avLst/>
          </a:prstGeom>
          <a:noFill/>
          <a:ln/>
        </p:spPr>
        <p:txBody>
          <a:bodyPr wrap="square" lIns="0" tIns="0" rIns="0" bIns="0" rtlCol="0" anchor="ctr"/>
          <a:lstStyle/>
          <a:p>
            <a:pPr marL="0" indent="0" algn="l">
              <a:buNone/>
            </a:pPr>
            <a:r>
              <a:rPr lang="en-US" sz="900" dirty="0">
                <a:solidFill>
                  <a:srgbClr val="000000"/>
                </a:solidFill>
                <a:latin typeface="Noto Sans JP" pitchFamily="34" charset="0"/>
                <a:ea typeface="Noto Sans JP" pitchFamily="34" charset="-122"/>
                <a:cs typeface="Noto Sans JP" pitchFamily="34" charset="-120"/>
              </a:rPr>
              <a:t>感染対策</a:t>
            </a:r>
            <a:endParaRPr lang="en-US" sz="900" dirty="0"/>
          </a:p>
        </p:txBody>
      </p:sp>
      <p:sp>
        <p:nvSpPr>
          <p:cNvPr id="77" name="Shape 67"/>
          <p:cNvSpPr/>
          <p:nvPr/>
        </p:nvSpPr>
        <p:spPr>
          <a:xfrm>
            <a:off x="11144707" y="2286000"/>
            <a:ext cx="571500" cy="190195"/>
          </a:xfrm>
          <a:prstGeom prst="roundRect">
            <a:avLst>
              <a:gd name="adj" fmla="val 192308"/>
            </a:avLst>
          </a:prstGeom>
          <a:solidFill>
            <a:srgbClr val="E8F5E9"/>
          </a:solidFill>
          <a:ln w="12700">
            <a:solidFill>
              <a:srgbClr val="FFFFFF">
                <a:alpha val="0"/>
              </a:srgbClr>
            </a:solidFill>
            <a:prstDash val="solid"/>
          </a:ln>
        </p:spPr>
      </p:sp>
      <p:sp>
        <p:nvSpPr>
          <p:cNvPr id="78" name="Text 68"/>
          <p:cNvSpPr txBox="1"/>
          <p:nvPr/>
        </p:nvSpPr>
        <p:spPr>
          <a:xfrm>
            <a:off x="11144707" y="2286000"/>
            <a:ext cx="629107"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整備完了</a:t>
            </a:r>
            <a:endParaRPr lang="en-US" sz="800" dirty="0"/>
          </a:p>
        </p:txBody>
      </p:sp>
      <p:sp>
        <p:nvSpPr>
          <p:cNvPr id="79" name="Text 69"/>
          <p:cNvSpPr txBox="1"/>
          <p:nvPr/>
        </p:nvSpPr>
        <p:spPr>
          <a:xfrm>
            <a:off x="8477402" y="2547518"/>
            <a:ext cx="876910" cy="162763"/>
          </a:xfrm>
          <a:prstGeom prst="rect">
            <a:avLst/>
          </a:prstGeom>
          <a:noFill/>
          <a:ln/>
        </p:spPr>
        <p:txBody>
          <a:bodyPr wrap="square" lIns="0" tIns="0" rIns="0" bIns="0" rtlCol="0" anchor="ctr"/>
          <a:lstStyle/>
          <a:p>
            <a:pPr marL="0" indent="0" algn="l">
              <a:buNone/>
            </a:pPr>
            <a:r>
              <a:rPr lang="en-US" sz="900" dirty="0">
                <a:solidFill>
                  <a:srgbClr val="000000"/>
                </a:solidFill>
                <a:latin typeface="Noto Sans JP" pitchFamily="34" charset="0"/>
                <a:ea typeface="Noto Sans JP" pitchFamily="34" charset="-122"/>
                <a:cs typeface="Noto Sans JP" pitchFamily="34" charset="-120"/>
              </a:rPr>
              <a:t>キャッシュレス</a:t>
            </a:r>
            <a:endParaRPr lang="en-US" sz="900" dirty="0"/>
          </a:p>
        </p:txBody>
      </p:sp>
      <p:sp>
        <p:nvSpPr>
          <p:cNvPr id="80" name="Shape 70"/>
          <p:cNvSpPr/>
          <p:nvPr/>
        </p:nvSpPr>
        <p:spPr>
          <a:xfrm>
            <a:off x="11354105" y="2533802"/>
            <a:ext cx="362102" cy="190195"/>
          </a:xfrm>
          <a:prstGeom prst="roundRect">
            <a:avLst>
              <a:gd name="adj" fmla="val 192308"/>
            </a:avLst>
          </a:prstGeom>
          <a:solidFill>
            <a:srgbClr val="E8F5E9"/>
          </a:solidFill>
          <a:ln w="12700">
            <a:solidFill>
              <a:srgbClr val="FFFFFF">
                <a:alpha val="0"/>
              </a:srgbClr>
            </a:solidFill>
            <a:prstDash val="solid"/>
          </a:ln>
        </p:spPr>
      </p:sp>
      <p:sp>
        <p:nvSpPr>
          <p:cNvPr id="81" name="Text 71"/>
          <p:cNvSpPr txBox="1"/>
          <p:nvPr/>
        </p:nvSpPr>
        <p:spPr>
          <a:xfrm>
            <a:off x="11354105" y="2533802"/>
            <a:ext cx="419710"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定着</a:t>
            </a:r>
            <a:endParaRPr lang="en-US" sz="800" dirty="0"/>
          </a:p>
        </p:txBody>
      </p:sp>
      <p:sp>
        <p:nvSpPr>
          <p:cNvPr id="82" name="Text 72"/>
          <p:cNvSpPr txBox="1"/>
          <p:nvPr/>
        </p:nvSpPr>
        <p:spPr>
          <a:xfrm>
            <a:off x="8477402" y="2795321"/>
            <a:ext cx="543154" cy="162763"/>
          </a:xfrm>
          <a:prstGeom prst="rect">
            <a:avLst/>
          </a:prstGeom>
          <a:noFill/>
          <a:ln/>
        </p:spPr>
        <p:txBody>
          <a:bodyPr wrap="square" lIns="0" tIns="0" rIns="0" bIns="0" rtlCol="0" anchor="ctr"/>
          <a:lstStyle/>
          <a:p>
            <a:pPr marL="0" indent="0" algn="l">
              <a:buNone/>
            </a:pPr>
            <a:r>
              <a:rPr lang="en-US" sz="900" dirty="0">
                <a:solidFill>
                  <a:srgbClr val="000000"/>
                </a:solidFill>
                <a:latin typeface="Noto Sans JP" pitchFamily="34" charset="0"/>
                <a:ea typeface="Noto Sans JP" pitchFamily="34" charset="-122"/>
                <a:cs typeface="Noto Sans JP" pitchFamily="34" charset="-120"/>
              </a:rPr>
              <a:t>海外観客</a:t>
            </a:r>
            <a:endParaRPr lang="en-US" sz="900" dirty="0"/>
          </a:p>
        </p:txBody>
      </p:sp>
      <p:sp>
        <p:nvSpPr>
          <p:cNvPr id="83" name="Shape 73"/>
          <p:cNvSpPr/>
          <p:nvPr/>
        </p:nvSpPr>
        <p:spPr>
          <a:xfrm>
            <a:off x="11248949" y="2781605"/>
            <a:ext cx="466344" cy="190195"/>
          </a:xfrm>
          <a:prstGeom prst="roundRect">
            <a:avLst>
              <a:gd name="adj" fmla="val 192308"/>
            </a:avLst>
          </a:prstGeom>
          <a:solidFill>
            <a:srgbClr val="FFF3E0"/>
          </a:solidFill>
          <a:ln w="12700">
            <a:solidFill>
              <a:srgbClr val="FFFFFF">
                <a:alpha val="0"/>
              </a:srgbClr>
            </a:solidFill>
            <a:prstDash val="solid"/>
          </a:ln>
        </p:spPr>
      </p:sp>
      <p:sp>
        <p:nvSpPr>
          <p:cNvPr id="84" name="Text 74"/>
          <p:cNvSpPr txBox="1"/>
          <p:nvPr/>
        </p:nvSpPr>
        <p:spPr>
          <a:xfrm>
            <a:off x="11248949" y="2781605"/>
            <a:ext cx="523951"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F57C00"/>
                </a:solidFill>
                <a:latin typeface="Noto Sans JP" pitchFamily="34" charset="0"/>
                <a:ea typeface="Noto Sans JP" pitchFamily="34" charset="-122"/>
                <a:cs typeface="Noto Sans JP" pitchFamily="34" charset="-120"/>
              </a:rPr>
              <a:t>回復中</a:t>
            </a:r>
            <a:endParaRPr lang="en-US" sz="800" dirty="0"/>
          </a:p>
        </p:txBody>
      </p:sp>
      <p:sp>
        <p:nvSpPr>
          <p:cNvPr id="85" name="Shape 75"/>
          <p:cNvSpPr/>
          <p:nvPr/>
        </p:nvSpPr>
        <p:spPr>
          <a:xfrm>
            <a:off x="8382305" y="3209544"/>
            <a:ext cx="3429000" cy="914400"/>
          </a:xfrm>
          <a:prstGeom prst="roundRect">
            <a:avLst>
              <a:gd name="adj" fmla="val 12500"/>
            </a:avLst>
          </a:prstGeom>
          <a:solidFill>
            <a:srgbClr val="FFF3E0"/>
          </a:solidFill>
          <a:ln w="12700">
            <a:solidFill>
              <a:srgbClr val="FFFFFF">
                <a:alpha val="0"/>
              </a:srgbClr>
            </a:solidFill>
            <a:prstDash val="solid"/>
          </a:ln>
        </p:spPr>
      </p:sp>
      <p:sp>
        <p:nvSpPr>
          <p:cNvPr id="86" name="Text 76"/>
          <p:cNvSpPr txBox="1"/>
          <p:nvPr/>
        </p:nvSpPr>
        <p:spPr>
          <a:xfrm>
            <a:off x="8629193" y="3305556"/>
            <a:ext cx="3277210" cy="181051"/>
          </a:xfrm>
          <a:prstGeom prst="rect">
            <a:avLst/>
          </a:prstGeom>
          <a:noFill/>
          <a:ln/>
        </p:spPr>
        <p:txBody>
          <a:bodyPr wrap="square" lIns="0" tIns="0" rIns="0" bIns="0" rtlCol="0" anchor="ctr"/>
          <a:lstStyle/>
          <a:p>
            <a:pPr marL="0" indent="0" algn="l">
              <a:buNone/>
            </a:pPr>
            <a:r>
              <a:rPr lang="en-US" sz="900" b="1" dirty="0">
                <a:solidFill>
                  <a:srgbClr val="E65100"/>
                </a:solidFill>
                <a:latin typeface="Noto Sans JP" pitchFamily="34" charset="0"/>
                <a:ea typeface="Noto Sans JP" pitchFamily="34" charset="-122"/>
                <a:cs typeface="Noto Sans JP" pitchFamily="34" charset="-120"/>
              </a:rPr>
              <a:t> 主要課題</a:t>
            </a:r>
            <a:endParaRPr lang="en-US" sz="900" dirty="0"/>
          </a:p>
        </p:txBody>
      </p:sp>
      <p:sp>
        <p:nvSpPr>
          <p:cNvPr id="87" name="Text 77"/>
          <p:cNvSpPr txBox="1"/>
          <p:nvPr/>
        </p:nvSpPr>
        <p:spPr>
          <a:xfrm>
            <a:off x="8477402" y="3543300"/>
            <a:ext cx="3314700" cy="486461"/>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 • 台風・猛暑・為替・人件費上昇</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 収益性の圧迫</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 持続可能運営モデルの構築 </a:t>
            </a:r>
            <a:endParaRPr lang="en-US" sz="900" dirty="0"/>
          </a:p>
        </p:txBody>
      </p:sp>
      <p:sp>
        <p:nvSpPr>
          <p:cNvPr id="88" name="Shape 78"/>
          <p:cNvSpPr/>
          <p:nvPr/>
        </p:nvSpPr>
        <p:spPr>
          <a:xfrm>
            <a:off x="8382305" y="4261104"/>
            <a:ext cx="3429000" cy="914400"/>
          </a:xfrm>
          <a:prstGeom prst="roundRect">
            <a:avLst>
              <a:gd name="adj" fmla="val 12500"/>
            </a:avLst>
          </a:prstGeom>
          <a:solidFill>
            <a:srgbClr val="E8F5E9"/>
          </a:solidFill>
          <a:ln w="12700">
            <a:solidFill>
              <a:srgbClr val="FFFFFF">
                <a:alpha val="0"/>
              </a:srgbClr>
            </a:solidFill>
            <a:prstDash val="solid"/>
          </a:ln>
        </p:spPr>
      </p:sp>
      <p:sp>
        <p:nvSpPr>
          <p:cNvPr id="89" name="Text 79"/>
          <p:cNvSpPr txBox="1"/>
          <p:nvPr/>
        </p:nvSpPr>
        <p:spPr>
          <a:xfrm>
            <a:off x="8629193" y="4356202"/>
            <a:ext cx="3201314" cy="181051"/>
          </a:xfrm>
          <a:prstGeom prst="rect">
            <a:avLst/>
          </a:prstGeom>
          <a:noFill/>
          <a:ln/>
        </p:spPr>
        <p:txBody>
          <a:bodyPr wrap="square" lIns="0" tIns="0" rIns="0" bIns="0" rtlCol="0" anchor="ctr"/>
          <a:lstStyle/>
          <a:p>
            <a:pPr marL="0" indent="0" algn="l">
              <a:buNone/>
            </a:pPr>
            <a:r>
              <a:rPr lang="en-US" sz="900" b="1" dirty="0">
                <a:solidFill>
                  <a:srgbClr val="2E7D32"/>
                </a:solidFill>
                <a:latin typeface="Noto Sans JP" pitchFamily="34" charset="0"/>
                <a:ea typeface="Noto Sans JP" pitchFamily="34" charset="-122"/>
                <a:cs typeface="Noto Sans JP" pitchFamily="34" charset="-120"/>
              </a:rPr>
              <a:t> ESG対応</a:t>
            </a:r>
            <a:endParaRPr lang="en-US" sz="900" dirty="0"/>
          </a:p>
        </p:txBody>
      </p:sp>
      <p:sp>
        <p:nvSpPr>
          <p:cNvPr id="90" name="Text 80"/>
          <p:cNvSpPr txBox="1"/>
          <p:nvPr/>
        </p:nvSpPr>
        <p:spPr>
          <a:xfrm>
            <a:off x="8477402" y="4594860"/>
            <a:ext cx="3314700" cy="486461"/>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 • 環境配慮・地域共生</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 カーボンフットプリント削減</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 持続可能な運営モデル </a:t>
            </a:r>
            <a:endParaRPr lang="en-US" sz="900" dirty="0"/>
          </a:p>
        </p:txBody>
      </p:sp>
      <p:pic>
        <p:nvPicPr>
          <p:cNvPr id="91" name="Image 8" descr="preencoded.png"/>
          <p:cNvPicPr>
            <a:picLocks noChangeAspect="1"/>
          </p:cNvPicPr>
          <p:nvPr/>
        </p:nvPicPr>
        <p:blipFill>
          <a:blip r:embed="rId11"/>
          <a:srcRect/>
          <a:stretch/>
        </p:blipFill>
        <p:spPr>
          <a:xfrm>
            <a:off x="8477402" y="3339389"/>
            <a:ext cx="123444" cy="123444"/>
          </a:xfrm>
          <a:prstGeom prst="rect">
            <a:avLst/>
          </a:prstGeom>
        </p:spPr>
      </p:pic>
      <p:pic>
        <p:nvPicPr>
          <p:cNvPr id="92" name="Image 9" descr="preencoded.png"/>
          <p:cNvPicPr>
            <a:picLocks noChangeAspect="1"/>
          </p:cNvPicPr>
          <p:nvPr/>
        </p:nvPicPr>
        <p:blipFill>
          <a:blip r:embed="rId12"/>
          <a:srcRect/>
          <a:stretch/>
        </p:blipFill>
        <p:spPr>
          <a:xfrm>
            <a:off x="8477402" y="4390949"/>
            <a:ext cx="123444" cy="123444"/>
          </a:xfrm>
          <a:prstGeom prst="rect">
            <a:avLst/>
          </a:prstGeom>
        </p:spPr>
      </p:pic>
      <p:sp>
        <p:nvSpPr>
          <p:cNvPr id="93" name="Text 81"/>
          <p:cNvSpPr txBox="1"/>
          <p:nvPr/>
        </p:nvSpPr>
        <p:spPr>
          <a:xfrm>
            <a:off x="381305" y="6495898"/>
            <a:ext cx="590611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音楽産業レポート、フェス運営資料、行政文書より独自集計</a:t>
            </a:r>
            <a:endParaRPr lang="en-US" sz="900" dirty="0"/>
          </a:p>
        </p:txBody>
      </p:sp>
      <p:sp>
        <p:nvSpPr>
          <p:cNvPr id="94" name="Text 82"/>
          <p:cNvSpPr txBox="1"/>
          <p:nvPr/>
        </p:nvSpPr>
        <p:spPr>
          <a:xfrm>
            <a:off x="10782605" y="6467551"/>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19</a:t>
            </a:r>
            <a:endParaRPr lang="en-US" sz="1000" dirty="0"/>
          </a:p>
        </p:txBody>
      </p:sp>
      <p:pic>
        <p:nvPicPr>
          <p:cNvPr id="96" name="図 95">
            <a:extLst>
              <a:ext uri="{FF2B5EF4-FFF2-40B4-BE49-F238E27FC236}">
                <a16:creationId xmlns:a16="http://schemas.microsoft.com/office/drawing/2014/main" id="{19D22C9B-C54E-CEF0-42E1-E4D87A312776}"/>
              </a:ext>
            </a:extLst>
          </p:cNvPr>
          <p:cNvPicPr>
            <a:picLocks noChangeAspect="1"/>
          </p:cNvPicPr>
          <p:nvPr/>
        </p:nvPicPr>
        <p:blipFill>
          <a:blip r:embed="rId13"/>
          <a:stretch>
            <a:fillRect/>
          </a:stretch>
        </p:blipFill>
        <p:spPr>
          <a:xfrm>
            <a:off x="4295851" y="5064862"/>
            <a:ext cx="1847241" cy="1130046"/>
          </a:xfrm>
          <a:prstGeom prst="rect">
            <a:avLst/>
          </a:prstGeom>
        </p:spPr>
      </p:pic>
      <p:pic>
        <p:nvPicPr>
          <p:cNvPr id="98" name="図 97">
            <a:extLst>
              <a:ext uri="{FF2B5EF4-FFF2-40B4-BE49-F238E27FC236}">
                <a16:creationId xmlns:a16="http://schemas.microsoft.com/office/drawing/2014/main" id="{63B83462-4561-1972-351C-AEF262A3C039}"/>
              </a:ext>
            </a:extLst>
          </p:cNvPr>
          <p:cNvPicPr>
            <a:picLocks noChangeAspect="1"/>
          </p:cNvPicPr>
          <p:nvPr/>
        </p:nvPicPr>
        <p:blipFill>
          <a:blip r:embed="rId14"/>
          <a:stretch>
            <a:fillRect/>
          </a:stretch>
        </p:blipFill>
        <p:spPr>
          <a:xfrm>
            <a:off x="6485534" y="5064862"/>
            <a:ext cx="1792530" cy="114848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C3A37-4844-708F-3FFF-1604CB2ED3BB}"/>
            </a:ext>
          </a:extLst>
        </p:cNvPr>
        <p:cNvGrpSpPr/>
        <p:nvPr/>
      </p:nvGrpSpPr>
      <p:grpSpPr>
        <a:xfrm>
          <a:off x="0" y="0"/>
          <a:ext cx="0" cy="0"/>
          <a:chOff x="0" y="0"/>
          <a:chExt cx="0" cy="0"/>
        </a:xfrm>
      </p:grpSpPr>
      <p:sp>
        <p:nvSpPr>
          <p:cNvPr id="2" name="Text 6">
            <a:extLst>
              <a:ext uri="{FF2B5EF4-FFF2-40B4-BE49-F238E27FC236}">
                <a16:creationId xmlns:a16="http://schemas.microsoft.com/office/drawing/2014/main" id="{32A7658F-9EA3-685D-2404-E5670E47423E}"/>
              </a:ext>
            </a:extLst>
          </p:cNvPr>
          <p:cNvSpPr txBox="1"/>
          <p:nvPr/>
        </p:nvSpPr>
        <p:spPr>
          <a:xfrm>
            <a:off x="-152705" y="2421527"/>
            <a:ext cx="12497105" cy="571500"/>
          </a:xfrm>
          <a:prstGeom prst="rect">
            <a:avLst/>
          </a:prstGeom>
          <a:noFill/>
          <a:ln/>
        </p:spPr>
        <p:txBody>
          <a:bodyPr wrap="square" lIns="0" tIns="0" rIns="0" bIns="0" rtlCol="0" anchor="ctr"/>
          <a:lstStyle/>
          <a:p>
            <a:pPr marL="0" indent="0" algn="ctr">
              <a:buNone/>
            </a:pPr>
            <a:r>
              <a:rPr lang="ja-JP" altLang="en-US" sz="3700" b="1" dirty="0">
                <a:solidFill>
                  <a:srgbClr val="0052CC"/>
                </a:solidFill>
                <a:latin typeface="Montserrat" pitchFamily="34" charset="0"/>
                <a:ea typeface="Montserrat" pitchFamily="34" charset="-122"/>
                <a:cs typeface="Montserrat" pitchFamily="34" charset="-120"/>
              </a:rPr>
              <a:t>市場規模・産業分析</a:t>
            </a:r>
            <a:endParaRPr lang="en-US" sz="3700" dirty="0"/>
          </a:p>
        </p:txBody>
      </p:sp>
    </p:spTree>
    <p:extLst>
      <p:ext uri="{BB962C8B-B14F-4D97-AF65-F5344CB8AC3E}">
        <p14:creationId xmlns:p14="http://schemas.microsoft.com/office/powerpoint/2010/main" val="3039946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75285"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a:off x="381305" y="1143000"/>
            <a:ext cx="2781605" cy="5067605"/>
          </a:xfrm>
          <a:prstGeom prst="roundRect">
            <a:avLst>
              <a:gd name="adj" fmla="val 1801"/>
            </a:avLst>
          </a:prstGeom>
          <a:solidFill>
            <a:srgbClr val="F0F8FF">
              <a:alpha val="60000"/>
            </a:srgbClr>
          </a:solidFill>
          <a:ln w="12700">
            <a:solidFill>
              <a:srgbClr val="4A90E2">
                <a:alpha val="20000"/>
              </a:srgbClr>
            </a:solidFill>
            <a:prstDash val="solid"/>
          </a:ln>
          <a:effectLst>
            <a:outerShdw blurRad="50800" dist="25400" dir="16200000" algn="bl" rotWithShape="0">
              <a:srgbClr val="000000">
                <a:alpha val="3000"/>
              </a:srgbClr>
            </a:outerShdw>
          </a:effectLst>
        </p:spPr>
      </p:sp>
      <p:sp>
        <p:nvSpPr>
          <p:cNvPr id="7" name="Shape 5"/>
          <p:cNvSpPr/>
          <p:nvPr/>
        </p:nvSpPr>
        <p:spPr>
          <a:xfrm>
            <a:off x="3286354" y="1143000"/>
            <a:ext cx="2781605" cy="5067605"/>
          </a:xfrm>
          <a:prstGeom prst="roundRect">
            <a:avLst>
              <a:gd name="adj" fmla="val 1801"/>
            </a:avLst>
          </a:prstGeom>
          <a:solidFill>
            <a:srgbClr val="F0F8FF">
              <a:alpha val="60000"/>
            </a:srgbClr>
          </a:solidFill>
          <a:ln w="12700">
            <a:solidFill>
              <a:srgbClr val="4A90E2">
                <a:alpha val="20000"/>
              </a:srgbClr>
            </a:solidFill>
            <a:prstDash val="solid"/>
          </a:ln>
          <a:effectLst>
            <a:outerShdw blurRad="50800" dist="25400" dir="16200000" algn="bl" rotWithShape="0">
              <a:srgbClr val="000000">
                <a:alpha val="3000"/>
              </a:srgbClr>
            </a:outerShdw>
          </a:effectLst>
        </p:spPr>
      </p:sp>
      <p:sp>
        <p:nvSpPr>
          <p:cNvPr id="8" name="Shape 6"/>
          <p:cNvSpPr/>
          <p:nvPr/>
        </p:nvSpPr>
        <p:spPr>
          <a:xfrm>
            <a:off x="6191402" y="1143000"/>
            <a:ext cx="2781605" cy="5067605"/>
          </a:xfrm>
          <a:prstGeom prst="roundRect">
            <a:avLst>
              <a:gd name="adj" fmla="val 1801"/>
            </a:avLst>
          </a:prstGeom>
          <a:solidFill>
            <a:srgbClr val="F0F8FF">
              <a:alpha val="60000"/>
            </a:srgbClr>
          </a:solidFill>
          <a:ln w="12700">
            <a:solidFill>
              <a:srgbClr val="4A90E2">
                <a:alpha val="20000"/>
              </a:srgbClr>
            </a:solidFill>
            <a:prstDash val="solid"/>
          </a:ln>
          <a:effectLst>
            <a:outerShdw blurRad="50800" dist="25400" dir="16200000" algn="bl" rotWithShape="0">
              <a:srgbClr val="000000">
                <a:alpha val="3000"/>
              </a:srgbClr>
            </a:outerShdw>
          </a:effectLst>
        </p:spPr>
      </p:sp>
      <p:sp>
        <p:nvSpPr>
          <p:cNvPr id="9" name="Shape 7"/>
          <p:cNvSpPr/>
          <p:nvPr/>
        </p:nvSpPr>
        <p:spPr>
          <a:xfrm>
            <a:off x="9096451" y="1143000"/>
            <a:ext cx="2781605" cy="5067605"/>
          </a:xfrm>
          <a:prstGeom prst="roundRect">
            <a:avLst>
              <a:gd name="adj" fmla="val 1801"/>
            </a:avLst>
          </a:prstGeom>
          <a:solidFill>
            <a:srgbClr val="F0F8FF">
              <a:alpha val="60000"/>
            </a:srgbClr>
          </a:solidFill>
          <a:ln w="12700">
            <a:solidFill>
              <a:srgbClr val="4A90E2">
                <a:alpha val="20000"/>
              </a:srgbClr>
            </a:solidFill>
            <a:prstDash val="solid"/>
          </a:ln>
          <a:effectLst>
            <a:outerShdw blurRad="50800" dist="25400" dir="16200000" algn="bl" rotWithShape="0">
              <a:srgbClr val="000000">
                <a:alpha val="3000"/>
              </a:srgbClr>
            </a:outerShdw>
          </a:effectLst>
        </p:spPr>
      </p:sp>
      <p:sp>
        <p:nvSpPr>
          <p:cNvPr id="10" name="Text 8"/>
          <p:cNvSpPr txBox="1"/>
          <p:nvPr/>
        </p:nvSpPr>
        <p:spPr>
          <a:xfrm>
            <a:off x="381305" y="381305"/>
            <a:ext cx="11735410" cy="419710"/>
          </a:xfrm>
          <a:prstGeom prst="rect">
            <a:avLst/>
          </a:prstGeom>
          <a:noFill/>
          <a:ln/>
        </p:spPr>
        <p:txBody>
          <a:bodyPr wrap="square" lIns="0" tIns="0" rIns="0" bIns="0" rtlCol="0" anchor="ctr"/>
          <a:lstStyle/>
          <a:p>
            <a:pPr marL="0" indent="0" algn="l">
              <a:buNone/>
            </a:pPr>
            <a:r>
              <a:rPr lang="en-US" sz="2700" b="1" dirty="0">
                <a:solidFill>
                  <a:srgbClr val="003366"/>
                </a:solidFill>
                <a:latin typeface="Montserrat" pitchFamily="34" charset="0"/>
                <a:ea typeface="Montserrat" pitchFamily="34" charset="-122"/>
                <a:cs typeface="Montserrat" pitchFamily="34" charset="-120"/>
              </a:rPr>
              <a:t>主要フェスの特性分析（統合）</a:t>
            </a:r>
            <a:endParaRPr lang="en-US" sz="2700" dirty="0"/>
          </a:p>
        </p:txBody>
      </p:sp>
      <p:pic>
        <p:nvPicPr>
          <p:cNvPr id="11" name="Image 0" descr="preencoded.png"/>
          <p:cNvPicPr>
            <a:picLocks noChangeAspect="1"/>
          </p:cNvPicPr>
          <p:nvPr/>
        </p:nvPicPr>
        <p:blipFill>
          <a:blip r:embed="rId3"/>
          <a:srcRect t="-400" b="-400"/>
          <a:stretch/>
        </p:blipFill>
        <p:spPr>
          <a:xfrm>
            <a:off x="381305" y="857707"/>
            <a:ext cx="571500" cy="38405"/>
          </a:xfrm>
          <a:prstGeom prst="rect">
            <a:avLst/>
          </a:prstGeom>
        </p:spPr>
      </p:pic>
      <p:pic>
        <p:nvPicPr>
          <p:cNvPr id="12" name="Image 1" descr="preencoded.png"/>
          <p:cNvPicPr>
            <a:picLocks noChangeAspect="1"/>
          </p:cNvPicPr>
          <p:nvPr/>
        </p:nvPicPr>
        <p:blipFill>
          <a:blip r:embed="rId4"/>
          <a:srcRect/>
          <a:stretch/>
        </p:blipFill>
        <p:spPr>
          <a:xfrm>
            <a:off x="609905" y="1371600"/>
            <a:ext cx="304495" cy="304495"/>
          </a:xfrm>
          <a:prstGeom prst="rect">
            <a:avLst/>
          </a:prstGeom>
        </p:spPr>
      </p:pic>
      <p:sp>
        <p:nvSpPr>
          <p:cNvPr id="13" name="Shape 9"/>
          <p:cNvSpPr/>
          <p:nvPr/>
        </p:nvSpPr>
        <p:spPr>
          <a:xfrm>
            <a:off x="1047902" y="1552651"/>
            <a:ext cx="972007" cy="19202"/>
          </a:xfrm>
          <a:prstGeom prst="rect">
            <a:avLst/>
          </a:prstGeom>
          <a:solidFill>
            <a:srgbClr val="81C784"/>
          </a:solidFill>
          <a:ln w="12700">
            <a:solidFill>
              <a:srgbClr val="81C784">
                <a:alpha val="0"/>
              </a:srgbClr>
            </a:solidFill>
            <a:prstDash val="solid"/>
          </a:ln>
        </p:spPr>
      </p:sp>
      <p:sp>
        <p:nvSpPr>
          <p:cNvPr id="14" name="Text 10"/>
          <p:cNvSpPr txBox="1"/>
          <p:nvPr/>
        </p:nvSpPr>
        <p:spPr>
          <a:xfrm>
            <a:off x="1047902" y="1304849"/>
            <a:ext cx="1047902" cy="209398"/>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2E7D32"/>
                </a:solidFill>
                <a:latin typeface="Montserrat" pitchFamily="34" charset="0"/>
                <a:ea typeface="Montserrat" pitchFamily="34" charset="-122"/>
                <a:cs typeface="Montserrat" pitchFamily="34" charset="-120"/>
              </a:rPr>
              <a:t>FUJI ROCK</a:t>
            </a:r>
            <a:endParaRPr lang="en-US" sz="1300" dirty="0"/>
          </a:p>
        </p:txBody>
      </p:sp>
      <p:sp>
        <p:nvSpPr>
          <p:cNvPr id="15" name="Text 11"/>
          <p:cNvSpPr txBox="1"/>
          <p:nvPr/>
        </p:nvSpPr>
        <p:spPr>
          <a:xfrm>
            <a:off x="523951" y="1714500"/>
            <a:ext cx="2667305"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特性：自然・山間・滞在型</a:t>
            </a:r>
            <a:endParaRPr lang="en-US" sz="1000" dirty="0"/>
          </a:p>
        </p:txBody>
      </p:sp>
      <p:sp>
        <p:nvSpPr>
          <p:cNvPr id="16" name="Text 12"/>
          <p:cNvSpPr txBox="1"/>
          <p:nvPr/>
        </p:nvSpPr>
        <p:spPr>
          <a:xfrm>
            <a:off x="523951" y="2613355"/>
            <a:ext cx="2667305"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客層・支持層</a:t>
            </a:r>
            <a:endParaRPr lang="en-US" sz="1000" dirty="0"/>
          </a:p>
        </p:txBody>
      </p:sp>
      <p:sp>
        <p:nvSpPr>
          <p:cNvPr id="17" name="Text 13"/>
          <p:cNvSpPr txBox="1"/>
          <p:nvPr/>
        </p:nvSpPr>
        <p:spPr>
          <a:xfrm>
            <a:off x="523951" y="3512210"/>
            <a:ext cx="2667305"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強み・構造</a:t>
            </a:r>
            <a:endParaRPr lang="en-US" sz="1000" dirty="0"/>
          </a:p>
        </p:txBody>
      </p:sp>
      <p:sp>
        <p:nvSpPr>
          <p:cNvPr id="18" name="Text 14"/>
          <p:cNvSpPr txBox="1"/>
          <p:nvPr/>
        </p:nvSpPr>
        <p:spPr>
          <a:xfrm>
            <a:off x="523951" y="1943100"/>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苗場という立地そのものが最大の価値</a:t>
            </a:r>
            <a:endParaRPr lang="en-US" sz="900" dirty="0"/>
          </a:p>
        </p:txBody>
      </p:sp>
      <p:sp>
        <p:nvSpPr>
          <p:cNvPr id="19" name="Text 15"/>
          <p:cNvSpPr txBox="1"/>
          <p:nvPr/>
        </p:nvSpPr>
        <p:spPr>
          <a:xfrm>
            <a:off x="523951" y="2141525"/>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「音楽＋自然＋非日常滞在」のセット販売</a:t>
            </a:r>
            <a:endParaRPr lang="en-US" sz="900" dirty="0"/>
          </a:p>
        </p:txBody>
      </p:sp>
      <p:sp>
        <p:nvSpPr>
          <p:cNvPr id="20" name="Text 16"/>
          <p:cNvSpPr txBox="1"/>
          <p:nvPr/>
        </p:nvSpPr>
        <p:spPr>
          <a:xfrm>
            <a:off x="523951" y="2339035"/>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雨・泥・不便さも含めてブランド化</a:t>
            </a:r>
            <a:endParaRPr lang="en-US" sz="900" dirty="0"/>
          </a:p>
        </p:txBody>
      </p:sp>
      <p:sp>
        <p:nvSpPr>
          <p:cNvPr id="21" name="Text 17"/>
          <p:cNvSpPr txBox="1"/>
          <p:nvPr/>
        </p:nvSpPr>
        <p:spPr>
          <a:xfrm>
            <a:off x="523951" y="2841955"/>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コア音楽ファン比率が高い</a:t>
            </a:r>
            <a:endParaRPr lang="en-US" sz="900" dirty="0"/>
          </a:p>
        </p:txBody>
      </p:sp>
      <p:sp>
        <p:nvSpPr>
          <p:cNvPr id="22" name="Text 18"/>
          <p:cNvSpPr txBox="1"/>
          <p:nvPr/>
        </p:nvSpPr>
        <p:spPr>
          <a:xfrm>
            <a:off x="523951" y="3040380"/>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食・空間・カルチャーへの感度が高い層</a:t>
            </a:r>
            <a:endParaRPr lang="en-US" sz="900" dirty="0"/>
          </a:p>
        </p:txBody>
      </p:sp>
      <p:sp>
        <p:nvSpPr>
          <p:cNvPr id="23" name="Text 19"/>
          <p:cNvSpPr txBox="1"/>
          <p:nvPr/>
        </p:nvSpPr>
        <p:spPr>
          <a:xfrm>
            <a:off x="523951" y="3238805"/>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体験価値・世界観重視のリピーター</a:t>
            </a:r>
            <a:endParaRPr lang="en-US" sz="900" dirty="0"/>
          </a:p>
        </p:txBody>
      </p:sp>
      <p:sp>
        <p:nvSpPr>
          <p:cNvPr id="24" name="Text 20"/>
          <p:cNvSpPr txBox="1"/>
          <p:nvPr/>
        </p:nvSpPr>
        <p:spPr>
          <a:xfrm>
            <a:off x="523951" y="3740810"/>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ブランド型で出演者依存度が相対的に低い</a:t>
            </a:r>
            <a:endParaRPr lang="en-US" sz="900" dirty="0"/>
          </a:p>
        </p:txBody>
      </p:sp>
      <p:sp>
        <p:nvSpPr>
          <p:cNvPr id="25" name="Text 21"/>
          <p:cNvSpPr txBox="1"/>
          <p:nvPr/>
        </p:nvSpPr>
        <p:spPr>
          <a:xfrm>
            <a:off x="523951" y="3939235"/>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出店も「ただの屋台」ではなく質重視</a:t>
            </a:r>
            <a:endParaRPr lang="en-US" sz="900" dirty="0"/>
          </a:p>
        </p:txBody>
      </p:sp>
      <p:sp>
        <p:nvSpPr>
          <p:cNvPr id="26" name="Text 22"/>
          <p:cNvSpPr txBox="1"/>
          <p:nvPr/>
        </p:nvSpPr>
        <p:spPr>
          <a:xfrm>
            <a:off x="523951" y="4137660"/>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圧倒的な非日常体験による深い愛着</a:t>
            </a:r>
            <a:endParaRPr lang="en-US" sz="900" dirty="0"/>
          </a:p>
        </p:txBody>
      </p:sp>
      <p:pic>
        <p:nvPicPr>
          <p:cNvPr id="27" name="Image 2" descr="preencoded.png"/>
          <p:cNvPicPr>
            <a:picLocks noChangeAspect="1"/>
          </p:cNvPicPr>
          <p:nvPr/>
        </p:nvPicPr>
        <p:blipFill>
          <a:blip r:embed="rId5"/>
          <a:srcRect l="-90" r="-90"/>
          <a:stretch/>
        </p:blipFill>
        <p:spPr>
          <a:xfrm>
            <a:off x="3476549" y="1371600"/>
            <a:ext cx="381305" cy="304495"/>
          </a:xfrm>
          <a:prstGeom prst="rect">
            <a:avLst/>
          </a:prstGeom>
        </p:spPr>
      </p:pic>
      <p:sp>
        <p:nvSpPr>
          <p:cNvPr id="28" name="Shape 23"/>
          <p:cNvSpPr/>
          <p:nvPr/>
        </p:nvSpPr>
        <p:spPr>
          <a:xfrm>
            <a:off x="3952951" y="1552651"/>
            <a:ext cx="1438351" cy="19202"/>
          </a:xfrm>
          <a:prstGeom prst="rect">
            <a:avLst/>
          </a:prstGeom>
          <a:solidFill>
            <a:srgbClr val="4FC3F7"/>
          </a:solidFill>
          <a:ln w="12700">
            <a:solidFill>
              <a:srgbClr val="4FC3F7">
                <a:alpha val="0"/>
              </a:srgbClr>
            </a:solidFill>
            <a:prstDash val="solid"/>
          </a:ln>
        </p:spPr>
      </p:sp>
      <p:sp>
        <p:nvSpPr>
          <p:cNvPr id="29" name="Text 24"/>
          <p:cNvSpPr txBox="1"/>
          <p:nvPr/>
        </p:nvSpPr>
        <p:spPr>
          <a:xfrm>
            <a:off x="3952951" y="1304849"/>
            <a:ext cx="1515161" cy="209398"/>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277BD"/>
                </a:solidFill>
                <a:latin typeface="Montserrat" pitchFamily="34" charset="0"/>
                <a:ea typeface="Montserrat" pitchFamily="34" charset="-122"/>
                <a:cs typeface="Montserrat" pitchFamily="34" charset="-120"/>
              </a:rPr>
              <a:t>SUMMER SONIC</a:t>
            </a:r>
            <a:endParaRPr lang="en-US" sz="1300" dirty="0"/>
          </a:p>
        </p:txBody>
      </p:sp>
      <p:sp>
        <p:nvSpPr>
          <p:cNvPr id="30" name="Text 25"/>
          <p:cNvSpPr txBox="1"/>
          <p:nvPr/>
        </p:nvSpPr>
        <p:spPr>
          <a:xfrm>
            <a:off x="3429000" y="1714500"/>
            <a:ext cx="2667305"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特性：都市型・トレンド</a:t>
            </a:r>
            <a:endParaRPr lang="en-US" sz="1000" dirty="0"/>
          </a:p>
        </p:txBody>
      </p:sp>
      <p:sp>
        <p:nvSpPr>
          <p:cNvPr id="31" name="Text 26"/>
          <p:cNvSpPr txBox="1"/>
          <p:nvPr/>
        </p:nvSpPr>
        <p:spPr>
          <a:xfrm>
            <a:off x="3429000" y="2613355"/>
            <a:ext cx="2667305"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客層・支持層</a:t>
            </a:r>
            <a:endParaRPr lang="en-US" sz="1000" dirty="0"/>
          </a:p>
        </p:txBody>
      </p:sp>
      <p:sp>
        <p:nvSpPr>
          <p:cNvPr id="32" name="Text 27"/>
          <p:cNvSpPr txBox="1"/>
          <p:nvPr/>
        </p:nvSpPr>
        <p:spPr>
          <a:xfrm>
            <a:off x="3429000" y="3512210"/>
            <a:ext cx="2667305"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強み・構造</a:t>
            </a:r>
            <a:endParaRPr lang="en-US" sz="1000" dirty="0"/>
          </a:p>
        </p:txBody>
      </p:sp>
      <p:sp>
        <p:nvSpPr>
          <p:cNvPr id="33" name="Text 28"/>
          <p:cNvSpPr txBox="1"/>
          <p:nvPr/>
        </p:nvSpPr>
        <p:spPr>
          <a:xfrm>
            <a:off x="3429000" y="1943100"/>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都市近郊でアクセス良好な都市型フェス</a:t>
            </a:r>
            <a:endParaRPr lang="en-US" sz="900" dirty="0"/>
          </a:p>
        </p:txBody>
      </p:sp>
      <p:sp>
        <p:nvSpPr>
          <p:cNvPr id="34" name="Text 29"/>
          <p:cNvSpPr txBox="1"/>
          <p:nvPr/>
        </p:nvSpPr>
        <p:spPr>
          <a:xfrm>
            <a:off x="3429000" y="2141525"/>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「その年の世界トレンドを一括摂取」する場</a:t>
            </a:r>
            <a:endParaRPr lang="en-US" sz="900" dirty="0"/>
          </a:p>
        </p:txBody>
      </p:sp>
      <p:sp>
        <p:nvSpPr>
          <p:cNvPr id="35" name="Text 30"/>
          <p:cNvSpPr txBox="1"/>
          <p:nvPr/>
        </p:nvSpPr>
        <p:spPr>
          <a:xfrm>
            <a:off x="3429000" y="2339035"/>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都市インフラ（交通・通信）の恩恵大</a:t>
            </a:r>
            <a:endParaRPr lang="en-US" sz="900" dirty="0"/>
          </a:p>
        </p:txBody>
      </p:sp>
      <p:sp>
        <p:nvSpPr>
          <p:cNvPr id="36" name="Text 31"/>
          <p:cNvSpPr txBox="1"/>
          <p:nvPr/>
        </p:nvSpPr>
        <p:spPr>
          <a:xfrm>
            <a:off x="3429000" y="2841955"/>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若年層・ライト層にも届きやすい</a:t>
            </a:r>
            <a:endParaRPr lang="en-US" sz="900" dirty="0"/>
          </a:p>
        </p:txBody>
      </p:sp>
      <p:sp>
        <p:nvSpPr>
          <p:cNvPr id="37" name="Text 32"/>
          <p:cNvSpPr txBox="1"/>
          <p:nvPr/>
        </p:nvSpPr>
        <p:spPr>
          <a:xfrm>
            <a:off x="3429000" y="3040380"/>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洋楽・K-POPファンなど幅広い層</a:t>
            </a:r>
            <a:endParaRPr lang="en-US" sz="900" dirty="0"/>
          </a:p>
        </p:txBody>
      </p:sp>
      <p:sp>
        <p:nvSpPr>
          <p:cNvPr id="38" name="Text 33"/>
          <p:cNvSpPr txBox="1"/>
          <p:nvPr/>
        </p:nvSpPr>
        <p:spPr>
          <a:xfrm>
            <a:off x="3429000" y="3238805"/>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日帰り参加者も多数</a:t>
            </a:r>
            <a:endParaRPr lang="en-US" sz="900" dirty="0"/>
          </a:p>
        </p:txBody>
      </p:sp>
      <p:sp>
        <p:nvSpPr>
          <p:cNvPr id="39" name="Text 34"/>
          <p:cNvSpPr txBox="1"/>
          <p:nvPr/>
        </p:nvSpPr>
        <p:spPr>
          <a:xfrm>
            <a:off x="3429000" y="3740810"/>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海外アーティスト依存度が高い</a:t>
            </a:r>
            <a:endParaRPr lang="en-US" sz="900" dirty="0"/>
          </a:p>
        </p:txBody>
      </p:sp>
      <p:sp>
        <p:nvSpPr>
          <p:cNvPr id="40" name="Text 35"/>
          <p:cNvSpPr txBox="1"/>
          <p:nvPr/>
        </p:nvSpPr>
        <p:spPr>
          <a:xfrm>
            <a:off x="3429000" y="3939235"/>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年ごとの当たり外れ（HL強弱）が大きい</a:t>
            </a:r>
            <a:endParaRPr lang="en-US" sz="900" dirty="0"/>
          </a:p>
        </p:txBody>
      </p:sp>
      <p:sp>
        <p:nvSpPr>
          <p:cNvPr id="41" name="Text 36"/>
          <p:cNvSpPr txBox="1"/>
          <p:nvPr/>
        </p:nvSpPr>
        <p:spPr>
          <a:xfrm>
            <a:off x="3429000" y="4137660"/>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ヘッドライナーの強弱が動員に直結</a:t>
            </a:r>
            <a:endParaRPr lang="en-US" sz="900" dirty="0"/>
          </a:p>
        </p:txBody>
      </p:sp>
      <p:pic>
        <p:nvPicPr>
          <p:cNvPr id="42" name="Image 3" descr="preencoded.png"/>
          <p:cNvPicPr>
            <a:picLocks noChangeAspect="1"/>
          </p:cNvPicPr>
          <p:nvPr/>
        </p:nvPicPr>
        <p:blipFill>
          <a:blip r:embed="rId6"/>
          <a:srcRect l="-90" r="-90"/>
          <a:stretch/>
        </p:blipFill>
        <p:spPr>
          <a:xfrm>
            <a:off x="6381598" y="1371600"/>
            <a:ext cx="381305" cy="304495"/>
          </a:xfrm>
          <a:prstGeom prst="rect">
            <a:avLst/>
          </a:prstGeom>
        </p:spPr>
      </p:pic>
      <p:sp>
        <p:nvSpPr>
          <p:cNvPr id="43" name="Shape 37"/>
          <p:cNvSpPr/>
          <p:nvPr/>
        </p:nvSpPr>
        <p:spPr>
          <a:xfrm>
            <a:off x="6858000" y="1552651"/>
            <a:ext cx="1429207" cy="19202"/>
          </a:xfrm>
          <a:prstGeom prst="rect">
            <a:avLst/>
          </a:prstGeom>
          <a:solidFill>
            <a:srgbClr val="EF9A9A"/>
          </a:solidFill>
          <a:ln w="12700">
            <a:solidFill>
              <a:srgbClr val="EF9A9A">
                <a:alpha val="0"/>
              </a:srgbClr>
            </a:solidFill>
            <a:prstDash val="solid"/>
          </a:ln>
        </p:spPr>
      </p:sp>
      <p:sp>
        <p:nvSpPr>
          <p:cNvPr id="44" name="Text 38"/>
          <p:cNvSpPr txBox="1"/>
          <p:nvPr/>
        </p:nvSpPr>
        <p:spPr>
          <a:xfrm>
            <a:off x="6858000" y="1304849"/>
            <a:ext cx="1505102" cy="209398"/>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C62828"/>
                </a:solidFill>
                <a:latin typeface="Montserrat" pitchFamily="34" charset="0"/>
                <a:ea typeface="Montserrat" pitchFamily="34" charset="-122"/>
                <a:cs typeface="Montserrat" pitchFamily="34" charset="-120"/>
              </a:rPr>
              <a:t>ROCK IN JAPAN</a:t>
            </a:r>
            <a:endParaRPr lang="en-US" sz="1300" dirty="0"/>
          </a:p>
        </p:txBody>
      </p:sp>
      <p:sp>
        <p:nvSpPr>
          <p:cNvPr id="45" name="Text 39"/>
          <p:cNvSpPr txBox="1"/>
          <p:nvPr/>
        </p:nvSpPr>
        <p:spPr>
          <a:xfrm>
            <a:off x="6334049" y="1714500"/>
            <a:ext cx="2667305"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特性：国内最大級・安定</a:t>
            </a:r>
            <a:endParaRPr lang="en-US" sz="1000" dirty="0"/>
          </a:p>
        </p:txBody>
      </p:sp>
      <p:sp>
        <p:nvSpPr>
          <p:cNvPr id="46" name="Text 40"/>
          <p:cNvSpPr txBox="1"/>
          <p:nvPr/>
        </p:nvSpPr>
        <p:spPr>
          <a:xfrm>
            <a:off x="6334049" y="2613355"/>
            <a:ext cx="2667305"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客層・支持層</a:t>
            </a:r>
            <a:endParaRPr lang="en-US" sz="1000" dirty="0"/>
          </a:p>
        </p:txBody>
      </p:sp>
      <p:sp>
        <p:nvSpPr>
          <p:cNvPr id="47" name="Text 41"/>
          <p:cNvSpPr txBox="1"/>
          <p:nvPr/>
        </p:nvSpPr>
        <p:spPr>
          <a:xfrm>
            <a:off x="6334049" y="3512210"/>
            <a:ext cx="2667305"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強み・構造</a:t>
            </a:r>
            <a:endParaRPr lang="en-US" sz="1000" dirty="0"/>
          </a:p>
        </p:txBody>
      </p:sp>
      <p:sp>
        <p:nvSpPr>
          <p:cNvPr id="48" name="Text 42"/>
          <p:cNvSpPr txBox="1"/>
          <p:nvPr/>
        </p:nvSpPr>
        <p:spPr>
          <a:xfrm>
            <a:off x="6334049" y="1943100"/>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国内アーティスト特化の最大級動員フェス</a:t>
            </a:r>
            <a:endParaRPr lang="en-US" sz="900" dirty="0"/>
          </a:p>
        </p:txBody>
      </p:sp>
      <p:sp>
        <p:nvSpPr>
          <p:cNvPr id="49" name="Text 43"/>
          <p:cNvSpPr txBox="1"/>
          <p:nvPr/>
        </p:nvSpPr>
        <p:spPr>
          <a:xfrm>
            <a:off x="6334049" y="2141525"/>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「国内王道を大量に見られる」量産型</a:t>
            </a:r>
            <a:endParaRPr lang="en-US" sz="900" dirty="0"/>
          </a:p>
        </p:txBody>
      </p:sp>
      <p:sp>
        <p:nvSpPr>
          <p:cNvPr id="50" name="Text 44"/>
          <p:cNvSpPr txBox="1"/>
          <p:nvPr/>
        </p:nvSpPr>
        <p:spPr>
          <a:xfrm>
            <a:off x="6334049" y="2339035"/>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圧倒的な運営力と安心感</a:t>
            </a:r>
            <a:endParaRPr lang="en-US" sz="900" dirty="0"/>
          </a:p>
        </p:txBody>
      </p:sp>
      <p:sp>
        <p:nvSpPr>
          <p:cNvPr id="51" name="Text 45"/>
          <p:cNvSpPr txBox="1"/>
          <p:nvPr/>
        </p:nvSpPr>
        <p:spPr>
          <a:xfrm>
            <a:off x="6334049" y="2841955"/>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ファミリー層からライト層まで幅広い</a:t>
            </a:r>
            <a:endParaRPr lang="en-US" sz="900" dirty="0"/>
          </a:p>
        </p:txBody>
      </p:sp>
      <p:sp>
        <p:nvSpPr>
          <p:cNvPr id="52" name="Text 46"/>
          <p:cNvSpPr txBox="1"/>
          <p:nvPr/>
        </p:nvSpPr>
        <p:spPr>
          <a:xfrm>
            <a:off x="6334049" y="3040380"/>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邦ロックファンがメイン層</a:t>
            </a:r>
            <a:endParaRPr lang="en-US" sz="900" dirty="0"/>
          </a:p>
        </p:txBody>
      </p:sp>
      <p:sp>
        <p:nvSpPr>
          <p:cNvPr id="53" name="Text 47"/>
          <p:cNvSpPr txBox="1"/>
          <p:nvPr/>
        </p:nvSpPr>
        <p:spPr>
          <a:xfrm>
            <a:off x="6334049" y="3238805"/>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フェス初心者でも参加しやすい</a:t>
            </a:r>
            <a:endParaRPr lang="en-US" sz="900" dirty="0"/>
          </a:p>
        </p:txBody>
      </p:sp>
      <p:sp>
        <p:nvSpPr>
          <p:cNvPr id="54" name="Text 48"/>
          <p:cNvSpPr txBox="1"/>
          <p:nvPr/>
        </p:nvSpPr>
        <p:spPr>
          <a:xfrm>
            <a:off x="6334049" y="3740810"/>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一組の海外大型招聘に依存しない分散型</a:t>
            </a:r>
            <a:endParaRPr lang="en-US" sz="900" dirty="0"/>
          </a:p>
        </p:txBody>
      </p:sp>
      <p:sp>
        <p:nvSpPr>
          <p:cNvPr id="55" name="Text 49"/>
          <p:cNvSpPr txBox="1"/>
          <p:nvPr/>
        </p:nvSpPr>
        <p:spPr>
          <a:xfrm>
            <a:off x="6334049" y="3939235"/>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売上・動員の安定性が非常に高い</a:t>
            </a:r>
            <a:endParaRPr lang="en-US" sz="900" dirty="0"/>
          </a:p>
        </p:txBody>
      </p:sp>
      <p:sp>
        <p:nvSpPr>
          <p:cNvPr id="56" name="Text 50"/>
          <p:cNvSpPr txBox="1"/>
          <p:nvPr/>
        </p:nvSpPr>
        <p:spPr>
          <a:xfrm>
            <a:off x="6334049" y="4137660"/>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快適なインフラ整備による高満足度</a:t>
            </a:r>
            <a:endParaRPr lang="en-US" sz="900" dirty="0"/>
          </a:p>
        </p:txBody>
      </p:sp>
      <p:pic>
        <p:nvPicPr>
          <p:cNvPr id="57" name="Image 4" descr="preencoded.png"/>
          <p:cNvPicPr>
            <a:picLocks noChangeAspect="1"/>
          </p:cNvPicPr>
          <p:nvPr/>
        </p:nvPicPr>
        <p:blipFill>
          <a:blip r:embed="rId7"/>
          <a:srcRect/>
          <a:stretch/>
        </p:blipFill>
        <p:spPr>
          <a:xfrm>
            <a:off x="9325051" y="1371600"/>
            <a:ext cx="304495" cy="304495"/>
          </a:xfrm>
          <a:prstGeom prst="rect">
            <a:avLst/>
          </a:prstGeom>
        </p:spPr>
      </p:pic>
      <p:sp>
        <p:nvSpPr>
          <p:cNvPr id="58" name="Shape 51"/>
          <p:cNvSpPr/>
          <p:nvPr/>
        </p:nvSpPr>
        <p:spPr>
          <a:xfrm>
            <a:off x="9763049" y="1552651"/>
            <a:ext cx="1057046" cy="19202"/>
          </a:xfrm>
          <a:prstGeom prst="rect">
            <a:avLst/>
          </a:prstGeom>
          <a:solidFill>
            <a:srgbClr val="FFE082"/>
          </a:solidFill>
          <a:ln w="12700">
            <a:solidFill>
              <a:srgbClr val="FFE082">
                <a:alpha val="0"/>
              </a:srgbClr>
            </a:solidFill>
            <a:prstDash val="solid"/>
          </a:ln>
        </p:spPr>
      </p:sp>
      <p:sp>
        <p:nvSpPr>
          <p:cNvPr id="59" name="Text 52"/>
          <p:cNvSpPr txBox="1"/>
          <p:nvPr/>
        </p:nvSpPr>
        <p:spPr>
          <a:xfrm>
            <a:off x="9763049" y="1304849"/>
            <a:ext cx="1133856" cy="209398"/>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F57F17"/>
                </a:solidFill>
                <a:latin typeface="Montserrat" pitchFamily="34" charset="0"/>
                <a:ea typeface="Montserrat" pitchFamily="34" charset="-122"/>
                <a:cs typeface="Montserrat" pitchFamily="34" charset="-120"/>
              </a:rPr>
              <a:t>RISING SUN</a:t>
            </a:r>
            <a:endParaRPr lang="en-US" sz="1300" dirty="0"/>
          </a:p>
        </p:txBody>
      </p:sp>
      <p:sp>
        <p:nvSpPr>
          <p:cNvPr id="60" name="Text 53"/>
          <p:cNvSpPr txBox="1"/>
          <p:nvPr/>
        </p:nvSpPr>
        <p:spPr>
          <a:xfrm>
            <a:off x="9239098" y="1714500"/>
            <a:ext cx="2667305"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特性：地域密着・オールナイト</a:t>
            </a:r>
            <a:endParaRPr lang="en-US" sz="1000" dirty="0"/>
          </a:p>
        </p:txBody>
      </p:sp>
      <p:sp>
        <p:nvSpPr>
          <p:cNvPr id="61" name="Text 54"/>
          <p:cNvSpPr txBox="1"/>
          <p:nvPr/>
        </p:nvSpPr>
        <p:spPr>
          <a:xfrm>
            <a:off x="9239098" y="2613355"/>
            <a:ext cx="2667305"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客層・支持層</a:t>
            </a:r>
            <a:endParaRPr lang="en-US" sz="1000" dirty="0"/>
          </a:p>
        </p:txBody>
      </p:sp>
      <p:sp>
        <p:nvSpPr>
          <p:cNvPr id="62" name="Text 55"/>
          <p:cNvSpPr txBox="1"/>
          <p:nvPr/>
        </p:nvSpPr>
        <p:spPr>
          <a:xfrm>
            <a:off x="9239098" y="3512210"/>
            <a:ext cx="2667305"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強み・構造</a:t>
            </a:r>
            <a:endParaRPr lang="en-US" sz="1000" dirty="0"/>
          </a:p>
        </p:txBody>
      </p:sp>
      <p:sp>
        <p:nvSpPr>
          <p:cNvPr id="63" name="Text 56"/>
          <p:cNvSpPr txBox="1"/>
          <p:nvPr/>
        </p:nvSpPr>
        <p:spPr>
          <a:xfrm>
            <a:off x="9239098" y="1943100"/>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北海道の広大な敷地でのオールナイト開催</a:t>
            </a:r>
            <a:endParaRPr lang="en-US" sz="900" dirty="0"/>
          </a:p>
        </p:txBody>
      </p:sp>
      <p:sp>
        <p:nvSpPr>
          <p:cNvPr id="64" name="Text 57"/>
          <p:cNvSpPr txBox="1"/>
          <p:nvPr/>
        </p:nvSpPr>
        <p:spPr>
          <a:xfrm>
            <a:off x="9239098" y="2141525"/>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キャンプイン形式による高い自由度</a:t>
            </a:r>
            <a:endParaRPr lang="en-US" sz="900" dirty="0"/>
          </a:p>
        </p:txBody>
      </p:sp>
      <p:sp>
        <p:nvSpPr>
          <p:cNvPr id="65" name="Text 58"/>
          <p:cNvSpPr txBox="1"/>
          <p:nvPr/>
        </p:nvSpPr>
        <p:spPr>
          <a:xfrm>
            <a:off x="9239098" y="2339035"/>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地域との一体感が強い独自の世界観</a:t>
            </a:r>
            <a:endParaRPr lang="en-US" sz="900" dirty="0"/>
          </a:p>
        </p:txBody>
      </p:sp>
      <p:sp>
        <p:nvSpPr>
          <p:cNvPr id="66" name="Text 59"/>
          <p:cNvSpPr txBox="1"/>
          <p:nvPr/>
        </p:nvSpPr>
        <p:spPr>
          <a:xfrm>
            <a:off x="9239098" y="2841955"/>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固定ファン（ライジングファン）が強い</a:t>
            </a:r>
            <a:endParaRPr lang="en-US" sz="900" dirty="0"/>
          </a:p>
        </p:txBody>
      </p:sp>
      <p:sp>
        <p:nvSpPr>
          <p:cNvPr id="67" name="Text 60"/>
          <p:cNvSpPr txBox="1"/>
          <p:nvPr/>
        </p:nvSpPr>
        <p:spPr>
          <a:xfrm>
            <a:off x="9239098" y="3040380"/>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道外からの遠征組も多く観光需要創出</a:t>
            </a:r>
            <a:endParaRPr lang="en-US" sz="900" dirty="0"/>
          </a:p>
        </p:txBody>
      </p:sp>
      <p:sp>
        <p:nvSpPr>
          <p:cNvPr id="68" name="Text 61"/>
          <p:cNvSpPr txBox="1"/>
          <p:nvPr/>
        </p:nvSpPr>
        <p:spPr>
          <a:xfrm>
            <a:off x="9239098" y="3238805"/>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音楽とアウトドアを楽しむ層</a:t>
            </a:r>
            <a:endParaRPr lang="en-US" sz="900" dirty="0"/>
          </a:p>
        </p:txBody>
      </p:sp>
      <p:sp>
        <p:nvSpPr>
          <p:cNvPr id="69" name="Text 62"/>
          <p:cNvSpPr txBox="1"/>
          <p:nvPr/>
        </p:nvSpPr>
        <p:spPr>
          <a:xfrm>
            <a:off x="9239098" y="3740810"/>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無理に拡張せず安定した規模を維持</a:t>
            </a:r>
            <a:endParaRPr lang="en-US" sz="900" dirty="0"/>
          </a:p>
        </p:txBody>
      </p:sp>
      <p:sp>
        <p:nvSpPr>
          <p:cNvPr id="70" name="Text 63"/>
          <p:cNvSpPr txBox="1"/>
          <p:nvPr/>
        </p:nvSpPr>
        <p:spPr>
          <a:xfrm>
            <a:off x="9239098" y="3939235"/>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会場単体でなく周辺都市圏への経済波及大</a:t>
            </a:r>
            <a:endParaRPr lang="en-US" sz="900" dirty="0"/>
          </a:p>
        </p:txBody>
      </p:sp>
      <p:sp>
        <p:nvSpPr>
          <p:cNvPr id="71" name="Text 64"/>
          <p:cNvSpPr txBox="1"/>
          <p:nvPr/>
        </p:nvSpPr>
        <p:spPr>
          <a:xfrm>
            <a:off x="9239098" y="4137660"/>
            <a:ext cx="2667305"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広域交通・宿泊・観光とセットの経済圏</a:t>
            </a:r>
            <a:endParaRPr lang="en-US" sz="900" dirty="0"/>
          </a:p>
        </p:txBody>
      </p:sp>
      <p:sp>
        <p:nvSpPr>
          <p:cNvPr id="72" name="Text 65"/>
          <p:cNvSpPr txBox="1"/>
          <p:nvPr/>
        </p:nvSpPr>
        <p:spPr>
          <a:xfrm>
            <a:off x="381305" y="6381598"/>
            <a:ext cx="304861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各フェス公開情報および分析</a:t>
            </a:r>
            <a:endParaRPr lang="en-US" sz="900" dirty="0"/>
          </a:p>
        </p:txBody>
      </p:sp>
      <p:sp>
        <p:nvSpPr>
          <p:cNvPr id="73" name="Text 66"/>
          <p:cNvSpPr txBox="1"/>
          <p:nvPr/>
        </p:nvSpPr>
        <p:spPr>
          <a:xfrm>
            <a:off x="10782605" y="6381598"/>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3</a:t>
            </a:r>
            <a:endParaRPr lang="en-US" sz="1000" dirty="0"/>
          </a:p>
        </p:txBody>
      </p:sp>
      <p:pic>
        <p:nvPicPr>
          <p:cNvPr id="77" name="図 76">
            <a:extLst>
              <a:ext uri="{FF2B5EF4-FFF2-40B4-BE49-F238E27FC236}">
                <a16:creationId xmlns:a16="http://schemas.microsoft.com/office/drawing/2014/main" id="{4F3166B8-D8E8-FDB6-125F-6477EBA9E778}"/>
              </a:ext>
            </a:extLst>
          </p:cNvPr>
          <p:cNvPicPr>
            <a:picLocks noChangeAspect="1"/>
          </p:cNvPicPr>
          <p:nvPr/>
        </p:nvPicPr>
        <p:blipFill>
          <a:blip r:embed="rId8"/>
          <a:stretch>
            <a:fillRect/>
          </a:stretch>
        </p:blipFill>
        <p:spPr>
          <a:xfrm>
            <a:off x="523951" y="4559656"/>
            <a:ext cx="2533071" cy="1423264"/>
          </a:xfrm>
          <a:prstGeom prst="rect">
            <a:avLst/>
          </a:prstGeom>
        </p:spPr>
      </p:pic>
      <p:pic>
        <p:nvPicPr>
          <p:cNvPr id="79" name="図 78">
            <a:extLst>
              <a:ext uri="{FF2B5EF4-FFF2-40B4-BE49-F238E27FC236}">
                <a16:creationId xmlns:a16="http://schemas.microsoft.com/office/drawing/2014/main" id="{8927D6B1-4036-AF46-5461-DCCE4BE35F38}"/>
              </a:ext>
            </a:extLst>
          </p:cNvPr>
          <p:cNvPicPr>
            <a:picLocks noChangeAspect="1"/>
          </p:cNvPicPr>
          <p:nvPr/>
        </p:nvPicPr>
        <p:blipFill>
          <a:blip r:embed="rId9"/>
          <a:stretch>
            <a:fillRect/>
          </a:stretch>
        </p:blipFill>
        <p:spPr>
          <a:xfrm>
            <a:off x="3493465" y="4552341"/>
            <a:ext cx="2384298" cy="1430579"/>
          </a:xfrm>
          <a:prstGeom prst="rect">
            <a:avLst/>
          </a:prstGeom>
        </p:spPr>
      </p:pic>
      <p:pic>
        <p:nvPicPr>
          <p:cNvPr id="81" name="図 80">
            <a:extLst>
              <a:ext uri="{FF2B5EF4-FFF2-40B4-BE49-F238E27FC236}">
                <a16:creationId xmlns:a16="http://schemas.microsoft.com/office/drawing/2014/main" id="{C70A278C-D606-5357-9F98-661DB20C9B63}"/>
              </a:ext>
            </a:extLst>
          </p:cNvPr>
          <p:cNvPicPr>
            <a:picLocks noChangeAspect="1"/>
          </p:cNvPicPr>
          <p:nvPr/>
        </p:nvPicPr>
        <p:blipFill>
          <a:blip r:embed="rId10"/>
          <a:stretch>
            <a:fillRect/>
          </a:stretch>
        </p:blipFill>
        <p:spPr>
          <a:xfrm>
            <a:off x="6349230" y="4546411"/>
            <a:ext cx="2433582" cy="1460964"/>
          </a:xfrm>
          <a:prstGeom prst="rect">
            <a:avLst/>
          </a:prstGeom>
        </p:spPr>
      </p:pic>
      <p:pic>
        <p:nvPicPr>
          <p:cNvPr id="83" name="図 82">
            <a:extLst>
              <a:ext uri="{FF2B5EF4-FFF2-40B4-BE49-F238E27FC236}">
                <a16:creationId xmlns:a16="http://schemas.microsoft.com/office/drawing/2014/main" id="{36002898-5C2D-1C15-DFB7-2B959450D0C1}"/>
              </a:ext>
            </a:extLst>
          </p:cNvPr>
          <p:cNvPicPr>
            <a:picLocks noChangeAspect="1"/>
          </p:cNvPicPr>
          <p:nvPr/>
        </p:nvPicPr>
        <p:blipFill>
          <a:blip r:embed="rId11"/>
          <a:stretch>
            <a:fillRect/>
          </a:stretch>
        </p:blipFill>
        <p:spPr>
          <a:xfrm>
            <a:off x="9124798" y="4559656"/>
            <a:ext cx="2686507" cy="145539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9334195" y="-952805"/>
            <a:ext cx="3810305" cy="3810305"/>
          </a:xfrm>
          <a:prstGeom prst="rect">
            <a:avLst/>
          </a:prstGeom>
          <a:solidFill>
            <a:srgbClr val="4A90E2">
              <a:alpha val="5000"/>
            </a:srgbClr>
          </a:solidFill>
          <a:ln w="12700">
            <a:solidFill>
              <a:srgbClr val="FFFFFF">
                <a:alpha val="0"/>
              </a:srgbClr>
            </a:solidFill>
            <a:prstDash val="solid"/>
          </a:ln>
        </p:spPr>
      </p:sp>
      <p:sp>
        <p:nvSpPr>
          <p:cNvPr id="5" name="Shape 3"/>
          <p:cNvSpPr/>
          <p:nvPr/>
        </p:nvSpPr>
        <p:spPr>
          <a:xfrm rot="900000">
            <a:off x="-476402" y="4476902"/>
            <a:ext cx="2857500" cy="2857500"/>
          </a:xfrm>
          <a:prstGeom prst="rect">
            <a:avLst/>
          </a:prstGeom>
          <a:solidFill>
            <a:srgbClr val="ADD8E6">
              <a:alpha val="10000"/>
            </a:srgbClr>
          </a:solidFill>
          <a:ln w="12700">
            <a:solidFill>
              <a:srgbClr val="FFFFFF">
                <a:alpha val="0"/>
              </a:srgbClr>
            </a:solidFill>
            <a:prstDash val="solid"/>
          </a:ln>
        </p:spPr>
      </p:sp>
      <p:sp>
        <p:nvSpPr>
          <p:cNvPr id="6" name="Shape 4"/>
          <p:cNvSpPr/>
          <p:nvPr/>
        </p:nvSpPr>
        <p:spPr>
          <a:xfrm>
            <a:off x="381305" y="1047902"/>
            <a:ext cx="2686507" cy="1352398"/>
          </a:xfrm>
          <a:prstGeom prst="roundRect">
            <a:avLst>
              <a:gd name="adj" fmla="val 7618"/>
            </a:avLst>
          </a:prstGeom>
          <a:solidFill>
            <a:srgbClr val="FFFFFF"/>
          </a:solidFill>
          <a:ln w="12700">
            <a:solidFill>
              <a:srgbClr val="E0E0E0"/>
            </a:solidFill>
            <a:prstDash val="solid"/>
          </a:ln>
        </p:spPr>
      </p:sp>
      <p:sp>
        <p:nvSpPr>
          <p:cNvPr id="7" name="Shape 5"/>
          <p:cNvSpPr/>
          <p:nvPr/>
        </p:nvSpPr>
        <p:spPr>
          <a:xfrm>
            <a:off x="3238805" y="1047902"/>
            <a:ext cx="2686507" cy="1352398"/>
          </a:xfrm>
          <a:prstGeom prst="roundRect">
            <a:avLst>
              <a:gd name="adj" fmla="val 7618"/>
            </a:avLst>
          </a:prstGeom>
          <a:solidFill>
            <a:srgbClr val="FFFFFF"/>
          </a:solidFill>
          <a:ln w="12700">
            <a:solidFill>
              <a:srgbClr val="E0E0E0"/>
            </a:solidFill>
            <a:prstDash val="solid"/>
          </a:ln>
        </p:spPr>
      </p:sp>
      <p:sp>
        <p:nvSpPr>
          <p:cNvPr id="8" name="Shape 6"/>
          <p:cNvSpPr/>
          <p:nvPr/>
        </p:nvSpPr>
        <p:spPr>
          <a:xfrm>
            <a:off x="6096305" y="1047902"/>
            <a:ext cx="2686507" cy="1352398"/>
          </a:xfrm>
          <a:prstGeom prst="roundRect">
            <a:avLst>
              <a:gd name="adj" fmla="val 7618"/>
            </a:avLst>
          </a:prstGeom>
          <a:solidFill>
            <a:srgbClr val="FFFFFF"/>
          </a:solidFill>
          <a:ln w="12700">
            <a:solidFill>
              <a:srgbClr val="E0E0E0"/>
            </a:solidFill>
            <a:prstDash val="solid"/>
          </a:ln>
        </p:spPr>
      </p:sp>
      <p:sp>
        <p:nvSpPr>
          <p:cNvPr id="9" name="Shape 7"/>
          <p:cNvSpPr/>
          <p:nvPr/>
        </p:nvSpPr>
        <p:spPr>
          <a:xfrm>
            <a:off x="8953805" y="1047902"/>
            <a:ext cx="2686507" cy="1352398"/>
          </a:xfrm>
          <a:prstGeom prst="roundRect">
            <a:avLst>
              <a:gd name="adj" fmla="val 7618"/>
            </a:avLst>
          </a:prstGeom>
          <a:solidFill>
            <a:srgbClr val="F5F5F5"/>
          </a:solidFill>
          <a:ln w="12700">
            <a:solidFill>
              <a:srgbClr val="E0E0E0"/>
            </a:solidFill>
            <a:prstDash val="solid"/>
          </a:ln>
        </p:spPr>
      </p:sp>
      <p:sp>
        <p:nvSpPr>
          <p:cNvPr id="10" name="Text 8"/>
          <p:cNvSpPr txBox="1"/>
          <p:nvPr/>
        </p:nvSpPr>
        <p:spPr>
          <a:xfrm>
            <a:off x="381305" y="381305"/>
            <a:ext cx="11735410" cy="419710"/>
          </a:xfrm>
          <a:prstGeom prst="rect">
            <a:avLst/>
          </a:prstGeom>
          <a:noFill/>
          <a:ln/>
        </p:spPr>
        <p:txBody>
          <a:bodyPr wrap="square" lIns="0" tIns="0" rIns="0" bIns="0" rtlCol="0" anchor="ctr"/>
          <a:lstStyle/>
          <a:p>
            <a:pPr marL="0" indent="0" algn="l">
              <a:buNone/>
            </a:pPr>
            <a:r>
              <a:rPr lang="en-US" sz="2700" b="1" dirty="0">
                <a:solidFill>
                  <a:srgbClr val="003366"/>
                </a:solidFill>
                <a:latin typeface="Montserrat" pitchFamily="34" charset="0"/>
                <a:ea typeface="Montserrat" pitchFamily="34" charset="-122"/>
                <a:cs typeface="Montserrat" pitchFamily="34" charset="-120"/>
              </a:rPr>
              <a:t>市場全体の現状（規模・動員・単価）</a:t>
            </a:r>
            <a:endParaRPr lang="en-US" sz="2700" dirty="0"/>
          </a:p>
        </p:txBody>
      </p:sp>
      <p:pic>
        <p:nvPicPr>
          <p:cNvPr id="11" name="Image 0" descr="preencoded.png"/>
          <p:cNvPicPr>
            <a:picLocks noChangeAspect="1"/>
          </p:cNvPicPr>
          <p:nvPr/>
        </p:nvPicPr>
        <p:blipFill>
          <a:blip r:embed="rId3"/>
          <a:srcRect t="-400" b="-400"/>
          <a:stretch/>
        </p:blipFill>
        <p:spPr>
          <a:xfrm>
            <a:off x="381305" y="857707"/>
            <a:ext cx="571500" cy="38405"/>
          </a:xfrm>
          <a:prstGeom prst="rect">
            <a:avLst/>
          </a:prstGeom>
        </p:spPr>
      </p:pic>
      <p:sp>
        <p:nvSpPr>
          <p:cNvPr id="12" name="Text 9"/>
          <p:cNvSpPr txBox="1"/>
          <p:nvPr/>
        </p:nvSpPr>
        <p:spPr>
          <a:xfrm>
            <a:off x="571500" y="1324051"/>
            <a:ext cx="2377440" cy="191110"/>
          </a:xfrm>
          <a:prstGeom prst="rect">
            <a:avLst/>
          </a:prstGeom>
          <a:noFill/>
          <a:ln/>
        </p:spPr>
        <p:txBody>
          <a:bodyPr wrap="square" lIns="0" tIns="0" rIns="0" bIns="0" rtlCol="0" anchor="ctr"/>
          <a:lstStyle/>
          <a:p>
            <a:pPr marL="0" indent="0" algn="l">
              <a:buNone/>
            </a:pPr>
            <a:r>
              <a:rPr lang="en-US" sz="1000" dirty="0">
                <a:solidFill>
                  <a:srgbClr val="555555"/>
                </a:solidFill>
                <a:latin typeface="Noto Sans JP" pitchFamily="34" charset="0"/>
                <a:ea typeface="Noto Sans JP" pitchFamily="34" charset="-122"/>
                <a:cs typeface="Noto Sans JP" pitchFamily="34" charset="-120"/>
              </a:rPr>
              <a:t>市場規模 (2024年見込)</a:t>
            </a:r>
            <a:endParaRPr lang="en-US" sz="1000" dirty="0"/>
          </a:p>
        </p:txBody>
      </p:sp>
      <p:sp>
        <p:nvSpPr>
          <p:cNvPr id="13" name="Text 10"/>
          <p:cNvSpPr txBox="1"/>
          <p:nvPr/>
        </p:nvSpPr>
        <p:spPr>
          <a:xfrm>
            <a:off x="571500" y="1781251"/>
            <a:ext cx="2377440" cy="381305"/>
          </a:xfrm>
          <a:prstGeom prst="rect">
            <a:avLst/>
          </a:prstGeom>
          <a:noFill/>
          <a:ln/>
        </p:spPr>
        <p:txBody>
          <a:bodyPr wrap="square" lIns="0" tIns="0" rIns="0" bIns="0" rtlCol="0" anchor="ctr"/>
          <a:lstStyle/>
          <a:p>
            <a:pPr marL="0" indent="0" algn="l">
              <a:buNone/>
            </a:pPr>
            <a:r>
              <a:rPr lang="en-US" sz="2100" b="1" dirty="0">
                <a:solidFill>
                  <a:srgbClr val="0052CC"/>
                </a:solidFill>
                <a:latin typeface="Montserrat" pitchFamily="34" charset="0"/>
                <a:ea typeface="Montserrat" pitchFamily="34" charset="-122"/>
                <a:cs typeface="Montserrat" pitchFamily="34" charset="-120"/>
              </a:rPr>
              <a:t>約430億円</a:t>
            </a:r>
            <a:endParaRPr lang="en-US" sz="2100" dirty="0"/>
          </a:p>
        </p:txBody>
      </p:sp>
      <p:sp>
        <p:nvSpPr>
          <p:cNvPr id="14" name="Text 11"/>
          <p:cNvSpPr txBox="1"/>
          <p:nvPr/>
        </p:nvSpPr>
        <p:spPr>
          <a:xfrm>
            <a:off x="740664" y="2200046"/>
            <a:ext cx="2299716" cy="228600"/>
          </a:xfrm>
          <a:prstGeom prst="rect">
            <a:avLst/>
          </a:prstGeom>
          <a:noFill/>
          <a:ln/>
        </p:spPr>
        <p:txBody>
          <a:bodyPr wrap="square" lIns="0" tIns="0" rIns="0" bIns="0" rtlCol="0" anchor="ctr"/>
          <a:lstStyle/>
          <a:p>
            <a:pPr marL="0" indent="0" algn="l">
              <a:buNone/>
            </a:pPr>
            <a:r>
              <a:rPr lang="en-US" sz="900" b="1" dirty="0">
                <a:solidFill>
                  <a:srgbClr val="2E7D32"/>
                </a:solidFill>
                <a:latin typeface="Noto Sans JP" pitchFamily="34" charset="0"/>
                <a:ea typeface="Noto Sans JP" pitchFamily="34" charset="-122"/>
                <a:cs typeface="Noto Sans JP" pitchFamily="34" charset="-120"/>
              </a:rPr>
              <a:t> コロナ前水準へ回復</a:t>
            </a:r>
            <a:endParaRPr lang="en-US" sz="1200" dirty="0"/>
          </a:p>
        </p:txBody>
      </p:sp>
      <p:pic>
        <p:nvPicPr>
          <p:cNvPr id="15" name="Image 1" descr="preencoded.png"/>
          <p:cNvPicPr>
            <a:picLocks noChangeAspect="1"/>
          </p:cNvPicPr>
          <p:nvPr/>
        </p:nvPicPr>
        <p:blipFill>
          <a:blip r:embed="rId4"/>
          <a:srcRect l="-133" r="-133"/>
          <a:stretch/>
        </p:blipFill>
        <p:spPr>
          <a:xfrm>
            <a:off x="629107" y="2281428"/>
            <a:ext cx="85954" cy="114300"/>
          </a:xfrm>
          <a:prstGeom prst="rect">
            <a:avLst/>
          </a:prstGeom>
        </p:spPr>
      </p:pic>
      <p:sp>
        <p:nvSpPr>
          <p:cNvPr id="16" name="Text 12"/>
          <p:cNvSpPr txBox="1"/>
          <p:nvPr/>
        </p:nvSpPr>
        <p:spPr>
          <a:xfrm>
            <a:off x="3429000" y="1324051"/>
            <a:ext cx="2377440" cy="191110"/>
          </a:xfrm>
          <a:prstGeom prst="rect">
            <a:avLst/>
          </a:prstGeom>
          <a:noFill/>
          <a:ln/>
        </p:spPr>
        <p:txBody>
          <a:bodyPr wrap="square" lIns="0" tIns="0" rIns="0" bIns="0" rtlCol="0" anchor="ctr"/>
          <a:lstStyle/>
          <a:p>
            <a:pPr marL="0" indent="0" algn="l">
              <a:buNone/>
            </a:pPr>
            <a:r>
              <a:rPr lang="en-US" sz="1000" dirty="0">
                <a:solidFill>
                  <a:srgbClr val="555555"/>
                </a:solidFill>
                <a:latin typeface="Noto Sans JP" pitchFamily="34" charset="0"/>
                <a:ea typeface="Noto Sans JP" pitchFamily="34" charset="-122"/>
                <a:cs typeface="Noto Sans JP" pitchFamily="34" charset="-120"/>
              </a:rPr>
              <a:t>総動員数 (2024年見込)</a:t>
            </a:r>
            <a:endParaRPr lang="en-US" sz="1000" dirty="0"/>
          </a:p>
        </p:txBody>
      </p:sp>
      <p:sp>
        <p:nvSpPr>
          <p:cNvPr id="17" name="Text 13"/>
          <p:cNvSpPr txBox="1"/>
          <p:nvPr/>
        </p:nvSpPr>
        <p:spPr>
          <a:xfrm>
            <a:off x="3429000" y="1781251"/>
            <a:ext cx="2377440" cy="381305"/>
          </a:xfrm>
          <a:prstGeom prst="rect">
            <a:avLst/>
          </a:prstGeom>
          <a:noFill/>
          <a:ln/>
        </p:spPr>
        <p:txBody>
          <a:bodyPr wrap="square" lIns="0" tIns="0" rIns="0" bIns="0" rtlCol="0" anchor="ctr"/>
          <a:lstStyle/>
          <a:p>
            <a:pPr marL="0" indent="0" algn="l">
              <a:buNone/>
            </a:pPr>
            <a:r>
              <a:rPr lang="en-US" sz="2100" b="1" dirty="0">
                <a:solidFill>
                  <a:srgbClr val="0052CC"/>
                </a:solidFill>
                <a:latin typeface="Montserrat" pitchFamily="34" charset="0"/>
                <a:ea typeface="Montserrat" pitchFamily="34" charset="-122"/>
                <a:cs typeface="Montserrat" pitchFamily="34" charset="-120"/>
              </a:rPr>
              <a:t>約360万人</a:t>
            </a:r>
            <a:endParaRPr lang="en-US" sz="2100" dirty="0"/>
          </a:p>
        </p:txBody>
      </p:sp>
      <p:sp>
        <p:nvSpPr>
          <p:cNvPr id="18" name="Text 14"/>
          <p:cNvSpPr txBox="1"/>
          <p:nvPr/>
        </p:nvSpPr>
        <p:spPr>
          <a:xfrm>
            <a:off x="3598164" y="2200046"/>
            <a:ext cx="2208276" cy="228600"/>
          </a:xfrm>
          <a:prstGeom prst="rect">
            <a:avLst/>
          </a:prstGeom>
          <a:noFill/>
          <a:ln/>
        </p:spPr>
        <p:txBody>
          <a:bodyPr wrap="square" lIns="0" tIns="0" rIns="0" bIns="0" rtlCol="0" anchor="ctr"/>
          <a:lstStyle/>
          <a:p>
            <a:pPr marL="0" indent="0" algn="l">
              <a:buNone/>
            </a:pPr>
            <a:r>
              <a:rPr lang="en-US" sz="900" b="1" dirty="0">
                <a:solidFill>
                  <a:srgbClr val="F57F17"/>
                </a:solidFill>
                <a:latin typeface="Noto Sans JP" pitchFamily="34" charset="0"/>
                <a:ea typeface="Noto Sans JP" pitchFamily="34" charset="-122"/>
                <a:cs typeface="Noto Sans JP" pitchFamily="34" charset="-120"/>
              </a:rPr>
              <a:t> 2019年比90%程度</a:t>
            </a:r>
            <a:endParaRPr lang="en-US" sz="1200" dirty="0"/>
          </a:p>
        </p:txBody>
      </p:sp>
      <p:pic>
        <p:nvPicPr>
          <p:cNvPr id="19" name="Image 2" descr="preencoded.png"/>
          <p:cNvPicPr>
            <a:picLocks noChangeAspect="1"/>
          </p:cNvPicPr>
          <p:nvPr/>
        </p:nvPicPr>
        <p:blipFill>
          <a:blip r:embed="rId5"/>
          <a:srcRect l="-133" r="-133"/>
          <a:stretch/>
        </p:blipFill>
        <p:spPr>
          <a:xfrm>
            <a:off x="3486607" y="2281428"/>
            <a:ext cx="85954" cy="114300"/>
          </a:xfrm>
          <a:prstGeom prst="rect">
            <a:avLst/>
          </a:prstGeom>
        </p:spPr>
      </p:pic>
      <p:sp>
        <p:nvSpPr>
          <p:cNvPr id="20" name="Text 15"/>
          <p:cNvSpPr txBox="1"/>
          <p:nvPr/>
        </p:nvSpPr>
        <p:spPr>
          <a:xfrm>
            <a:off x="6286500" y="1324051"/>
            <a:ext cx="2468880" cy="191110"/>
          </a:xfrm>
          <a:prstGeom prst="rect">
            <a:avLst/>
          </a:prstGeom>
          <a:noFill/>
          <a:ln/>
        </p:spPr>
        <p:txBody>
          <a:bodyPr wrap="square" lIns="0" tIns="0" rIns="0" bIns="0" rtlCol="0" anchor="ctr"/>
          <a:lstStyle/>
          <a:p>
            <a:pPr marL="0" indent="0" algn="l">
              <a:buNone/>
            </a:pPr>
            <a:r>
              <a:rPr lang="en-US" sz="1000" dirty="0">
                <a:solidFill>
                  <a:srgbClr val="555555"/>
                </a:solidFill>
                <a:latin typeface="Noto Sans JP" pitchFamily="34" charset="0"/>
                <a:ea typeface="Noto Sans JP" pitchFamily="34" charset="-122"/>
                <a:cs typeface="Noto Sans JP" pitchFamily="34" charset="-120"/>
              </a:rPr>
              <a:t>平均チケット単価</a:t>
            </a:r>
            <a:endParaRPr lang="en-US" sz="1000" dirty="0"/>
          </a:p>
        </p:txBody>
      </p:sp>
      <p:sp>
        <p:nvSpPr>
          <p:cNvPr id="21" name="Text 16"/>
          <p:cNvSpPr txBox="1"/>
          <p:nvPr/>
        </p:nvSpPr>
        <p:spPr>
          <a:xfrm>
            <a:off x="6286500" y="1781251"/>
            <a:ext cx="2377440" cy="381305"/>
          </a:xfrm>
          <a:prstGeom prst="rect">
            <a:avLst/>
          </a:prstGeom>
          <a:noFill/>
          <a:ln/>
        </p:spPr>
        <p:txBody>
          <a:bodyPr wrap="square" lIns="0" tIns="0" rIns="0" bIns="0" rtlCol="0" anchor="ctr"/>
          <a:lstStyle/>
          <a:p>
            <a:pPr marL="0" indent="0" algn="l">
              <a:buNone/>
            </a:pPr>
            <a:r>
              <a:rPr lang="en-US" sz="2100" b="1" dirty="0">
                <a:solidFill>
                  <a:srgbClr val="0052CC"/>
                </a:solidFill>
                <a:latin typeface="Montserrat" pitchFamily="34" charset="0"/>
                <a:ea typeface="Montserrat" pitchFamily="34" charset="-122"/>
                <a:cs typeface="Montserrat" pitchFamily="34" charset="-120"/>
              </a:rPr>
              <a:t>12,000円超</a:t>
            </a:r>
            <a:endParaRPr lang="en-US" sz="2100" dirty="0"/>
          </a:p>
        </p:txBody>
      </p:sp>
      <p:sp>
        <p:nvSpPr>
          <p:cNvPr id="22" name="Text 17"/>
          <p:cNvSpPr txBox="1"/>
          <p:nvPr/>
        </p:nvSpPr>
        <p:spPr>
          <a:xfrm>
            <a:off x="6455664" y="2200046"/>
            <a:ext cx="2208276" cy="228600"/>
          </a:xfrm>
          <a:prstGeom prst="rect">
            <a:avLst/>
          </a:prstGeom>
          <a:noFill/>
          <a:ln/>
        </p:spPr>
        <p:txBody>
          <a:bodyPr wrap="square" lIns="0" tIns="0" rIns="0" bIns="0" rtlCol="0" anchor="ctr"/>
          <a:lstStyle/>
          <a:p>
            <a:pPr marL="0" indent="0" algn="l">
              <a:buNone/>
            </a:pPr>
            <a:r>
              <a:rPr lang="en-US" sz="900" b="1" dirty="0">
                <a:solidFill>
                  <a:srgbClr val="2E7D32"/>
                </a:solidFill>
                <a:latin typeface="Noto Sans JP" pitchFamily="34" charset="0"/>
                <a:ea typeface="Noto Sans JP" pitchFamily="34" charset="-122"/>
                <a:cs typeface="Noto Sans JP" pitchFamily="34" charset="-120"/>
              </a:rPr>
              <a:t> 2019年比+10%以上</a:t>
            </a:r>
            <a:endParaRPr lang="en-US" sz="1200" dirty="0"/>
          </a:p>
        </p:txBody>
      </p:sp>
      <p:pic>
        <p:nvPicPr>
          <p:cNvPr id="23" name="Image 3" descr="preencoded.png"/>
          <p:cNvPicPr>
            <a:picLocks noChangeAspect="1"/>
          </p:cNvPicPr>
          <p:nvPr/>
        </p:nvPicPr>
        <p:blipFill>
          <a:blip r:embed="rId4"/>
          <a:srcRect l="-133" r="-133"/>
          <a:stretch/>
        </p:blipFill>
        <p:spPr>
          <a:xfrm>
            <a:off x="6344107" y="2281428"/>
            <a:ext cx="85954" cy="114300"/>
          </a:xfrm>
          <a:prstGeom prst="rect">
            <a:avLst/>
          </a:prstGeom>
        </p:spPr>
      </p:pic>
      <p:sp>
        <p:nvSpPr>
          <p:cNvPr id="24" name="Text 18"/>
          <p:cNvSpPr txBox="1"/>
          <p:nvPr/>
        </p:nvSpPr>
        <p:spPr>
          <a:xfrm>
            <a:off x="9144000" y="1324051"/>
            <a:ext cx="2468880" cy="191110"/>
          </a:xfrm>
          <a:prstGeom prst="rect">
            <a:avLst/>
          </a:prstGeom>
          <a:noFill/>
          <a:ln/>
        </p:spPr>
        <p:txBody>
          <a:bodyPr wrap="square" lIns="0" tIns="0" rIns="0" bIns="0" rtlCol="0" anchor="ctr"/>
          <a:lstStyle/>
          <a:p>
            <a:pPr marL="0" indent="0" algn="l">
              <a:buNone/>
            </a:pPr>
            <a:r>
              <a:rPr lang="en-US" sz="1000" dirty="0">
                <a:solidFill>
                  <a:srgbClr val="555555"/>
                </a:solidFill>
                <a:latin typeface="Noto Sans JP" pitchFamily="34" charset="0"/>
                <a:ea typeface="Noto Sans JP" pitchFamily="34" charset="-122"/>
                <a:cs typeface="Noto Sans JP" pitchFamily="34" charset="-120"/>
              </a:rPr>
              <a:t>運営コスト動向</a:t>
            </a:r>
            <a:endParaRPr lang="en-US" sz="1000" dirty="0"/>
          </a:p>
        </p:txBody>
      </p:sp>
      <p:sp>
        <p:nvSpPr>
          <p:cNvPr id="25" name="Text 19"/>
          <p:cNvSpPr txBox="1"/>
          <p:nvPr/>
        </p:nvSpPr>
        <p:spPr>
          <a:xfrm>
            <a:off x="9144000" y="1781251"/>
            <a:ext cx="2468880" cy="381305"/>
          </a:xfrm>
          <a:prstGeom prst="rect">
            <a:avLst/>
          </a:prstGeom>
          <a:noFill/>
          <a:ln/>
        </p:spPr>
        <p:txBody>
          <a:bodyPr wrap="square" lIns="0" tIns="0" rIns="0" bIns="0" rtlCol="0" anchor="ctr"/>
          <a:lstStyle/>
          <a:p>
            <a:pPr marL="0" indent="0" algn="l">
              <a:buNone/>
            </a:pPr>
            <a:r>
              <a:rPr lang="en-US" sz="2100" b="1" dirty="0">
                <a:solidFill>
                  <a:srgbClr val="C62828"/>
                </a:solidFill>
                <a:latin typeface="Montserrat" pitchFamily="34" charset="0"/>
                <a:ea typeface="Montserrat" pitchFamily="34" charset="-122"/>
                <a:cs typeface="Montserrat" pitchFamily="34" charset="-120"/>
              </a:rPr>
              <a:t>大幅上昇</a:t>
            </a:r>
            <a:endParaRPr lang="en-US" sz="2100" dirty="0"/>
          </a:p>
        </p:txBody>
      </p:sp>
      <p:sp>
        <p:nvSpPr>
          <p:cNvPr id="26" name="Text 20"/>
          <p:cNvSpPr txBox="1"/>
          <p:nvPr/>
        </p:nvSpPr>
        <p:spPr>
          <a:xfrm>
            <a:off x="9144000" y="2200046"/>
            <a:ext cx="2468880"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資材費・人件費・円安影響で利益圧迫</a:t>
            </a:r>
            <a:endParaRPr lang="en-US" sz="800" dirty="0"/>
          </a:p>
        </p:txBody>
      </p:sp>
      <p:sp>
        <p:nvSpPr>
          <p:cNvPr id="27" name="Shape 21"/>
          <p:cNvSpPr/>
          <p:nvPr/>
        </p:nvSpPr>
        <p:spPr>
          <a:xfrm>
            <a:off x="381305" y="2723998"/>
            <a:ext cx="38405" cy="228600"/>
          </a:xfrm>
          <a:prstGeom prst="rect">
            <a:avLst/>
          </a:prstGeom>
          <a:solidFill>
            <a:srgbClr val="4A90E2"/>
          </a:solidFill>
          <a:ln w="12700">
            <a:solidFill>
              <a:srgbClr val="4A90E2">
                <a:alpha val="0"/>
              </a:srgbClr>
            </a:solidFill>
            <a:prstDash val="solid"/>
          </a:ln>
        </p:spPr>
      </p:sp>
      <p:sp>
        <p:nvSpPr>
          <p:cNvPr id="28" name="Text 22"/>
          <p:cNvSpPr txBox="1"/>
          <p:nvPr/>
        </p:nvSpPr>
        <p:spPr>
          <a:xfrm>
            <a:off x="514807" y="2723998"/>
            <a:ext cx="3676802"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3366"/>
                </a:solidFill>
                <a:latin typeface="Noto Sans JP" pitchFamily="34" charset="0"/>
                <a:ea typeface="Noto Sans JP" pitchFamily="34" charset="-122"/>
                <a:cs typeface="Noto Sans JP" pitchFamily="34" charset="-120"/>
              </a:rPr>
              <a:t>市場規模推移（億円）</a:t>
            </a:r>
            <a:endParaRPr lang="en-US" sz="1200" dirty="0"/>
          </a:p>
        </p:txBody>
      </p:sp>
      <p:pic>
        <p:nvPicPr>
          <p:cNvPr id="29" name="Image 4" descr="preencoded.png"/>
          <p:cNvPicPr>
            <a:picLocks noChangeAspect="1"/>
          </p:cNvPicPr>
          <p:nvPr/>
        </p:nvPicPr>
        <p:blipFill>
          <a:blip r:embed="rId6"/>
          <a:srcRect/>
          <a:stretch/>
        </p:blipFill>
        <p:spPr>
          <a:xfrm>
            <a:off x="381305" y="2905049"/>
            <a:ext cx="3619195" cy="1809598"/>
          </a:xfrm>
          <a:prstGeom prst="rect">
            <a:avLst/>
          </a:prstGeom>
        </p:spPr>
      </p:pic>
      <p:sp>
        <p:nvSpPr>
          <p:cNvPr id="30" name="Shape 23"/>
          <p:cNvSpPr/>
          <p:nvPr/>
        </p:nvSpPr>
        <p:spPr>
          <a:xfrm>
            <a:off x="381305" y="4905756"/>
            <a:ext cx="3619195" cy="1380744"/>
          </a:xfrm>
          <a:prstGeom prst="roundRect">
            <a:avLst>
              <a:gd name="adj" fmla="val 5481"/>
            </a:avLst>
          </a:prstGeom>
          <a:solidFill>
            <a:srgbClr val="E3F2FD"/>
          </a:solidFill>
          <a:ln w="12700">
            <a:solidFill>
              <a:srgbClr val="BBDEFB"/>
            </a:solidFill>
            <a:prstDash val="solid"/>
          </a:ln>
        </p:spPr>
      </p:sp>
      <p:sp>
        <p:nvSpPr>
          <p:cNvPr id="31" name="Text 24"/>
          <p:cNvSpPr txBox="1"/>
          <p:nvPr/>
        </p:nvSpPr>
        <p:spPr>
          <a:xfrm>
            <a:off x="504749" y="5162702"/>
            <a:ext cx="3562502"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V字回復も構造変化あり</a:t>
            </a:r>
            <a:endParaRPr lang="en-US" sz="1000" dirty="0"/>
          </a:p>
        </p:txBody>
      </p:sp>
      <p:sp>
        <p:nvSpPr>
          <p:cNvPr id="32" name="Text 25"/>
          <p:cNvSpPr txBox="1"/>
          <p:nvPr/>
        </p:nvSpPr>
        <p:spPr>
          <a:xfrm>
            <a:off x="504749" y="5467198"/>
            <a:ext cx="3448202" cy="514807"/>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2020-21年のコロナ禍による壊滅的打撃から急回復。ただし、2019年水準への完全復帰には至っておらず、上位フェスへの集中が進む「選別成長」フェーズへ。</a:t>
            </a:r>
            <a:endParaRPr lang="en-US" sz="900" dirty="0"/>
          </a:p>
        </p:txBody>
      </p:sp>
      <p:sp>
        <p:nvSpPr>
          <p:cNvPr id="33" name="Shape 26"/>
          <p:cNvSpPr/>
          <p:nvPr/>
        </p:nvSpPr>
        <p:spPr>
          <a:xfrm>
            <a:off x="4286707" y="2723998"/>
            <a:ext cx="38405" cy="228600"/>
          </a:xfrm>
          <a:prstGeom prst="rect">
            <a:avLst/>
          </a:prstGeom>
          <a:solidFill>
            <a:srgbClr val="4A90E2"/>
          </a:solidFill>
          <a:ln w="12700">
            <a:solidFill>
              <a:srgbClr val="4A90E2">
                <a:alpha val="0"/>
              </a:srgbClr>
            </a:solidFill>
            <a:prstDash val="solid"/>
          </a:ln>
        </p:spPr>
      </p:sp>
      <p:sp>
        <p:nvSpPr>
          <p:cNvPr id="34" name="Text 27"/>
          <p:cNvSpPr txBox="1"/>
          <p:nvPr/>
        </p:nvSpPr>
        <p:spPr>
          <a:xfrm>
            <a:off x="4420210" y="2723998"/>
            <a:ext cx="3676802"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3366"/>
                </a:solidFill>
                <a:latin typeface="Noto Sans JP" pitchFamily="34" charset="0"/>
                <a:ea typeface="Noto Sans JP" pitchFamily="34" charset="-122"/>
                <a:cs typeface="Noto Sans JP" pitchFamily="34" charset="-120"/>
              </a:rPr>
              <a:t>総動員数推移（万人）</a:t>
            </a:r>
            <a:endParaRPr lang="en-US" sz="1200" dirty="0"/>
          </a:p>
        </p:txBody>
      </p:sp>
      <p:pic>
        <p:nvPicPr>
          <p:cNvPr id="35" name="Image 5" descr="preencoded.png"/>
          <p:cNvPicPr>
            <a:picLocks noChangeAspect="1"/>
          </p:cNvPicPr>
          <p:nvPr/>
        </p:nvPicPr>
        <p:blipFill>
          <a:blip r:embed="rId7"/>
          <a:srcRect/>
          <a:stretch/>
        </p:blipFill>
        <p:spPr>
          <a:xfrm>
            <a:off x="4286707" y="2905049"/>
            <a:ext cx="3619195" cy="1809598"/>
          </a:xfrm>
          <a:prstGeom prst="rect">
            <a:avLst/>
          </a:prstGeom>
        </p:spPr>
      </p:pic>
      <p:sp>
        <p:nvSpPr>
          <p:cNvPr id="36" name="Shape 28"/>
          <p:cNvSpPr/>
          <p:nvPr/>
        </p:nvSpPr>
        <p:spPr>
          <a:xfrm>
            <a:off x="4286707" y="4905756"/>
            <a:ext cx="3619195" cy="1380744"/>
          </a:xfrm>
          <a:prstGeom prst="roundRect">
            <a:avLst>
              <a:gd name="adj" fmla="val 5481"/>
            </a:avLst>
          </a:prstGeom>
          <a:solidFill>
            <a:srgbClr val="E3F2FD"/>
          </a:solidFill>
          <a:ln w="12700">
            <a:solidFill>
              <a:srgbClr val="BBDEFB"/>
            </a:solidFill>
            <a:prstDash val="solid"/>
          </a:ln>
        </p:spPr>
      </p:sp>
      <p:sp>
        <p:nvSpPr>
          <p:cNvPr id="37" name="Text 29"/>
          <p:cNvSpPr txBox="1"/>
          <p:nvPr/>
        </p:nvSpPr>
        <p:spPr>
          <a:xfrm>
            <a:off x="4410151" y="5162702"/>
            <a:ext cx="3562502"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動員回復の遅れと単価上昇</a:t>
            </a:r>
            <a:endParaRPr lang="en-US" sz="1000" dirty="0"/>
          </a:p>
        </p:txBody>
      </p:sp>
      <p:sp>
        <p:nvSpPr>
          <p:cNvPr id="38" name="Text 30"/>
          <p:cNvSpPr txBox="1"/>
          <p:nvPr/>
        </p:nvSpPr>
        <p:spPr>
          <a:xfrm>
            <a:off x="4410151" y="5467198"/>
            <a:ext cx="3448202" cy="514807"/>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動員数は2019年比で約9割に留まる一方、市場規模はほぼ回復。これはチケット単価の上昇が寄与しており、客単価重視のビジネスモデルへ移行中。</a:t>
            </a:r>
            <a:endParaRPr lang="en-US" sz="900" dirty="0"/>
          </a:p>
        </p:txBody>
      </p:sp>
      <p:sp>
        <p:nvSpPr>
          <p:cNvPr id="39" name="Shape 31"/>
          <p:cNvSpPr/>
          <p:nvPr/>
        </p:nvSpPr>
        <p:spPr>
          <a:xfrm>
            <a:off x="8191195" y="2723998"/>
            <a:ext cx="38405" cy="228600"/>
          </a:xfrm>
          <a:prstGeom prst="rect">
            <a:avLst/>
          </a:prstGeom>
          <a:solidFill>
            <a:srgbClr val="4A90E2"/>
          </a:solidFill>
          <a:ln w="12700">
            <a:solidFill>
              <a:srgbClr val="4A90E2">
                <a:alpha val="0"/>
              </a:srgbClr>
            </a:solidFill>
            <a:prstDash val="solid"/>
          </a:ln>
        </p:spPr>
      </p:sp>
      <p:sp>
        <p:nvSpPr>
          <p:cNvPr id="40" name="Text 32"/>
          <p:cNvSpPr txBox="1"/>
          <p:nvPr/>
        </p:nvSpPr>
        <p:spPr>
          <a:xfrm>
            <a:off x="8324698" y="2723998"/>
            <a:ext cx="36009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3366"/>
                </a:solidFill>
                <a:latin typeface="Noto Sans JP" pitchFamily="34" charset="0"/>
                <a:ea typeface="Noto Sans JP" pitchFamily="34" charset="-122"/>
                <a:cs typeface="Noto Sans JP" pitchFamily="34" charset="-120"/>
              </a:rPr>
              <a:t>単価 vs コスト指数（2019=100）</a:t>
            </a:r>
            <a:endParaRPr lang="en-US" sz="1200" dirty="0"/>
          </a:p>
        </p:txBody>
      </p:sp>
      <p:pic>
        <p:nvPicPr>
          <p:cNvPr id="41" name="Image 6" descr="preencoded.png"/>
          <p:cNvPicPr>
            <a:picLocks noChangeAspect="1"/>
          </p:cNvPicPr>
          <p:nvPr/>
        </p:nvPicPr>
        <p:blipFill>
          <a:blip r:embed="rId8"/>
          <a:srcRect/>
          <a:stretch/>
        </p:blipFill>
        <p:spPr>
          <a:xfrm>
            <a:off x="8191195" y="2905049"/>
            <a:ext cx="3619195" cy="1809598"/>
          </a:xfrm>
          <a:prstGeom prst="rect">
            <a:avLst/>
          </a:prstGeom>
        </p:spPr>
      </p:pic>
      <p:sp>
        <p:nvSpPr>
          <p:cNvPr id="42" name="Shape 33"/>
          <p:cNvSpPr/>
          <p:nvPr/>
        </p:nvSpPr>
        <p:spPr>
          <a:xfrm>
            <a:off x="8191195" y="4905756"/>
            <a:ext cx="3619195" cy="1380744"/>
          </a:xfrm>
          <a:prstGeom prst="roundRect">
            <a:avLst>
              <a:gd name="adj" fmla="val 5481"/>
            </a:avLst>
          </a:prstGeom>
          <a:solidFill>
            <a:srgbClr val="FFEBEE"/>
          </a:solidFill>
          <a:ln w="12700">
            <a:solidFill>
              <a:srgbClr val="FFCDD2"/>
            </a:solidFill>
            <a:prstDash val="solid"/>
          </a:ln>
        </p:spPr>
      </p:sp>
      <p:sp>
        <p:nvSpPr>
          <p:cNvPr id="43" name="Text 34"/>
          <p:cNvSpPr txBox="1"/>
          <p:nvPr/>
        </p:nvSpPr>
        <p:spPr>
          <a:xfrm>
            <a:off x="8315554" y="5162702"/>
            <a:ext cx="3562502" cy="191110"/>
          </a:xfrm>
          <a:prstGeom prst="rect">
            <a:avLst/>
          </a:prstGeom>
          <a:noFill/>
          <a:ln/>
        </p:spPr>
        <p:txBody>
          <a:bodyPr wrap="square" lIns="0" tIns="0" rIns="0" bIns="0" rtlCol="0" anchor="ctr"/>
          <a:lstStyle/>
          <a:p>
            <a:pPr marL="0" indent="0" algn="l">
              <a:buNone/>
            </a:pPr>
            <a:r>
              <a:rPr lang="en-US" sz="1000" b="1" dirty="0">
                <a:solidFill>
                  <a:srgbClr val="C62828"/>
                </a:solidFill>
                <a:latin typeface="Noto Sans JP" pitchFamily="34" charset="0"/>
                <a:ea typeface="Noto Sans JP" pitchFamily="34" charset="-122"/>
                <a:cs typeface="Noto Sans JP" pitchFamily="34" charset="-120"/>
              </a:rPr>
              <a:t>利益構造の悪化</a:t>
            </a:r>
            <a:endParaRPr lang="en-US" sz="1000" dirty="0"/>
          </a:p>
        </p:txBody>
      </p:sp>
      <p:sp>
        <p:nvSpPr>
          <p:cNvPr id="44" name="Text 35"/>
          <p:cNvSpPr txBox="1"/>
          <p:nvPr/>
        </p:nvSpPr>
        <p:spPr>
          <a:xfrm>
            <a:off x="8315554" y="5467198"/>
            <a:ext cx="3448202" cy="514807"/>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チケット単価上昇（約10%）以上に運営コスト（資材・人件費・海外ギャラ）が急騰。売上が戻っても利益が出にくい構造的課題が浮き彫りに。</a:t>
            </a:r>
            <a:endParaRPr lang="en-US" sz="900" dirty="0"/>
          </a:p>
        </p:txBody>
      </p:sp>
      <p:sp>
        <p:nvSpPr>
          <p:cNvPr id="45" name="Text 36"/>
          <p:cNvSpPr txBox="1"/>
          <p:nvPr/>
        </p:nvSpPr>
        <p:spPr>
          <a:xfrm>
            <a:off x="381305" y="6495898"/>
            <a:ext cx="590611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ぴあ総研、ライブ・エンタテインメント白書、各社決算資料より独自推計</a:t>
            </a:r>
            <a:endParaRPr lang="en-US" sz="900" dirty="0"/>
          </a:p>
        </p:txBody>
      </p:sp>
      <p:sp>
        <p:nvSpPr>
          <p:cNvPr id="46" name="Text 37"/>
          <p:cNvSpPr txBox="1"/>
          <p:nvPr/>
        </p:nvSpPr>
        <p:spPr>
          <a:xfrm>
            <a:off x="10782605" y="6515100"/>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4</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a:off x="381305" y="1390802"/>
            <a:ext cx="3258007" cy="1591056"/>
          </a:xfrm>
          <a:prstGeom prst="roundRect">
            <a:avLst>
              <a:gd name="adj" fmla="val 5506"/>
            </a:avLst>
          </a:prstGeom>
          <a:solidFill>
            <a:srgbClr val="E3F2FD"/>
          </a:solidFill>
          <a:ln w="12700">
            <a:solidFill>
              <a:srgbClr val="BBDEFB"/>
            </a:solidFill>
            <a:prstDash val="solid"/>
          </a:ln>
        </p:spPr>
      </p:sp>
      <p:sp>
        <p:nvSpPr>
          <p:cNvPr id="7" name="Shape 5"/>
          <p:cNvSpPr/>
          <p:nvPr/>
        </p:nvSpPr>
        <p:spPr>
          <a:xfrm>
            <a:off x="4381805" y="1390802"/>
            <a:ext cx="3258007" cy="1591056"/>
          </a:xfrm>
          <a:prstGeom prst="roundRect">
            <a:avLst>
              <a:gd name="adj" fmla="val 5506"/>
            </a:avLst>
          </a:prstGeom>
          <a:solidFill>
            <a:srgbClr val="F5F5F5"/>
          </a:solidFill>
          <a:ln w="12700">
            <a:solidFill>
              <a:srgbClr val="E0E0E0"/>
            </a:solidFill>
            <a:prstDash val="solid"/>
          </a:ln>
        </p:spPr>
      </p:sp>
      <p:sp>
        <p:nvSpPr>
          <p:cNvPr id="8" name="Shape 6"/>
          <p:cNvSpPr/>
          <p:nvPr/>
        </p:nvSpPr>
        <p:spPr>
          <a:xfrm>
            <a:off x="8382305" y="1390802"/>
            <a:ext cx="3258007" cy="1591056"/>
          </a:xfrm>
          <a:prstGeom prst="roundRect">
            <a:avLst>
              <a:gd name="adj" fmla="val 5506"/>
            </a:avLst>
          </a:prstGeom>
          <a:solidFill>
            <a:srgbClr val="FFEBEE"/>
          </a:solidFill>
          <a:ln w="12700">
            <a:solidFill>
              <a:srgbClr val="FFCDD2"/>
            </a:solidFill>
            <a:prstDash val="solid"/>
          </a:ln>
        </p:spPr>
      </p:sp>
      <p:sp>
        <p:nvSpPr>
          <p:cNvPr id="9" name="Shape 7"/>
          <p:cNvSpPr/>
          <p:nvPr/>
        </p:nvSpPr>
        <p:spPr>
          <a:xfrm>
            <a:off x="381305" y="3390595"/>
            <a:ext cx="5572354" cy="3019349"/>
          </a:xfrm>
          <a:prstGeom prst="roundRect">
            <a:avLst>
              <a:gd name="adj" fmla="val 764"/>
            </a:avLst>
          </a:prstGeom>
          <a:solidFill>
            <a:srgbClr val="FFFFFF">
              <a:alpha val="80000"/>
            </a:srgbClr>
          </a:solidFill>
          <a:ln w="12700">
            <a:solidFill>
              <a:srgbClr val="E0E0E0"/>
            </a:solidFill>
            <a:prstDash val="solid"/>
          </a:ln>
        </p:spPr>
      </p:sp>
      <p:sp>
        <p:nvSpPr>
          <p:cNvPr id="10" name="Shape 8"/>
          <p:cNvSpPr/>
          <p:nvPr/>
        </p:nvSpPr>
        <p:spPr>
          <a:xfrm>
            <a:off x="381305" y="3390595"/>
            <a:ext cx="38405" cy="3019349"/>
          </a:xfrm>
          <a:prstGeom prst="roundRect">
            <a:avLst>
              <a:gd name="adj" fmla="val 60087"/>
            </a:avLst>
          </a:prstGeom>
          <a:solidFill>
            <a:srgbClr val="F44336"/>
          </a:solidFill>
          <a:ln w="12700">
            <a:solidFill>
              <a:srgbClr val="F44336">
                <a:alpha val="0"/>
              </a:srgbClr>
            </a:solidFill>
            <a:prstDash val="solid"/>
          </a:ln>
        </p:spPr>
      </p:sp>
      <p:sp>
        <p:nvSpPr>
          <p:cNvPr id="11" name="Shape 9"/>
          <p:cNvSpPr/>
          <p:nvPr/>
        </p:nvSpPr>
        <p:spPr>
          <a:xfrm>
            <a:off x="6286500" y="3390595"/>
            <a:ext cx="5572354" cy="1399946"/>
          </a:xfrm>
          <a:prstGeom prst="roundRect">
            <a:avLst>
              <a:gd name="adj" fmla="val 3555"/>
            </a:avLst>
          </a:prstGeom>
          <a:solidFill>
            <a:srgbClr val="FFFFFF">
              <a:alpha val="80000"/>
            </a:srgbClr>
          </a:solidFill>
          <a:ln w="12700">
            <a:solidFill>
              <a:srgbClr val="E0E0E0"/>
            </a:solidFill>
            <a:prstDash val="solid"/>
          </a:ln>
        </p:spPr>
      </p:sp>
      <p:sp>
        <p:nvSpPr>
          <p:cNvPr id="12" name="Shape 10"/>
          <p:cNvSpPr/>
          <p:nvPr/>
        </p:nvSpPr>
        <p:spPr>
          <a:xfrm>
            <a:off x="6286500" y="3390595"/>
            <a:ext cx="38405" cy="1399946"/>
          </a:xfrm>
          <a:prstGeom prst="roundRect">
            <a:avLst>
              <a:gd name="adj" fmla="val 129575"/>
            </a:avLst>
          </a:prstGeom>
          <a:solidFill>
            <a:srgbClr val="FF9800"/>
          </a:solidFill>
          <a:ln w="12700">
            <a:solidFill>
              <a:srgbClr val="FF9800">
                <a:alpha val="0"/>
              </a:srgbClr>
            </a:solidFill>
            <a:prstDash val="solid"/>
          </a:ln>
        </p:spPr>
      </p:sp>
      <p:sp>
        <p:nvSpPr>
          <p:cNvPr id="13" name="Shape 11"/>
          <p:cNvSpPr/>
          <p:nvPr/>
        </p:nvSpPr>
        <p:spPr>
          <a:xfrm>
            <a:off x="6286500" y="4914900"/>
            <a:ext cx="5544007" cy="1495044"/>
          </a:xfrm>
          <a:prstGeom prst="roundRect">
            <a:avLst>
              <a:gd name="adj" fmla="val 3117"/>
            </a:avLst>
          </a:prstGeom>
          <a:solidFill>
            <a:srgbClr val="ECEFF1"/>
          </a:solidFill>
          <a:ln w="12700">
            <a:solidFill>
              <a:srgbClr val="CFD8DC"/>
            </a:solidFill>
            <a:prstDash val="solid"/>
          </a:ln>
        </p:spPr>
      </p:sp>
      <p:sp>
        <p:nvSpPr>
          <p:cNvPr id="14" name="Text 12"/>
          <p:cNvSpPr txBox="1"/>
          <p:nvPr/>
        </p:nvSpPr>
        <p:spPr>
          <a:xfrm>
            <a:off x="381305" y="381305"/>
            <a:ext cx="11735410" cy="419710"/>
          </a:xfrm>
          <a:prstGeom prst="rect">
            <a:avLst/>
          </a:prstGeom>
          <a:noFill/>
          <a:ln/>
        </p:spPr>
        <p:txBody>
          <a:bodyPr wrap="square" lIns="0" tIns="0" rIns="0" bIns="0" rtlCol="0" anchor="ctr"/>
          <a:lstStyle/>
          <a:p>
            <a:pPr marL="0" indent="0" algn="l">
              <a:buNone/>
            </a:pPr>
            <a:r>
              <a:rPr lang="en-US" sz="2700" b="1" dirty="0">
                <a:solidFill>
                  <a:srgbClr val="003366"/>
                </a:solidFill>
                <a:latin typeface="Montserrat" pitchFamily="34" charset="0"/>
                <a:ea typeface="Montserrat" pitchFamily="34" charset="-122"/>
                <a:cs typeface="Montserrat" pitchFamily="34" charset="-120"/>
              </a:rPr>
              <a:t>消滅するフェスの共通構造</a:t>
            </a:r>
            <a:endParaRPr lang="en-US" sz="2700" dirty="0"/>
          </a:p>
        </p:txBody>
      </p:sp>
      <p:pic>
        <p:nvPicPr>
          <p:cNvPr id="15" name="Image 0" descr="preencoded.png"/>
          <p:cNvPicPr>
            <a:picLocks noChangeAspect="1"/>
          </p:cNvPicPr>
          <p:nvPr/>
        </p:nvPicPr>
        <p:blipFill>
          <a:blip r:embed="rId3"/>
          <a:srcRect t="-400" b="-400"/>
          <a:stretch/>
        </p:blipFill>
        <p:spPr>
          <a:xfrm>
            <a:off x="381305" y="857707"/>
            <a:ext cx="571500" cy="38405"/>
          </a:xfrm>
          <a:prstGeom prst="rect">
            <a:avLst/>
          </a:prstGeom>
        </p:spPr>
      </p:pic>
      <p:sp>
        <p:nvSpPr>
          <p:cNvPr id="17" name="Text 14"/>
          <p:cNvSpPr txBox="1"/>
          <p:nvPr/>
        </p:nvSpPr>
        <p:spPr>
          <a:xfrm>
            <a:off x="381305" y="1104595"/>
            <a:ext cx="11506810" cy="276149"/>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500" b="1" dirty="0">
                <a:solidFill>
                  <a:srgbClr val="0052CC"/>
                </a:solidFill>
                <a:latin typeface="Montserrat" pitchFamily="34" charset="0"/>
                <a:ea typeface="Montserrat" pitchFamily="34" charset="-122"/>
                <a:cs typeface="Montserrat" pitchFamily="34" charset="-120"/>
              </a:rPr>
              <a:t>1. 衰退のメカニズム：初期熱狂から差別化消失へ</a:t>
            </a:r>
            <a:endParaRPr lang="en-US" sz="1500" dirty="0"/>
          </a:p>
        </p:txBody>
      </p:sp>
      <p:pic>
        <p:nvPicPr>
          <p:cNvPr id="18" name="Image 1" descr="preencoded.png"/>
          <p:cNvPicPr>
            <a:picLocks noChangeAspect="1"/>
          </p:cNvPicPr>
          <p:nvPr/>
        </p:nvPicPr>
        <p:blipFill>
          <a:blip r:embed="rId4"/>
          <a:srcRect l="-107" r="-107"/>
          <a:stretch/>
        </p:blipFill>
        <p:spPr>
          <a:xfrm>
            <a:off x="1867205" y="1619402"/>
            <a:ext cx="267005" cy="304495"/>
          </a:xfrm>
          <a:prstGeom prst="rect">
            <a:avLst/>
          </a:prstGeom>
        </p:spPr>
      </p:pic>
      <p:sp>
        <p:nvSpPr>
          <p:cNvPr id="19" name="Text 15"/>
          <p:cNvSpPr txBox="1"/>
          <p:nvPr/>
        </p:nvSpPr>
        <p:spPr>
          <a:xfrm>
            <a:off x="381305" y="2115007"/>
            <a:ext cx="3238805" cy="228600"/>
          </a:xfrm>
          <a:prstGeom prst="rect">
            <a:avLst/>
          </a:prstGeom>
          <a:noFill/>
          <a:ln/>
        </p:spPr>
        <p:txBody>
          <a:bodyPr wrap="square" lIns="0" tIns="0" rIns="0" bIns="0" rtlCol="0" anchor="ctr"/>
          <a:lstStyle/>
          <a:p>
            <a:pPr marL="0" indent="0" algn="ctr">
              <a:buNone/>
            </a:pPr>
            <a:r>
              <a:rPr lang="en-US" sz="1200" b="1" dirty="0">
                <a:solidFill>
                  <a:srgbClr val="0052CC"/>
                </a:solidFill>
                <a:latin typeface="Noto Sans JP" pitchFamily="34" charset="0"/>
                <a:ea typeface="Noto Sans JP" pitchFamily="34" charset="-122"/>
                <a:cs typeface="Noto Sans JP" pitchFamily="34" charset="-120"/>
              </a:rPr>
              <a:t>初期の熱狂</a:t>
            </a:r>
            <a:endParaRPr lang="en-US" sz="1200" dirty="0"/>
          </a:p>
        </p:txBody>
      </p:sp>
      <p:sp>
        <p:nvSpPr>
          <p:cNvPr id="20" name="Text 16"/>
          <p:cNvSpPr txBox="1"/>
          <p:nvPr/>
        </p:nvSpPr>
        <p:spPr>
          <a:xfrm>
            <a:off x="437998" y="2467051"/>
            <a:ext cx="3124505" cy="372161"/>
          </a:xfrm>
          <a:prstGeom prst="rect">
            <a:avLst/>
          </a:prstGeom>
          <a:noFill/>
          <a:ln/>
        </p:spPr>
        <p:txBody>
          <a:bodyPr wrap="square" lIns="0" tIns="0" rIns="0" bIns="0" rtlCol="0" anchor="ctr"/>
          <a:lstStyle/>
          <a:p>
            <a:pPr marL="0" indent="0" algn="ctr">
              <a:buNone/>
            </a:pPr>
            <a:r>
              <a:rPr lang="en-US" sz="900" dirty="0">
                <a:solidFill>
                  <a:srgbClr val="555555"/>
                </a:solidFill>
                <a:latin typeface="Noto Sans JP" pitchFamily="34" charset="0"/>
                <a:ea typeface="Noto Sans JP" pitchFamily="34" charset="-122"/>
                <a:cs typeface="Noto Sans JP" pitchFamily="34" charset="-120"/>
              </a:rPr>
              <a:t>人は新規性に強く反応する</a:t>
            </a:r>
            <a:endParaRPr lang="en-US" sz="900" dirty="0"/>
          </a:p>
          <a:p>
            <a:pPr marL="0" indent="0" algn="ctr">
              <a:buNone/>
            </a:pPr>
            <a:r>
              <a:rPr lang="en-US" sz="900" dirty="0">
                <a:solidFill>
                  <a:srgbClr val="555555"/>
                </a:solidFill>
                <a:latin typeface="Noto Sans JP" pitchFamily="34" charset="0"/>
                <a:ea typeface="Noto Sans JP" pitchFamily="34" charset="-122"/>
                <a:cs typeface="Noto Sans JP" pitchFamily="34" charset="-120"/>
              </a:rPr>
              <a:t>初回〜3年目は話題性で集客可能</a:t>
            </a:r>
            <a:endParaRPr lang="en-US" sz="900" dirty="0"/>
          </a:p>
        </p:txBody>
      </p:sp>
      <p:pic>
        <p:nvPicPr>
          <p:cNvPr id="21" name="Image 2" descr="preencoded.png"/>
          <p:cNvPicPr>
            <a:picLocks noChangeAspect="1"/>
          </p:cNvPicPr>
          <p:nvPr/>
        </p:nvPicPr>
        <p:blipFill>
          <a:blip r:embed="rId5"/>
          <a:srcRect l="-57" r="-57"/>
          <a:stretch/>
        </p:blipFill>
        <p:spPr>
          <a:xfrm>
            <a:off x="3900830" y="1981505"/>
            <a:ext cx="200254" cy="228600"/>
          </a:xfrm>
          <a:prstGeom prst="rect">
            <a:avLst/>
          </a:prstGeom>
        </p:spPr>
      </p:pic>
      <p:pic>
        <p:nvPicPr>
          <p:cNvPr id="22" name="Image 3" descr="preencoded.png"/>
          <p:cNvPicPr>
            <a:picLocks noChangeAspect="1"/>
          </p:cNvPicPr>
          <p:nvPr/>
        </p:nvPicPr>
        <p:blipFill>
          <a:blip r:embed="rId6"/>
          <a:srcRect l="-50" r="-50"/>
          <a:stretch/>
        </p:blipFill>
        <p:spPr>
          <a:xfrm>
            <a:off x="5886907" y="1619402"/>
            <a:ext cx="228600" cy="304495"/>
          </a:xfrm>
          <a:prstGeom prst="rect">
            <a:avLst/>
          </a:prstGeom>
        </p:spPr>
      </p:pic>
      <p:sp>
        <p:nvSpPr>
          <p:cNvPr id="23" name="Text 17"/>
          <p:cNvSpPr txBox="1"/>
          <p:nvPr/>
        </p:nvSpPr>
        <p:spPr>
          <a:xfrm>
            <a:off x="4381805" y="2115007"/>
            <a:ext cx="3238805" cy="228600"/>
          </a:xfrm>
          <a:prstGeom prst="rect">
            <a:avLst/>
          </a:prstGeom>
          <a:noFill/>
          <a:ln/>
        </p:spPr>
        <p:txBody>
          <a:bodyPr wrap="square" lIns="0" tIns="0" rIns="0" bIns="0" rtlCol="0" anchor="ctr"/>
          <a:lstStyle/>
          <a:p>
            <a:pPr marL="0" indent="0" algn="ctr">
              <a:buNone/>
            </a:pPr>
            <a:r>
              <a:rPr lang="en-US" sz="1200" b="1" dirty="0">
                <a:solidFill>
                  <a:srgbClr val="616161"/>
                </a:solidFill>
                <a:latin typeface="Noto Sans JP" pitchFamily="34" charset="0"/>
                <a:ea typeface="Noto Sans JP" pitchFamily="34" charset="-122"/>
                <a:cs typeface="Noto Sans JP" pitchFamily="34" charset="-120"/>
              </a:rPr>
              <a:t>飽和・陳腐化</a:t>
            </a:r>
            <a:endParaRPr lang="en-US" sz="1200" dirty="0"/>
          </a:p>
        </p:txBody>
      </p:sp>
      <p:sp>
        <p:nvSpPr>
          <p:cNvPr id="24" name="Text 18"/>
          <p:cNvSpPr txBox="1"/>
          <p:nvPr/>
        </p:nvSpPr>
        <p:spPr>
          <a:xfrm>
            <a:off x="4438498" y="2467051"/>
            <a:ext cx="3124505" cy="372161"/>
          </a:xfrm>
          <a:prstGeom prst="rect">
            <a:avLst/>
          </a:prstGeom>
          <a:noFill/>
          <a:ln/>
        </p:spPr>
        <p:txBody>
          <a:bodyPr wrap="square" lIns="0" tIns="0" rIns="0" bIns="0" rtlCol="0" anchor="ctr"/>
          <a:lstStyle/>
          <a:p>
            <a:pPr marL="0" indent="0" algn="ctr">
              <a:buNone/>
            </a:pPr>
            <a:r>
              <a:rPr lang="en-US" sz="900" dirty="0">
                <a:solidFill>
                  <a:srgbClr val="555555"/>
                </a:solidFill>
                <a:latin typeface="Noto Sans JP" pitchFamily="34" charset="0"/>
                <a:ea typeface="Noto Sans JP" pitchFamily="34" charset="-122"/>
                <a:cs typeface="Noto Sans JP" pitchFamily="34" charset="-120"/>
              </a:rPr>
              <a:t>3〜5年で飽きが来る</a:t>
            </a:r>
            <a:endParaRPr lang="en-US" sz="900" dirty="0"/>
          </a:p>
          <a:p>
            <a:pPr marL="0" indent="0" algn="ctr">
              <a:buNone/>
            </a:pPr>
            <a:r>
              <a:rPr lang="en-US" sz="900" dirty="0">
                <a:solidFill>
                  <a:srgbClr val="555555"/>
                </a:solidFill>
                <a:latin typeface="Noto Sans JP" pitchFamily="34" charset="0"/>
                <a:ea typeface="Noto Sans JP" pitchFamily="34" charset="-122"/>
                <a:cs typeface="Noto Sans JP" pitchFamily="34" charset="-120"/>
              </a:rPr>
              <a:t>「いつもの面子」へのマンネリ化</a:t>
            </a:r>
            <a:endParaRPr lang="en-US" sz="900" dirty="0"/>
          </a:p>
        </p:txBody>
      </p:sp>
      <p:pic>
        <p:nvPicPr>
          <p:cNvPr id="25" name="Image 4" descr="preencoded.png"/>
          <p:cNvPicPr>
            <a:picLocks noChangeAspect="1"/>
          </p:cNvPicPr>
          <p:nvPr/>
        </p:nvPicPr>
        <p:blipFill>
          <a:blip r:embed="rId5"/>
          <a:srcRect l="-57" r="-57"/>
          <a:stretch/>
        </p:blipFill>
        <p:spPr>
          <a:xfrm>
            <a:off x="7901330" y="1981505"/>
            <a:ext cx="200254" cy="228600"/>
          </a:xfrm>
          <a:prstGeom prst="rect">
            <a:avLst/>
          </a:prstGeom>
        </p:spPr>
      </p:pic>
      <p:pic>
        <p:nvPicPr>
          <p:cNvPr id="26" name="Image 5" descr="preencoded.png"/>
          <p:cNvPicPr>
            <a:picLocks noChangeAspect="1"/>
          </p:cNvPicPr>
          <p:nvPr/>
        </p:nvPicPr>
        <p:blipFill>
          <a:blip r:embed="rId7"/>
          <a:srcRect l="-107" r="-107"/>
          <a:stretch/>
        </p:blipFill>
        <p:spPr>
          <a:xfrm>
            <a:off x="9868205" y="1619402"/>
            <a:ext cx="267005" cy="304495"/>
          </a:xfrm>
          <a:prstGeom prst="rect">
            <a:avLst/>
          </a:prstGeom>
        </p:spPr>
      </p:pic>
      <p:sp>
        <p:nvSpPr>
          <p:cNvPr id="27" name="Text 19"/>
          <p:cNvSpPr txBox="1"/>
          <p:nvPr/>
        </p:nvSpPr>
        <p:spPr>
          <a:xfrm>
            <a:off x="8382305" y="2115007"/>
            <a:ext cx="3238805" cy="228600"/>
          </a:xfrm>
          <a:prstGeom prst="rect">
            <a:avLst/>
          </a:prstGeom>
          <a:noFill/>
          <a:ln/>
        </p:spPr>
        <p:txBody>
          <a:bodyPr wrap="square" lIns="0" tIns="0" rIns="0" bIns="0" rtlCol="0" anchor="ctr"/>
          <a:lstStyle/>
          <a:p>
            <a:pPr marL="0" indent="0" algn="ctr">
              <a:buNone/>
            </a:pPr>
            <a:r>
              <a:rPr lang="en-US" sz="1200" b="1" dirty="0">
                <a:solidFill>
                  <a:srgbClr val="C62828"/>
                </a:solidFill>
                <a:latin typeface="Noto Sans JP" pitchFamily="34" charset="0"/>
                <a:ea typeface="Noto Sans JP" pitchFamily="34" charset="-122"/>
                <a:cs typeface="Noto Sans JP" pitchFamily="34" charset="-120"/>
              </a:rPr>
              <a:t>差別化消失・淘汰</a:t>
            </a:r>
            <a:endParaRPr lang="en-US" sz="1200" dirty="0"/>
          </a:p>
        </p:txBody>
      </p:sp>
      <p:sp>
        <p:nvSpPr>
          <p:cNvPr id="28" name="Text 20"/>
          <p:cNvSpPr txBox="1"/>
          <p:nvPr/>
        </p:nvSpPr>
        <p:spPr>
          <a:xfrm>
            <a:off x="8438998" y="2467051"/>
            <a:ext cx="3124505" cy="372161"/>
          </a:xfrm>
          <a:prstGeom prst="rect">
            <a:avLst/>
          </a:prstGeom>
          <a:noFill/>
          <a:ln/>
        </p:spPr>
        <p:txBody>
          <a:bodyPr wrap="square" lIns="0" tIns="0" rIns="0" bIns="0" rtlCol="0" anchor="ctr"/>
          <a:lstStyle/>
          <a:p>
            <a:pPr marL="0" indent="0" algn="ctr">
              <a:buNone/>
            </a:pPr>
            <a:r>
              <a:rPr lang="en-US" sz="900" dirty="0">
                <a:solidFill>
                  <a:srgbClr val="555555"/>
                </a:solidFill>
                <a:latin typeface="Noto Sans JP" pitchFamily="34" charset="0"/>
                <a:ea typeface="Noto Sans JP" pitchFamily="34" charset="-122"/>
                <a:cs typeface="Noto Sans JP" pitchFamily="34" charset="-120"/>
              </a:rPr>
              <a:t>後発フェスが類似体験を供給</a:t>
            </a:r>
            <a:endParaRPr lang="en-US" sz="900" dirty="0"/>
          </a:p>
          <a:p>
            <a:pPr marL="0" indent="0" algn="ctr">
              <a:buNone/>
            </a:pPr>
            <a:r>
              <a:rPr lang="en-US" sz="900" dirty="0">
                <a:solidFill>
                  <a:srgbClr val="555555"/>
                </a:solidFill>
                <a:latin typeface="Noto Sans JP" pitchFamily="34" charset="0"/>
                <a:ea typeface="Noto Sans JP" pitchFamily="34" charset="-122"/>
                <a:cs typeface="Noto Sans JP" pitchFamily="34" charset="-120"/>
              </a:rPr>
              <a:t>希少性が落ち、集客力が激減</a:t>
            </a:r>
            <a:endParaRPr lang="en-US" sz="900" dirty="0"/>
          </a:p>
        </p:txBody>
      </p:sp>
      <p:sp>
        <p:nvSpPr>
          <p:cNvPr id="30" name="Text 22"/>
          <p:cNvSpPr txBox="1"/>
          <p:nvPr/>
        </p:nvSpPr>
        <p:spPr>
          <a:xfrm>
            <a:off x="381305" y="3200400"/>
            <a:ext cx="11506810" cy="276149"/>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500" b="1" dirty="0">
                <a:solidFill>
                  <a:srgbClr val="0052CC"/>
                </a:solidFill>
                <a:latin typeface="Montserrat" pitchFamily="34" charset="0"/>
                <a:ea typeface="Montserrat" pitchFamily="34" charset="-122"/>
                <a:cs typeface="Montserrat" pitchFamily="34" charset="-120"/>
              </a:rPr>
              <a:t>2. 構造的な弱点：固定費地獄とアーティスト依存</a:t>
            </a:r>
            <a:endParaRPr lang="en-US" sz="1500" dirty="0"/>
          </a:p>
        </p:txBody>
      </p:sp>
      <p:sp>
        <p:nvSpPr>
          <p:cNvPr id="31" name="Shape 23"/>
          <p:cNvSpPr/>
          <p:nvPr/>
        </p:nvSpPr>
        <p:spPr>
          <a:xfrm>
            <a:off x="571500" y="3963010"/>
            <a:ext cx="5143500" cy="9144"/>
          </a:xfrm>
          <a:prstGeom prst="rect">
            <a:avLst/>
          </a:prstGeom>
          <a:solidFill>
            <a:srgbClr val="FFCDD2"/>
          </a:solidFill>
          <a:ln w="12700">
            <a:solidFill>
              <a:srgbClr val="FFCDD2">
                <a:alpha val="0"/>
              </a:srgbClr>
            </a:solidFill>
            <a:prstDash val="solid"/>
          </a:ln>
        </p:spPr>
      </p:sp>
      <p:sp>
        <p:nvSpPr>
          <p:cNvPr id="32" name="Text 24"/>
          <p:cNvSpPr txBox="1"/>
          <p:nvPr/>
        </p:nvSpPr>
        <p:spPr>
          <a:xfrm>
            <a:off x="571500" y="3685946"/>
            <a:ext cx="5220310" cy="229514"/>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D32F2F"/>
                </a:solidFill>
                <a:latin typeface="Noto Sans JP" pitchFamily="34" charset="0"/>
                <a:ea typeface="Noto Sans JP" pitchFamily="34" charset="-122"/>
                <a:cs typeface="Noto Sans JP" pitchFamily="34" charset="-120"/>
              </a:rPr>
              <a:t>A. 固定費地獄（売れる前に発生するコスト）</a:t>
            </a:r>
            <a:endParaRPr lang="en-US" sz="1200" dirty="0"/>
          </a:p>
        </p:txBody>
      </p:sp>
      <p:sp>
        <p:nvSpPr>
          <p:cNvPr id="33" name="Shape 25"/>
          <p:cNvSpPr/>
          <p:nvPr/>
        </p:nvSpPr>
        <p:spPr>
          <a:xfrm>
            <a:off x="571500" y="5393131"/>
            <a:ext cx="5143500" cy="580644"/>
          </a:xfrm>
          <a:prstGeom prst="roundRect">
            <a:avLst>
              <a:gd name="adj" fmla="val 20653"/>
            </a:avLst>
          </a:prstGeom>
          <a:solidFill>
            <a:srgbClr val="FFEBEE"/>
          </a:solidFill>
          <a:ln w="12700">
            <a:solidFill>
              <a:srgbClr val="FFFFFF">
                <a:alpha val="0"/>
              </a:srgbClr>
            </a:solidFill>
            <a:prstDash val="solid"/>
          </a:ln>
        </p:spPr>
      </p:sp>
      <p:sp>
        <p:nvSpPr>
          <p:cNvPr id="34" name="Text 26"/>
          <p:cNvSpPr txBox="1"/>
          <p:nvPr/>
        </p:nvSpPr>
        <p:spPr>
          <a:xfrm>
            <a:off x="666598" y="5602529"/>
            <a:ext cx="5143500" cy="162763"/>
          </a:xfrm>
          <a:prstGeom prst="rect">
            <a:avLst/>
          </a:prstGeom>
          <a:noFill/>
          <a:ln/>
        </p:spPr>
        <p:txBody>
          <a:bodyPr wrap="square" lIns="0" tIns="0" rIns="0" bIns="0" rtlCol="0" anchor="ctr"/>
          <a:lstStyle/>
          <a:p>
            <a:pPr marL="0" indent="0" algn="l">
              <a:buNone/>
            </a:pPr>
            <a:r>
              <a:rPr lang="en-US" sz="900" b="1" dirty="0">
                <a:solidFill>
                  <a:srgbClr val="B71C1C"/>
                </a:solidFill>
                <a:latin typeface="Noto Sans JP" pitchFamily="34" charset="0"/>
                <a:ea typeface="Noto Sans JP" pitchFamily="34" charset="-122"/>
                <a:cs typeface="Noto Sans JP" pitchFamily="34" charset="-120"/>
              </a:rPr>
              <a:t>結論：チケットが売れなくても数十億のコストが先に確定するハイリスク構造</a:t>
            </a:r>
            <a:endParaRPr lang="en-US" sz="900" dirty="0"/>
          </a:p>
        </p:txBody>
      </p:sp>
      <p:sp>
        <p:nvSpPr>
          <p:cNvPr id="35" name="Text 27"/>
          <p:cNvSpPr txBox="1"/>
          <p:nvPr/>
        </p:nvSpPr>
        <p:spPr>
          <a:xfrm>
            <a:off x="571500" y="4067251"/>
            <a:ext cx="2553005" cy="352958"/>
          </a:xfrm>
          <a:prstGeom prst="rect">
            <a:avLst/>
          </a:prstGeom>
          <a:noFill/>
          <a:ln/>
        </p:spPr>
        <p:txBody>
          <a:bodyPr wrap="square" lIns="0" tIns="0" rIns="0" bIns="0" rtlCol="0" anchor="ctr"/>
          <a:lstStyle/>
          <a:p>
            <a:pPr marL="0" indent="0" algn="l">
              <a:buNone/>
            </a:pPr>
            <a:r>
              <a:rPr lang="en-US" sz="900" b="1" dirty="0">
                <a:solidFill>
                  <a:srgbClr val="555555"/>
                </a:solidFill>
                <a:latin typeface="Noto Sans JP" pitchFamily="34" charset="0"/>
                <a:ea typeface="Noto Sans JP" pitchFamily="34" charset="-122"/>
                <a:cs typeface="Noto Sans JP" pitchFamily="34" charset="-120"/>
              </a:rPr>
              <a:t>ステージ・音響・照明</a:t>
            </a:r>
            <a:endParaRPr lang="en-US" sz="900" dirty="0"/>
          </a:p>
          <a:p>
            <a:pPr marL="0" indent="0" algn="l">
              <a:buNone/>
            </a:pPr>
            <a:r>
              <a:rPr lang="en-US" sz="800" dirty="0">
                <a:solidFill>
                  <a:srgbClr val="757575"/>
                </a:solidFill>
                <a:latin typeface="Noto Sans JP" pitchFamily="34" charset="0"/>
                <a:ea typeface="Noto Sans JP" pitchFamily="34" charset="-122"/>
                <a:cs typeface="Noto Sans JP" pitchFamily="34" charset="-120"/>
              </a:rPr>
              <a:t>規模に関わらず数億円単位で発生</a:t>
            </a:r>
            <a:endParaRPr lang="en-US" sz="900" dirty="0"/>
          </a:p>
        </p:txBody>
      </p:sp>
      <p:sp>
        <p:nvSpPr>
          <p:cNvPr id="36" name="Text 28"/>
          <p:cNvSpPr txBox="1"/>
          <p:nvPr/>
        </p:nvSpPr>
        <p:spPr>
          <a:xfrm>
            <a:off x="571500" y="4461358"/>
            <a:ext cx="2553005" cy="352958"/>
          </a:xfrm>
          <a:prstGeom prst="rect">
            <a:avLst/>
          </a:prstGeom>
          <a:noFill/>
          <a:ln/>
        </p:spPr>
        <p:txBody>
          <a:bodyPr wrap="square" lIns="0" tIns="0" rIns="0" bIns="0" rtlCol="0" anchor="ctr"/>
          <a:lstStyle/>
          <a:p>
            <a:pPr marL="0" indent="0" algn="l">
              <a:buNone/>
            </a:pPr>
            <a:r>
              <a:rPr lang="en-US" sz="900" b="1" dirty="0">
                <a:solidFill>
                  <a:srgbClr val="555555"/>
                </a:solidFill>
                <a:latin typeface="Noto Sans JP" pitchFamily="34" charset="0"/>
                <a:ea typeface="Noto Sans JP" pitchFamily="34" charset="-122"/>
                <a:cs typeface="Noto Sans JP" pitchFamily="34" charset="-120"/>
              </a:rPr>
              <a:t>会場設営・電源・仮設</a:t>
            </a:r>
            <a:endParaRPr lang="en-US" sz="900" dirty="0"/>
          </a:p>
          <a:p>
            <a:pPr marL="0" indent="0" algn="l">
              <a:buNone/>
            </a:pPr>
            <a:r>
              <a:rPr lang="en-US" sz="800" dirty="0">
                <a:solidFill>
                  <a:srgbClr val="757575"/>
                </a:solidFill>
                <a:latin typeface="Noto Sans JP" pitchFamily="34" charset="0"/>
                <a:ea typeface="Noto Sans JP" pitchFamily="34" charset="-122"/>
                <a:cs typeface="Noto Sans JP" pitchFamily="34" charset="-120"/>
              </a:rPr>
              <a:t>インフラ整備費は削減困難</a:t>
            </a:r>
            <a:endParaRPr lang="en-US" sz="900" dirty="0"/>
          </a:p>
        </p:txBody>
      </p:sp>
      <p:sp>
        <p:nvSpPr>
          <p:cNvPr id="37" name="Text 29"/>
          <p:cNvSpPr txBox="1"/>
          <p:nvPr/>
        </p:nvSpPr>
        <p:spPr>
          <a:xfrm>
            <a:off x="571500" y="4855464"/>
            <a:ext cx="2553005" cy="352958"/>
          </a:xfrm>
          <a:prstGeom prst="rect">
            <a:avLst/>
          </a:prstGeom>
          <a:noFill/>
          <a:ln/>
        </p:spPr>
        <p:txBody>
          <a:bodyPr wrap="square" lIns="0" tIns="0" rIns="0" bIns="0" rtlCol="0" anchor="ctr"/>
          <a:lstStyle/>
          <a:p>
            <a:pPr marL="0" indent="0" algn="l">
              <a:buNone/>
            </a:pPr>
            <a:r>
              <a:rPr lang="en-US" sz="900" b="1" dirty="0">
                <a:solidFill>
                  <a:srgbClr val="555555"/>
                </a:solidFill>
                <a:latin typeface="Noto Sans JP" pitchFamily="34" charset="0"/>
                <a:ea typeface="Noto Sans JP" pitchFamily="34" charset="-122"/>
                <a:cs typeface="Noto Sans JP" pitchFamily="34" charset="-120"/>
              </a:rPr>
              <a:t>警備・運営スタッフ</a:t>
            </a:r>
            <a:endParaRPr lang="en-US" sz="900" dirty="0"/>
          </a:p>
          <a:p>
            <a:pPr marL="0" indent="0" algn="l">
              <a:buNone/>
            </a:pPr>
            <a:r>
              <a:rPr lang="en-US" sz="800" dirty="0">
                <a:solidFill>
                  <a:srgbClr val="757575"/>
                </a:solidFill>
                <a:latin typeface="Noto Sans JP" pitchFamily="34" charset="0"/>
                <a:ea typeface="Noto Sans JP" pitchFamily="34" charset="-122"/>
                <a:cs typeface="Noto Sans JP" pitchFamily="34" charset="-120"/>
              </a:rPr>
              <a:t>安全確保のため削れない人件費</a:t>
            </a:r>
            <a:endParaRPr lang="en-US" sz="900" dirty="0"/>
          </a:p>
        </p:txBody>
      </p:sp>
      <p:sp>
        <p:nvSpPr>
          <p:cNvPr id="38" name="Text 30"/>
          <p:cNvSpPr txBox="1"/>
          <p:nvPr/>
        </p:nvSpPr>
        <p:spPr>
          <a:xfrm>
            <a:off x="3246120" y="4067251"/>
            <a:ext cx="2553005" cy="352958"/>
          </a:xfrm>
          <a:prstGeom prst="rect">
            <a:avLst/>
          </a:prstGeom>
          <a:noFill/>
          <a:ln/>
        </p:spPr>
        <p:txBody>
          <a:bodyPr wrap="square" lIns="0" tIns="0" rIns="0" bIns="0" rtlCol="0" anchor="ctr"/>
          <a:lstStyle/>
          <a:p>
            <a:pPr marL="0" indent="0" algn="l">
              <a:buNone/>
            </a:pPr>
            <a:r>
              <a:rPr lang="en-US" sz="900" b="1" dirty="0">
                <a:solidFill>
                  <a:srgbClr val="555555"/>
                </a:solidFill>
                <a:latin typeface="Noto Sans JP" pitchFamily="34" charset="0"/>
                <a:ea typeface="Noto Sans JP" pitchFamily="34" charset="-122"/>
                <a:cs typeface="Noto Sans JP" pitchFamily="34" charset="-120"/>
              </a:rPr>
              <a:t>出演料（ギャラ）</a:t>
            </a:r>
            <a:endParaRPr lang="en-US" sz="900" dirty="0"/>
          </a:p>
          <a:p>
            <a:pPr marL="0" indent="0" algn="l">
              <a:buNone/>
            </a:pPr>
            <a:r>
              <a:rPr lang="en-US" sz="800" dirty="0">
                <a:solidFill>
                  <a:srgbClr val="757575"/>
                </a:solidFill>
                <a:latin typeface="Noto Sans JP" pitchFamily="34" charset="0"/>
                <a:ea typeface="Noto Sans JP" pitchFamily="34" charset="-122"/>
                <a:cs typeface="Noto Sans JP" pitchFamily="34" charset="-120"/>
              </a:rPr>
              <a:t>チケット販売前に確定・支払い</a:t>
            </a:r>
            <a:endParaRPr lang="en-US" sz="900" dirty="0"/>
          </a:p>
        </p:txBody>
      </p:sp>
      <p:sp>
        <p:nvSpPr>
          <p:cNvPr id="39" name="Text 31"/>
          <p:cNvSpPr txBox="1"/>
          <p:nvPr/>
        </p:nvSpPr>
        <p:spPr>
          <a:xfrm>
            <a:off x="3246120" y="4461358"/>
            <a:ext cx="2553005" cy="352958"/>
          </a:xfrm>
          <a:prstGeom prst="rect">
            <a:avLst/>
          </a:prstGeom>
          <a:noFill/>
          <a:ln/>
        </p:spPr>
        <p:txBody>
          <a:bodyPr wrap="square" lIns="0" tIns="0" rIns="0" bIns="0" rtlCol="0" anchor="ctr"/>
          <a:lstStyle/>
          <a:p>
            <a:pPr marL="0" indent="0" algn="l">
              <a:buNone/>
            </a:pPr>
            <a:r>
              <a:rPr lang="en-US" sz="900" b="1" dirty="0">
                <a:solidFill>
                  <a:srgbClr val="555555"/>
                </a:solidFill>
                <a:latin typeface="Noto Sans JP" pitchFamily="34" charset="0"/>
                <a:ea typeface="Noto Sans JP" pitchFamily="34" charset="-122"/>
                <a:cs typeface="Noto Sans JP" pitchFamily="34" charset="-120"/>
              </a:rPr>
              <a:t>保険・荒天対策費</a:t>
            </a:r>
            <a:endParaRPr lang="en-US" sz="900" dirty="0"/>
          </a:p>
          <a:p>
            <a:pPr marL="0" indent="0" algn="l">
              <a:buNone/>
            </a:pPr>
            <a:r>
              <a:rPr lang="en-US" sz="800" dirty="0">
                <a:solidFill>
                  <a:srgbClr val="757575"/>
                </a:solidFill>
                <a:latin typeface="Noto Sans JP" pitchFamily="34" charset="0"/>
                <a:ea typeface="Noto Sans JP" pitchFamily="34" charset="-122"/>
                <a:cs typeface="Noto Sans JP" pitchFamily="34" charset="-120"/>
              </a:rPr>
              <a:t>リスクヘッジのための必須コスト</a:t>
            </a:r>
            <a:endParaRPr lang="en-US" sz="900" dirty="0"/>
          </a:p>
        </p:txBody>
      </p:sp>
      <p:sp>
        <p:nvSpPr>
          <p:cNvPr id="40" name="Shape 32"/>
          <p:cNvSpPr/>
          <p:nvPr/>
        </p:nvSpPr>
        <p:spPr>
          <a:xfrm>
            <a:off x="6476695" y="3963010"/>
            <a:ext cx="5143500" cy="9144"/>
          </a:xfrm>
          <a:prstGeom prst="rect">
            <a:avLst/>
          </a:prstGeom>
          <a:solidFill>
            <a:srgbClr val="FFE0B2"/>
          </a:solidFill>
          <a:ln w="12700">
            <a:solidFill>
              <a:srgbClr val="FFE0B2">
                <a:alpha val="0"/>
              </a:srgbClr>
            </a:solidFill>
            <a:prstDash val="solid"/>
          </a:ln>
        </p:spPr>
      </p:sp>
      <p:sp>
        <p:nvSpPr>
          <p:cNvPr id="41" name="Text 33"/>
          <p:cNvSpPr txBox="1"/>
          <p:nvPr/>
        </p:nvSpPr>
        <p:spPr>
          <a:xfrm>
            <a:off x="6476695" y="3685946"/>
            <a:ext cx="5220310" cy="229514"/>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EF6C00"/>
                </a:solidFill>
                <a:latin typeface="Noto Sans JP" pitchFamily="34" charset="0"/>
                <a:ea typeface="Noto Sans JP" pitchFamily="34" charset="-122"/>
                <a:cs typeface="Noto Sans JP" pitchFamily="34" charset="-120"/>
              </a:rPr>
              <a:t>B. アーティスト依存リスク</a:t>
            </a:r>
            <a:endParaRPr lang="en-US" sz="1200" dirty="0"/>
          </a:p>
        </p:txBody>
      </p:sp>
      <p:sp>
        <p:nvSpPr>
          <p:cNvPr id="42" name="Text 34"/>
          <p:cNvSpPr txBox="1"/>
          <p:nvPr/>
        </p:nvSpPr>
        <p:spPr>
          <a:xfrm>
            <a:off x="6476695" y="4067251"/>
            <a:ext cx="5334610" cy="181051"/>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強いヘッドライナーが取れない年の動員落差が激しい</a:t>
            </a:r>
            <a:endParaRPr lang="en-US" sz="900" dirty="0"/>
          </a:p>
        </p:txBody>
      </p:sp>
      <p:sp>
        <p:nvSpPr>
          <p:cNvPr id="43" name="Text 35"/>
          <p:cNvSpPr txBox="1"/>
          <p:nvPr/>
        </p:nvSpPr>
        <p:spPr>
          <a:xfrm>
            <a:off x="6476695" y="4288536"/>
            <a:ext cx="5334610" cy="181051"/>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特に海外依存型フェスは「円安」や「国際的な招聘競争」の影響を直撃</a:t>
            </a:r>
            <a:endParaRPr lang="en-US" sz="900" dirty="0"/>
          </a:p>
        </p:txBody>
      </p:sp>
      <p:sp>
        <p:nvSpPr>
          <p:cNvPr id="44" name="Text 36"/>
          <p:cNvSpPr txBox="1"/>
          <p:nvPr/>
        </p:nvSpPr>
        <p:spPr>
          <a:xfrm>
            <a:off x="6476695" y="4508906"/>
            <a:ext cx="5334610" cy="181051"/>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フェス自体のブランド力が弱いと、ラインナップのみで選別される</a:t>
            </a:r>
            <a:endParaRPr lang="en-US" sz="900" dirty="0"/>
          </a:p>
        </p:txBody>
      </p:sp>
      <p:sp>
        <p:nvSpPr>
          <p:cNvPr id="45" name="Text 37"/>
          <p:cNvSpPr txBox="1"/>
          <p:nvPr/>
        </p:nvSpPr>
        <p:spPr>
          <a:xfrm>
            <a:off x="6476695" y="5162702"/>
            <a:ext cx="5257800" cy="228600"/>
          </a:xfrm>
          <a:prstGeom prst="rect">
            <a:avLst/>
          </a:prstGeom>
          <a:noFill/>
          <a:ln/>
        </p:spPr>
        <p:txBody>
          <a:bodyPr wrap="square" lIns="0" tIns="0" rIns="0" bIns="0" rtlCol="0" anchor="ctr"/>
          <a:lstStyle/>
          <a:p>
            <a:pPr marL="0" indent="0" algn="l">
              <a:buNone/>
            </a:pPr>
            <a:r>
              <a:rPr lang="en-US" sz="1200" b="1" dirty="0">
                <a:solidFill>
                  <a:srgbClr val="455A64"/>
                </a:solidFill>
                <a:latin typeface="Noto Sans JP" pitchFamily="34" charset="0"/>
                <a:ea typeface="Noto Sans JP" pitchFamily="34" charset="-122"/>
                <a:cs typeface="Noto Sans JP" pitchFamily="34" charset="-120"/>
              </a:rPr>
              <a:t>3. 数値的な消滅ライン（Dead Line）</a:t>
            </a:r>
            <a:endParaRPr lang="en-US" sz="1200" dirty="0"/>
          </a:p>
        </p:txBody>
      </p:sp>
      <p:sp>
        <p:nvSpPr>
          <p:cNvPr id="46" name="Text 38"/>
          <p:cNvSpPr txBox="1"/>
          <p:nvPr/>
        </p:nvSpPr>
        <p:spPr>
          <a:xfrm>
            <a:off x="6591910" y="5667451"/>
            <a:ext cx="1018642" cy="305410"/>
          </a:xfrm>
          <a:prstGeom prst="rect">
            <a:avLst/>
          </a:prstGeom>
          <a:noFill/>
          <a:ln/>
        </p:spPr>
        <p:txBody>
          <a:bodyPr wrap="square" lIns="0" tIns="0" rIns="0" bIns="0" rtlCol="0" anchor="ctr"/>
          <a:lstStyle/>
          <a:p>
            <a:pPr marL="0" indent="0" algn="ctr">
              <a:buNone/>
            </a:pPr>
            <a:r>
              <a:rPr lang="en-US" sz="1800" b="1" dirty="0">
                <a:solidFill>
                  <a:srgbClr val="C62828"/>
                </a:solidFill>
                <a:latin typeface="Montserrat" pitchFamily="34" charset="0"/>
                <a:ea typeface="Montserrat" pitchFamily="34" charset="-122"/>
                <a:cs typeface="Montserrat" pitchFamily="34" charset="-120"/>
              </a:rPr>
              <a:t>3万</a:t>
            </a:r>
            <a:r>
              <a:rPr lang="en-US" sz="1200" b="1" dirty="0">
                <a:solidFill>
                  <a:srgbClr val="C62828"/>
                </a:solidFill>
                <a:latin typeface="Montserrat" pitchFamily="34" charset="0"/>
                <a:ea typeface="Montserrat" pitchFamily="34" charset="-122"/>
                <a:cs typeface="Montserrat" pitchFamily="34" charset="-120"/>
              </a:rPr>
              <a:t>以下</a:t>
            </a:r>
            <a:endParaRPr lang="en-US" sz="1800" dirty="0"/>
          </a:p>
        </p:txBody>
      </p:sp>
      <p:sp>
        <p:nvSpPr>
          <p:cNvPr id="47" name="Text 39"/>
          <p:cNvSpPr txBox="1"/>
          <p:nvPr/>
        </p:nvSpPr>
        <p:spPr>
          <a:xfrm>
            <a:off x="6724498" y="6086246"/>
            <a:ext cx="752551" cy="162763"/>
          </a:xfrm>
          <a:prstGeom prst="rect">
            <a:avLst/>
          </a:prstGeom>
          <a:noFill/>
          <a:ln/>
        </p:spPr>
        <p:txBody>
          <a:bodyPr wrap="square" lIns="0" tIns="0" rIns="0" bIns="0" rtlCol="0" anchor="ctr"/>
          <a:lstStyle/>
          <a:p>
            <a:pPr marL="0" indent="0" algn="ctr">
              <a:buNone/>
            </a:pPr>
            <a:r>
              <a:rPr lang="en-US" sz="900" dirty="0">
                <a:solidFill>
                  <a:srgbClr val="666666"/>
                </a:solidFill>
                <a:latin typeface="Noto Sans JP" pitchFamily="34" charset="0"/>
                <a:ea typeface="Noto Sans JP" pitchFamily="34" charset="-122"/>
                <a:cs typeface="Noto Sans JP" pitchFamily="34" charset="-120"/>
              </a:rPr>
              <a:t>危険動員数</a:t>
            </a:r>
            <a:endParaRPr lang="en-US" sz="900" dirty="0"/>
          </a:p>
        </p:txBody>
      </p:sp>
      <p:pic>
        <p:nvPicPr>
          <p:cNvPr id="48" name="Image 6" descr="preencoded.png"/>
          <p:cNvPicPr>
            <a:picLocks noChangeAspect="1"/>
          </p:cNvPicPr>
          <p:nvPr/>
        </p:nvPicPr>
        <p:blipFill>
          <a:blip r:embed="rId8"/>
          <a:srcRect t="-2165" b="-2165"/>
          <a:stretch/>
        </p:blipFill>
        <p:spPr>
          <a:xfrm>
            <a:off x="8001914" y="5533949"/>
            <a:ext cx="9144" cy="286207"/>
          </a:xfrm>
          <a:prstGeom prst="rect">
            <a:avLst/>
          </a:prstGeom>
        </p:spPr>
      </p:pic>
      <p:sp>
        <p:nvSpPr>
          <p:cNvPr id="49" name="Text 40"/>
          <p:cNvSpPr txBox="1"/>
          <p:nvPr/>
        </p:nvSpPr>
        <p:spPr>
          <a:xfrm>
            <a:off x="8507578" y="5667451"/>
            <a:ext cx="929945" cy="305410"/>
          </a:xfrm>
          <a:prstGeom prst="rect">
            <a:avLst/>
          </a:prstGeom>
          <a:noFill/>
          <a:ln/>
        </p:spPr>
        <p:txBody>
          <a:bodyPr wrap="square" lIns="0" tIns="0" rIns="0" bIns="0" rtlCol="0" anchor="ctr"/>
          <a:lstStyle/>
          <a:p>
            <a:pPr marL="0" indent="0" algn="ctr">
              <a:buNone/>
            </a:pPr>
            <a:r>
              <a:rPr lang="en-US" sz="1800" b="1" dirty="0">
                <a:solidFill>
                  <a:srgbClr val="C62828"/>
                </a:solidFill>
                <a:latin typeface="Montserrat" pitchFamily="34" charset="0"/>
                <a:ea typeface="Montserrat" pitchFamily="34" charset="-122"/>
                <a:cs typeface="Montserrat" pitchFamily="34" charset="-120"/>
              </a:rPr>
              <a:t>10億</a:t>
            </a:r>
            <a:r>
              <a:rPr lang="en-US" sz="1200" b="1" dirty="0">
                <a:solidFill>
                  <a:srgbClr val="C62828"/>
                </a:solidFill>
                <a:latin typeface="Montserrat" pitchFamily="34" charset="0"/>
                <a:ea typeface="Montserrat" pitchFamily="34" charset="-122"/>
                <a:cs typeface="Montserrat" pitchFamily="34" charset="-120"/>
              </a:rPr>
              <a:t>未満</a:t>
            </a:r>
            <a:endParaRPr lang="en-US" sz="1800" dirty="0"/>
          </a:p>
        </p:txBody>
      </p:sp>
      <p:sp>
        <p:nvSpPr>
          <p:cNvPr id="50" name="Text 41"/>
          <p:cNvSpPr txBox="1"/>
          <p:nvPr/>
        </p:nvSpPr>
        <p:spPr>
          <a:xfrm>
            <a:off x="8544154" y="6086246"/>
            <a:ext cx="857707" cy="162763"/>
          </a:xfrm>
          <a:prstGeom prst="rect">
            <a:avLst/>
          </a:prstGeom>
          <a:noFill/>
          <a:ln/>
        </p:spPr>
        <p:txBody>
          <a:bodyPr wrap="square" lIns="0" tIns="0" rIns="0" bIns="0" rtlCol="0" anchor="ctr"/>
          <a:lstStyle/>
          <a:p>
            <a:pPr marL="0" indent="0" algn="ctr">
              <a:buNone/>
            </a:pPr>
            <a:r>
              <a:rPr lang="en-US" sz="900" dirty="0">
                <a:solidFill>
                  <a:srgbClr val="666666"/>
                </a:solidFill>
                <a:latin typeface="Noto Sans JP" pitchFamily="34" charset="0"/>
                <a:ea typeface="Noto Sans JP" pitchFamily="34" charset="-122"/>
                <a:cs typeface="Noto Sans JP" pitchFamily="34" charset="-120"/>
              </a:rPr>
              <a:t>危険売上規模</a:t>
            </a:r>
            <a:endParaRPr lang="en-US" sz="900" dirty="0"/>
          </a:p>
        </p:txBody>
      </p:sp>
      <p:pic>
        <p:nvPicPr>
          <p:cNvPr id="51" name="Image 7" descr="preencoded.png"/>
          <p:cNvPicPr>
            <a:picLocks noChangeAspect="1"/>
          </p:cNvPicPr>
          <p:nvPr/>
        </p:nvPicPr>
        <p:blipFill>
          <a:blip r:embed="rId8"/>
          <a:srcRect t="-2165" b="-2165"/>
          <a:stretch/>
        </p:blipFill>
        <p:spPr>
          <a:xfrm>
            <a:off x="9931298" y="5533949"/>
            <a:ext cx="9144" cy="286207"/>
          </a:xfrm>
          <a:prstGeom prst="rect">
            <a:avLst/>
          </a:prstGeom>
        </p:spPr>
      </p:pic>
      <p:sp>
        <p:nvSpPr>
          <p:cNvPr id="52" name="Text 42"/>
          <p:cNvSpPr txBox="1"/>
          <p:nvPr/>
        </p:nvSpPr>
        <p:spPr>
          <a:xfrm>
            <a:off x="10432390" y="5667451"/>
            <a:ext cx="986638" cy="305410"/>
          </a:xfrm>
          <a:prstGeom prst="rect">
            <a:avLst/>
          </a:prstGeom>
          <a:noFill/>
          <a:ln/>
        </p:spPr>
        <p:txBody>
          <a:bodyPr wrap="square" lIns="0" tIns="0" rIns="0" bIns="0" rtlCol="0" anchor="ctr"/>
          <a:lstStyle/>
          <a:p>
            <a:pPr marL="0" indent="0" algn="ctr">
              <a:buNone/>
            </a:pPr>
            <a:r>
              <a:rPr lang="en-US" sz="1800" b="1" dirty="0">
                <a:solidFill>
                  <a:srgbClr val="C62828"/>
                </a:solidFill>
                <a:latin typeface="Montserrat" pitchFamily="34" charset="0"/>
                <a:ea typeface="Montserrat" pitchFamily="34" charset="-122"/>
                <a:cs typeface="Montserrat" pitchFamily="34" charset="-120"/>
              </a:rPr>
              <a:t>20億</a:t>
            </a:r>
            <a:r>
              <a:rPr lang="en-US" sz="1200" b="1" dirty="0">
                <a:solidFill>
                  <a:srgbClr val="C62828"/>
                </a:solidFill>
                <a:latin typeface="Montserrat" pitchFamily="34" charset="0"/>
                <a:ea typeface="Montserrat" pitchFamily="34" charset="-122"/>
                <a:cs typeface="Montserrat" pitchFamily="34" charset="-120"/>
              </a:rPr>
              <a:t>前後</a:t>
            </a:r>
            <a:endParaRPr lang="en-US" sz="1800" dirty="0"/>
          </a:p>
        </p:txBody>
      </p:sp>
      <p:sp>
        <p:nvSpPr>
          <p:cNvPr id="53" name="Text 43"/>
          <p:cNvSpPr txBox="1"/>
          <p:nvPr/>
        </p:nvSpPr>
        <p:spPr>
          <a:xfrm>
            <a:off x="10473538" y="6086246"/>
            <a:ext cx="905256" cy="162763"/>
          </a:xfrm>
          <a:prstGeom prst="rect">
            <a:avLst/>
          </a:prstGeom>
          <a:noFill/>
          <a:ln/>
        </p:spPr>
        <p:txBody>
          <a:bodyPr wrap="square" lIns="0" tIns="0" rIns="0" bIns="0" rtlCol="0" anchor="ctr"/>
          <a:lstStyle/>
          <a:p>
            <a:pPr marL="0" indent="0" algn="ctr">
              <a:buNone/>
            </a:pPr>
            <a:r>
              <a:rPr lang="en-US" sz="900" dirty="0">
                <a:solidFill>
                  <a:srgbClr val="666666"/>
                </a:solidFill>
                <a:latin typeface="Noto Sans JP" pitchFamily="34" charset="0"/>
                <a:ea typeface="Noto Sans JP" pitchFamily="34" charset="-122"/>
                <a:cs typeface="Noto Sans JP" pitchFamily="34" charset="-120"/>
              </a:rPr>
              <a:t>発生コスト目安</a:t>
            </a:r>
            <a:endParaRPr lang="en-US" sz="900" dirty="0"/>
          </a:p>
        </p:txBody>
      </p:sp>
      <p:sp>
        <p:nvSpPr>
          <p:cNvPr id="54" name="Text 44"/>
          <p:cNvSpPr txBox="1"/>
          <p:nvPr/>
        </p:nvSpPr>
        <p:spPr>
          <a:xfrm>
            <a:off x="6324905" y="6466637"/>
            <a:ext cx="5334610" cy="162763"/>
          </a:xfrm>
          <a:prstGeom prst="rect">
            <a:avLst/>
          </a:prstGeom>
          <a:noFill/>
          <a:ln/>
        </p:spPr>
        <p:txBody>
          <a:bodyPr wrap="square" lIns="0" tIns="0" rIns="0" bIns="0" rtlCol="0" anchor="ctr"/>
          <a:lstStyle/>
          <a:p>
            <a:pPr marL="0" indent="0" algn="ctr">
              <a:buNone/>
            </a:pPr>
            <a:r>
              <a:rPr lang="en-US" sz="900" b="1" dirty="0">
                <a:solidFill>
                  <a:srgbClr val="D32F2F"/>
                </a:solidFill>
                <a:latin typeface="Noto Sans JP" pitchFamily="34" charset="0"/>
                <a:ea typeface="Noto Sans JP" pitchFamily="34" charset="-122"/>
                <a:cs typeface="Noto Sans JP" pitchFamily="34" charset="-120"/>
              </a:rPr>
              <a:t>「規模不足なのに大型コスト体質」が消滅の典型パターン</a:t>
            </a:r>
            <a:endParaRPr lang="en-US" sz="900" dirty="0"/>
          </a:p>
        </p:txBody>
      </p:sp>
      <p:sp>
        <p:nvSpPr>
          <p:cNvPr id="55" name="Text 45"/>
          <p:cNvSpPr txBox="1"/>
          <p:nvPr/>
        </p:nvSpPr>
        <p:spPr>
          <a:xfrm>
            <a:off x="381305" y="6590995"/>
            <a:ext cx="304861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業界動向分析および事例研究</a:t>
            </a:r>
            <a:endParaRPr lang="en-US" sz="900" dirty="0"/>
          </a:p>
        </p:txBody>
      </p:sp>
      <p:sp>
        <p:nvSpPr>
          <p:cNvPr id="56" name="Text 46"/>
          <p:cNvSpPr txBox="1"/>
          <p:nvPr/>
        </p:nvSpPr>
        <p:spPr>
          <a:xfrm>
            <a:off x="10782605" y="6610198"/>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5</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a:off x="381305" y="1571854"/>
            <a:ext cx="3666744" cy="1923898"/>
          </a:xfrm>
          <a:prstGeom prst="roundRect">
            <a:avLst>
              <a:gd name="adj" fmla="val 1882"/>
            </a:avLst>
          </a:prstGeom>
          <a:solidFill>
            <a:srgbClr val="F8FBFF"/>
          </a:solidFill>
          <a:ln w="12700">
            <a:solidFill>
              <a:srgbClr val="BBDEFB"/>
            </a:solidFill>
            <a:prstDash val="solid"/>
          </a:ln>
        </p:spPr>
      </p:sp>
      <p:sp>
        <p:nvSpPr>
          <p:cNvPr id="7" name="Shape 5"/>
          <p:cNvSpPr/>
          <p:nvPr/>
        </p:nvSpPr>
        <p:spPr>
          <a:xfrm>
            <a:off x="381305" y="1571854"/>
            <a:ext cx="38405" cy="1923898"/>
          </a:xfrm>
          <a:prstGeom prst="roundRect">
            <a:avLst>
              <a:gd name="adj" fmla="val 94295"/>
            </a:avLst>
          </a:prstGeom>
          <a:solidFill>
            <a:srgbClr val="0052CC"/>
          </a:solidFill>
          <a:ln w="12700">
            <a:solidFill>
              <a:srgbClr val="0052CC">
                <a:alpha val="0"/>
              </a:srgbClr>
            </a:solidFill>
            <a:prstDash val="solid"/>
          </a:ln>
        </p:spPr>
      </p:sp>
      <p:sp>
        <p:nvSpPr>
          <p:cNvPr id="8" name="Shape 6"/>
          <p:cNvSpPr/>
          <p:nvPr/>
        </p:nvSpPr>
        <p:spPr>
          <a:xfrm>
            <a:off x="4286707" y="1571854"/>
            <a:ext cx="3666744" cy="1923898"/>
          </a:xfrm>
          <a:prstGeom prst="roundRect">
            <a:avLst>
              <a:gd name="adj" fmla="val 1882"/>
            </a:avLst>
          </a:prstGeom>
          <a:solidFill>
            <a:srgbClr val="FFF8E1"/>
          </a:solidFill>
          <a:ln w="12700">
            <a:solidFill>
              <a:srgbClr val="FFE082"/>
            </a:solidFill>
            <a:prstDash val="solid"/>
          </a:ln>
        </p:spPr>
      </p:sp>
      <p:sp>
        <p:nvSpPr>
          <p:cNvPr id="9" name="Shape 7"/>
          <p:cNvSpPr/>
          <p:nvPr/>
        </p:nvSpPr>
        <p:spPr>
          <a:xfrm>
            <a:off x="4286707" y="1571854"/>
            <a:ext cx="38405" cy="1923898"/>
          </a:xfrm>
          <a:prstGeom prst="roundRect">
            <a:avLst>
              <a:gd name="adj" fmla="val 94295"/>
            </a:avLst>
          </a:prstGeom>
          <a:solidFill>
            <a:srgbClr val="FFC107"/>
          </a:solidFill>
          <a:ln w="12700">
            <a:solidFill>
              <a:srgbClr val="FFC107">
                <a:alpha val="0"/>
              </a:srgbClr>
            </a:solidFill>
            <a:prstDash val="solid"/>
          </a:ln>
        </p:spPr>
      </p:sp>
      <p:sp>
        <p:nvSpPr>
          <p:cNvPr id="10" name="Shape 8"/>
          <p:cNvSpPr/>
          <p:nvPr/>
        </p:nvSpPr>
        <p:spPr>
          <a:xfrm>
            <a:off x="8191195" y="1571854"/>
            <a:ext cx="3666744" cy="1923898"/>
          </a:xfrm>
          <a:prstGeom prst="roundRect">
            <a:avLst>
              <a:gd name="adj" fmla="val 1882"/>
            </a:avLst>
          </a:prstGeom>
          <a:solidFill>
            <a:srgbClr val="F3E5F5"/>
          </a:solidFill>
          <a:ln w="12700">
            <a:solidFill>
              <a:srgbClr val="E1BEE7"/>
            </a:solidFill>
            <a:prstDash val="solid"/>
          </a:ln>
        </p:spPr>
      </p:sp>
      <p:sp>
        <p:nvSpPr>
          <p:cNvPr id="11" name="Shape 9"/>
          <p:cNvSpPr/>
          <p:nvPr/>
        </p:nvSpPr>
        <p:spPr>
          <a:xfrm>
            <a:off x="8191195" y="1571854"/>
            <a:ext cx="38405" cy="1923898"/>
          </a:xfrm>
          <a:prstGeom prst="roundRect">
            <a:avLst>
              <a:gd name="adj" fmla="val 94295"/>
            </a:avLst>
          </a:prstGeom>
          <a:solidFill>
            <a:srgbClr val="9C27B0"/>
          </a:solidFill>
          <a:ln w="12700">
            <a:solidFill>
              <a:srgbClr val="9C27B0">
                <a:alpha val="0"/>
              </a:srgbClr>
            </a:solidFill>
            <a:prstDash val="solid"/>
          </a:ln>
        </p:spPr>
      </p:sp>
      <p:sp>
        <p:nvSpPr>
          <p:cNvPr id="12" name="Shape 10"/>
          <p:cNvSpPr/>
          <p:nvPr/>
        </p:nvSpPr>
        <p:spPr>
          <a:xfrm>
            <a:off x="381305" y="4048049"/>
            <a:ext cx="3666744" cy="1923898"/>
          </a:xfrm>
          <a:prstGeom prst="roundRect">
            <a:avLst>
              <a:gd name="adj" fmla="val 1882"/>
            </a:avLst>
          </a:prstGeom>
          <a:solidFill>
            <a:srgbClr val="E8F5E9"/>
          </a:solidFill>
          <a:ln w="12700">
            <a:solidFill>
              <a:srgbClr val="C8E6C9"/>
            </a:solidFill>
            <a:prstDash val="solid"/>
          </a:ln>
        </p:spPr>
      </p:sp>
      <p:sp>
        <p:nvSpPr>
          <p:cNvPr id="13" name="Shape 11"/>
          <p:cNvSpPr/>
          <p:nvPr/>
        </p:nvSpPr>
        <p:spPr>
          <a:xfrm>
            <a:off x="381305" y="4048049"/>
            <a:ext cx="38405" cy="1923898"/>
          </a:xfrm>
          <a:prstGeom prst="roundRect">
            <a:avLst>
              <a:gd name="adj" fmla="val 94295"/>
            </a:avLst>
          </a:prstGeom>
          <a:solidFill>
            <a:srgbClr val="4CAF50"/>
          </a:solidFill>
          <a:ln w="12700">
            <a:solidFill>
              <a:srgbClr val="4CAF50">
                <a:alpha val="0"/>
              </a:srgbClr>
            </a:solidFill>
            <a:prstDash val="solid"/>
          </a:ln>
        </p:spPr>
      </p:sp>
      <p:sp>
        <p:nvSpPr>
          <p:cNvPr id="14" name="Shape 12"/>
          <p:cNvSpPr/>
          <p:nvPr/>
        </p:nvSpPr>
        <p:spPr>
          <a:xfrm>
            <a:off x="4286707" y="4048049"/>
            <a:ext cx="3666744" cy="1923898"/>
          </a:xfrm>
          <a:prstGeom prst="roundRect">
            <a:avLst>
              <a:gd name="adj" fmla="val 1882"/>
            </a:avLst>
          </a:prstGeom>
          <a:solidFill>
            <a:srgbClr val="FFEBEE"/>
          </a:solidFill>
          <a:ln w="12700">
            <a:solidFill>
              <a:srgbClr val="FFCDD2"/>
            </a:solidFill>
            <a:prstDash val="solid"/>
          </a:ln>
        </p:spPr>
      </p:sp>
      <p:sp>
        <p:nvSpPr>
          <p:cNvPr id="15" name="Shape 13"/>
          <p:cNvSpPr/>
          <p:nvPr/>
        </p:nvSpPr>
        <p:spPr>
          <a:xfrm>
            <a:off x="4286707" y="4048049"/>
            <a:ext cx="38405" cy="1923898"/>
          </a:xfrm>
          <a:prstGeom prst="roundRect">
            <a:avLst>
              <a:gd name="adj" fmla="val 94295"/>
            </a:avLst>
          </a:prstGeom>
          <a:solidFill>
            <a:srgbClr val="F44336"/>
          </a:solidFill>
          <a:ln w="12700">
            <a:solidFill>
              <a:srgbClr val="F44336">
                <a:alpha val="0"/>
              </a:srgbClr>
            </a:solidFill>
            <a:prstDash val="solid"/>
          </a:ln>
        </p:spPr>
      </p:sp>
      <p:sp>
        <p:nvSpPr>
          <p:cNvPr id="16" name="Shape 14"/>
          <p:cNvSpPr/>
          <p:nvPr/>
        </p:nvSpPr>
        <p:spPr>
          <a:xfrm>
            <a:off x="8191195" y="4048049"/>
            <a:ext cx="3666744" cy="1923898"/>
          </a:xfrm>
          <a:prstGeom prst="roundRect">
            <a:avLst>
              <a:gd name="adj" fmla="val 1882"/>
            </a:avLst>
          </a:prstGeom>
          <a:solidFill>
            <a:srgbClr val="E0F7FA"/>
          </a:solidFill>
          <a:ln w="12700">
            <a:solidFill>
              <a:srgbClr val="B2EBF2"/>
            </a:solidFill>
            <a:prstDash val="solid"/>
          </a:ln>
        </p:spPr>
      </p:sp>
      <p:sp>
        <p:nvSpPr>
          <p:cNvPr id="17" name="Shape 15"/>
          <p:cNvSpPr/>
          <p:nvPr/>
        </p:nvSpPr>
        <p:spPr>
          <a:xfrm>
            <a:off x="8191195" y="4048049"/>
            <a:ext cx="38405" cy="1923898"/>
          </a:xfrm>
          <a:prstGeom prst="roundRect">
            <a:avLst>
              <a:gd name="adj" fmla="val 94295"/>
            </a:avLst>
          </a:prstGeom>
          <a:solidFill>
            <a:srgbClr val="00BCD4"/>
          </a:solidFill>
          <a:ln w="12700">
            <a:solidFill>
              <a:srgbClr val="00BCD4">
                <a:alpha val="0"/>
              </a:srgbClr>
            </a:solidFill>
            <a:prstDash val="solid"/>
          </a:ln>
        </p:spPr>
      </p:sp>
      <p:sp>
        <p:nvSpPr>
          <p:cNvPr id="18" name="Shape 16"/>
          <p:cNvSpPr/>
          <p:nvPr/>
        </p:nvSpPr>
        <p:spPr>
          <a:xfrm>
            <a:off x="381305" y="6096305"/>
            <a:ext cx="11430000" cy="523951"/>
          </a:xfrm>
          <a:prstGeom prst="roundRect">
            <a:avLst>
              <a:gd name="adj" fmla="val 25385"/>
            </a:avLst>
          </a:prstGeom>
          <a:solidFill>
            <a:srgbClr val="F5F5F5"/>
          </a:solidFill>
          <a:ln w="12700">
            <a:solidFill>
              <a:srgbClr val="FFFFFF">
                <a:alpha val="0"/>
              </a:srgbClr>
            </a:solidFill>
            <a:prstDash val="solid"/>
          </a:ln>
        </p:spPr>
      </p:sp>
      <p:sp>
        <p:nvSpPr>
          <p:cNvPr id="19" name="Text 17"/>
          <p:cNvSpPr txBox="1"/>
          <p:nvPr/>
        </p:nvSpPr>
        <p:spPr>
          <a:xfrm>
            <a:off x="381305" y="286207"/>
            <a:ext cx="11735410" cy="419710"/>
          </a:xfrm>
          <a:prstGeom prst="rect">
            <a:avLst/>
          </a:prstGeom>
          <a:noFill/>
          <a:ln/>
        </p:spPr>
        <p:txBody>
          <a:bodyPr wrap="square" lIns="0" tIns="0" rIns="0" bIns="0" rtlCol="0" anchor="ctr"/>
          <a:lstStyle/>
          <a:p>
            <a:pPr marL="0" indent="0" algn="l">
              <a:buNone/>
            </a:pPr>
            <a:r>
              <a:rPr lang="en-US" sz="2700" b="1" dirty="0">
                <a:solidFill>
                  <a:srgbClr val="003366"/>
                </a:solidFill>
                <a:latin typeface="Montserrat" pitchFamily="34" charset="0"/>
                <a:ea typeface="Montserrat" pitchFamily="34" charset="-122"/>
                <a:cs typeface="Montserrat" pitchFamily="34" charset="-120"/>
              </a:rPr>
              <a:t>来場者行動の行動経済学分析</a:t>
            </a:r>
            <a:endParaRPr lang="en-US" sz="2700" dirty="0"/>
          </a:p>
        </p:txBody>
      </p:sp>
      <p:pic>
        <p:nvPicPr>
          <p:cNvPr id="20" name="Image 0" descr="preencoded.png"/>
          <p:cNvPicPr>
            <a:picLocks noChangeAspect="1"/>
          </p:cNvPicPr>
          <p:nvPr/>
        </p:nvPicPr>
        <p:blipFill>
          <a:blip r:embed="rId3"/>
          <a:srcRect t="-400" b="-400"/>
          <a:stretch/>
        </p:blipFill>
        <p:spPr>
          <a:xfrm>
            <a:off x="381305" y="761695"/>
            <a:ext cx="571500" cy="38405"/>
          </a:xfrm>
          <a:prstGeom prst="rect">
            <a:avLst/>
          </a:prstGeom>
        </p:spPr>
      </p:pic>
      <p:sp>
        <p:nvSpPr>
          <p:cNvPr id="21" name="Text 18"/>
          <p:cNvSpPr txBox="1"/>
          <p:nvPr/>
        </p:nvSpPr>
        <p:spPr>
          <a:xfrm>
            <a:off x="381305" y="1037844"/>
            <a:ext cx="11621110" cy="191110"/>
          </a:xfrm>
          <a:prstGeom prst="rect">
            <a:avLst/>
          </a:prstGeom>
          <a:noFill/>
          <a:ln/>
        </p:spPr>
        <p:txBody>
          <a:bodyPr wrap="square" lIns="0" tIns="0" rIns="0" bIns="0" rtlCol="0" anchor="ctr"/>
          <a:lstStyle/>
          <a:p>
            <a:pPr marL="0" indent="0" algn="l">
              <a:buNone/>
            </a:pPr>
            <a:r>
              <a:rPr lang="en-US" sz="1000" dirty="0">
                <a:solidFill>
                  <a:srgbClr val="555555"/>
                </a:solidFill>
                <a:latin typeface="Noto Sans JP" pitchFamily="34" charset="0"/>
                <a:ea typeface="Noto Sans JP" pitchFamily="34" charset="-122"/>
                <a:cs typeface="Noto Sans JP" pitchFamily="34" charset="-120"/>
              </a:rPr>
              <a:t>フェス参加者の意思決定や会場での購買行動は、合理性よりも認知バイアスや心理的要因に強く影響される</a:t>
            </a:r>
            <a:endParaRPr lang="en-US" sz="1000" dirty="0"/>
          </a:p>
        </p:txBody>
      </p:sp>
      <p:sp>
        <p:nvSpPr>
          <p:cNvPr id="23" name="Text 20"/>
          <p:cNvSpPr txBox="1"/>
          <p:nvPr/>
        </p:nvSpPr>
        <p:spPr>
          <a:xfrm>
            <a:off x="381305" y="1305652"/>
            <a:ext cx="11506810" cy="276149"/>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500" b="1" dirty="0">
                <a:solidFill>
                  <a:srgbClr val="0052CC"/>
                </a:solidFill>
                <a:latin typeface="Montserrat" pitchFamily="34" charset="0"/>
                <a:ea typeface="Montserrat" pitchFamily="34" charset="-122"/>
                <a:cs typeface="Montserrat" pitchFamily="34" charset="-120"/>
              </a:rPr>
              <a:t>1. 参加意思決定プロセス（チケット購入）</a:t>
            </a:r>
            <a:endParaRPr lang="en-US" sz="1500" dirty="0"/>
          </a:p>
        </p:txBody>
      </p:sp>
      <p:pic>
        <p:nvPicPr>
          <p:cNvPr id="24" name="Image 1" descr="preencoded.png"/>
          <p:cNvPicPr>
            <a:picLocks noChangeAspect="1"/>
          </p:cNvPicPr>
          <p:nvPr/>
        </p:nvPicPr>
        <p:blipFill>
          <a:blip r:embed="rId4"/>
          <a:srcRect l="-90" r="-90"/>
          <a:stretch/>
        </p:blipFill>
        <p:spPr>
          <a:xfrm>
            <a:off x="523951" y="1800454"/>
            <a:ext cx="381305" cy="304495"/>
          </a:xfrm>
          <a:prstGeom prst="rect">
            <a:avLst/>
          </a:prstGeom>
        </p:spPr>
      </p:pic>
      <p:sp>
        <p:nvSpPr>
          <p:cNvPr id="25" name="Shape 21"/>
          <p:cNvSpPr/>
          <p:nvPr/>
        </p:nvSpPr>
        <p:spPr>
          <a:xfrm>
            <a:off x="1047902" y="2134210"/>
            <a:ext cx="2762402" cy="9144"/>
          </a:xfrm>
          <a:prstGeom prst="rect">
            <a:avLst/>
          </a:prstGeom>
          <a:solidFill>
            <a:srgbClr val="E0E0E0"/>
          </a:solidFill>
          <a:ln w="12700">
            <a:solidFill>
              <a:srgbClr val="E0E0E0">
                <a:alpha val="0"/>
              </a:srgbClr>
            </a:solidFill>
            <a:prstDash val="solid"/>
          </a:ln>
        </p:spPr>
      </p:sp>
      <p:sp>
        <p:nvSpPr>
          <p:cNvPr id="26" name="Text 22"/>
          <p:cNvSpPr txBox="1"/>
          <p:nvPr/>
        </p:nvSpPr>
        <p:spPr>
          <a:xfrm>
            <a:off x="1047902" y="1867205"/>
            <a:ext cx="2839212" cy="229514"/>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3366"/>
                </a:solidFill>
                <a:latin typeface="Noto Sans JP" pitchFamily="34" charset="0"/>
                <a:ea typeface="Noto Sans JP" pitchFamily="34" charset="-122"/>
                <a:cs typeface="Noto Sans JP" pitchFamily="34" charset="-120"/>
              </a:rPr>
              <a:t>社会的証明 (Social Proof)</a:t>
            </a:r>
            <a:endParaRPr lang="en-US" sz="1200" dirty="0"/>
          </a:p>
        </p:txBody>
      </p:sp>
      <p:sp>
        <p:nvSpPr>
          <p:cNvPr id="27" name="Text 23"/>
          <p:cNvSpPr txBox="1"/>
          <p:nvPr/>
        </p:nvSpPr>
        <p:spPr>
          <a:xfrm>
            <a:off x="1047902" y="2257654"/>
            <a:ext cx="2839212" cy="486461"/>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「みんなが行くから行く」心理。</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実績が実績を呼び、上位フェスに人が集中する。</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動員数や「ソールドアウト」表記が強力な誘引に。</a:t>
            </a:r>
            <a:endParaRPr lang="en-US" sz="900" dirty="0"/>
          </a:p>
        </p:txBody>
      </p:sp>
      <p:sp>
        <p:nvSpPr>
          <p:cNvPr id="28" name="Shape 24"/>
          <p:cNvSpPr/>
          <p:nvPr/>
        </p:nvSpPr>
        <p:spPr>
          <a:xfrm>
            <a:off x="1047902" y="2899562"/>
            <a:ext cx="2066544" cy="200254"/>
          </a:xfrm>
          <a:prstGeom prst="roundRect">
            <a:avLst>
              <a:gd name="adj" fmla="val 173951"/>
            </a:avLst>
          </a:prstGeom>
          <a:solidFill>
            <a:srgbClr val="FFEBEE"/>
          </a:solidFill>
          <a:ln w="12700">
            <a:solidFill>
              <a:srgbClr val="FFFFFF">
                <a:alpha val="0"/>
              </a:srgbClr>
            </a:solidFill>
            <a:prstDash val="solid"/>
          </a:ln>
        </p:spPr>
      </p:sp>
      <p:sp>
        <p:nvSpPr>
          <p:cNvPr id="29" name="Text 25"/>
          <p:cNvSpPr txBox="1"/>
          <p:nvPr/>
        </p:nvSpPr>
        <p:spPr>
          <a:xfrm>
            <a:off x="1047902" y="2899562"/>
            <a:ext cx="2143354" cy="200254"/>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900" b="1" dirty="0">
                <a:solidFill>
                  <a:srgbClr val="D32F2F"/>
                </a:solidFill>
                <a:latin typeface="Noto Sans JP" pitchFamily="34" charset="0"/>
                <a:ea typeface="Noto Sans JP" pitchFamily="34" charset="-122"/>
                <a:cs typeface="Noto Sans JP" pitchFamily="34" charset="-120"/>
              </a:rPr>
              <a:t>勝ち組フェスがますます強くなる理由</a:t>
            </a:r>
            <a:endParaRPr lang="en-US" sz="900" dirty="0"/>
          </a:p>
        </p:txBody>
      </p:sp>
      <p:pic>
        <p:nvPicPr>
          <p:cNvPr id="30" name="Image 2" descr="preencoded.png"/>
          <p:cNvPicPr>
            <a:picLocks noChangeAspect="1"/>
          </p:cNvPicPr>
          <p:nvPr/>
        </p:nvPicPr>
        <p:blipFill>
          <a:blip r:embed="rId5"/>
          <a:srcRect/>
          <a:stretch/>
        </p:blipFill>
        <p:spPr>
          <a:xfrm>
            <a:off x="4466844" y="1800454"/>
            <a:ext cx="304495" cy="304495"/>
          </a:xfrm>
          <a:prstGeom prst="rect">
            <a:avLst/>
          </a:prstGeom>
        </p:spPr>
      </p:pic>
      <p:sp>
        <p:nvSpPr>
          <p:cNvPr id="31" name="Shape 26"/>
          <p:cNvSpPr/>
          <p:nvPr/>
        </p:nvSpPr>
        <p:spPr>
          <a:xfrm>
            <a:off x="4953305" y="2134210"/>
            <a:ext cx="2762402" cy="9144"/>
          </a:xfrm>
          <a:prstGeom prst="rect">
            <a:avLst/>
          </a:prstGeom>
          <a:solidFill>
            <a:srgbClr val="E0E0E0"/>
          </a:solidFill>
          <a:ln w="12700">
            <a:solidFill>
              <a:srgbClr val="E0E0E0">
                <a:alpha val="0"/>
              </a:srgbClr>
            </a:solidFill>
            <a:prstDash val="solid"/>
          </a:ln>
        </p:spPr>
      </p:sp>
      <p:sp>
        <p:nvSpPr>
          <p:cNvPr id="32" name="Text 27"/>
          <p:cNvSpPr txBox="1"/>
          <p:nvPr/>
        </p:nvSpPr>
        <p:spPr>
          <a:xfrm>
            <a:off x="4953305" y="1867205"/>
            <a:ext cx="2839212" cy="229514"/>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3366"/>
                </a:solidFill>
                <a:latin typeface="Noto Sans JP" pitchFamily="34" charset="0"/>
                <a:ea typeface="Noto Sans JP" pitchFamily="34" charset="-122"/>
                <a:cs typeface="Noto Sans JP" pitchFamily="34" charset="-120"/>
              </a:rPr>
              <a:t>FOMO (取り残される恐怖)</a:t>
            </a:r>
            <a:endParaRPr lang="en-US" sz="1200" dirty="0"/>
          </a:p>
        </p:txBody>
      </p:sp>
      <p:sp>
        <p:nvSpPr>
          <p:cNvPr id="33" name="Text 28"/>
          <p:cNvSpPr txBox="1"/>
          <p:nvPr/>
        </p:nvSpPr>
        <p:spPr>
          <a:xfrm>
            <a:off x="4953305" y="2257654"/>
            <a:ext cx="2839212" cy="648310"/>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「行かないと損に見える」「話題に乗り遅れる」心理。</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SNSでの拡散が恐怖を煽り、参加を促す。</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サマソニやロッキンの動員力を支える要因。</a:t>
            </a:r>
            <a:endParaRPr lang="en-US" sz="900" dirty="0"/>
          </a:p>
        </p:txBody>
      </p:sp>
      <p:sp>
        <p:nvSpPr>
          <p:cNvPr id="34" name="Shape 29"/>
          <p:cNvSpPr/>
          <p:nvPr/>
        </p:nvSpPr>
        <p:spPr>
          <a:xfrm>
            <a:off x="4953305" y="3059582"/>
            <a:ext cx="2057400" cy="200254"/>
          </a:xfrm>
          <a:prstGeom prst="roundRect">
            <a:avLst>
              <a:gd name="adj" fmla="val 173951"/>
            </a:avLst>
          </a:prstGeom>
          <a:solidFill>
            <a:srgbClr val="FFF3E0"/>
          </a:solidFill>
          <a:ln w="12700">
            <a:solidFill>
              <a:srgbClr val="FFFFFF">
                <a:alpha val="0"/>
              </a:srgbClr>
            </a:solidFill>
            <a:prstDash val="solid"/>
          </a:ln>
        </p:spPr>
      </p:sp>
      <p:sp>
        <p:nvSpPr>
          <p:cNvPr id="35" name="Text 30"/>
          <p:cNvSpPr txBox="1"/>
          <p:nvPr/>
        </p:nvSpPr>
        <p:spPr>
          <a:xfrm>
            <a:off x="4953305" y="3059582"/>
            <a:ext cx="2134210" cy="200254"/>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900" b="1" dirty="0">
                <a:solidFill>
                  <a:srgbClr val="E65100"/>
                </a:solidFill>
                <a:latin typeface="Noto Sans JP" pitchFamily="34" charset="0"/>
                <a:ea typeface="Noto Sans JP" pitchFamily="34" charset="-122"/>
                <a:cs typeface="Noto Sans JP" pitchFamily="34" charset="-120"/>
              </a:rPr>
              <a:t>SNS拡散がチケット完売を加速させる</a:t>
            </a:r>
            <a:endParaRPr lang="en-US" sz="900" dirty="0"/>
          </a:p>
        </p:txBody>
      </p:sp>
      <p:pic>
        <p:nvPicPr>
          <p:cNvPr id="36" name="Image 3" descr="preencoded.png"/>
          <p:cNvPicPr>
            <a:picLocks noChangeAspect="1"/>
          </p:cNvPicPr>
          <p:nvPr/>
        </p:nvPicPr>
        <p:blipFill>
          <a:blip r:embed="rId6"/>
          <a:srcRect/>
          <a:stretch/>
        </p:blipFill>
        <p:spPr>
          <a:xfrm>
            <a:off x="8372246" y="1800454"/>
            <a:ext cx="304495" cy="304495"/>
          </a:xfrm>
          <a:prstGeom prst="rect">
            <a:avLst/>
          </a:prstGeom>
        </p:spPr>
      </p:pic>
      <p:sp>
        <p:nvSpPr>
          <p:cNvPr id="37" name="Shape 31"/>
          <p:cNvSpPr/>
          <p:nvPr/>
        </p:nvSpPr>
        <p:spPr>
          <a:xfrm>
            <a:off x="8858707" y="2134210"/>
            <a:ext cx="2762402" cy="9144"/>
          </a:xfrm>
          <a:prstGeom prst="rect">
            <a:avLst/>
          </a:prstGeom>
          <a:solidFill>
            <a:srgbClr val="E0E0E0"/>
          </a:solidFill>
          <a:ln w="12700">
            <a:solidFill>
              <a:srgbClr val="E0E0E0">
                <a:alpha val="0"/>
              </a:srgbClr>
            </a:solidFill>
            <a:prstDash val="solid"/>
          </a:ln>
        </p:spPr>
      </p:sp>
      <p:sp>
        <p:nvSpPr>
          <p:cNvPr id="38" name="Text 32"/>
          <p:cNvSpPr txBox="1"/>
          <p:nvPr/>
        </p:nvSpPr>
        <p:spPr>
          <a:xfrm>
            <a:off x="8858707" y="1867205"/>
            <a:ext cx="2839212" cy="229514"/>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3366"/>
                </a:solidFill>
                <a:latin typeface="Noto Sans JP" pitchFamily="34" charset="0"/>
                <a:ea typeface="Noto Sans JP" pitchFamily="34" charset="-122"/>
                <a:cs typeface="Noto Sans JP" pitchFamily="34" charset="-120"/>
              </a:rPr>
              <a:t>摩擦コスト (Friction Cost)</a:t>
            </a:r>
            <a:endParaRPr lang="en-US" sz="1200" dirty="0"/>
          </a:p>
        </p:txBody>
      </p:sp>
      <p:sp>
        <p:nvSpPr>
          <p:cNvPr id="39" name="Text 33"/>
          <p:cNvSpPr txBox="1"/>
          <p:nvPr/>
        </p:nvSpPr>
        <p:spPr>
          <a:xfrm>
            <a:off x="8858707" y="2257654"/>
            <a:ext cx="2839212" cy="486461"/>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移動・宿泊・決済の手間などの心理的障壁。</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アクセス難や宿不足は参加意思を挫く。</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逆に「直行バス付」「手ぶら」は強力な決定打。</a:t>
            </a:r>
            <a:endParaRPr lang="en-US" sz="900" dirty="0"/>
          </a:p>
        </p:txBody>
      </p:sp>
      <p:sp>
        <p:nvSpPr>
          <p:cNvPr id="40" name="Shape 34"/>
          <p:cNvSpPr/>
          <p:nvPr/>
        </p:nvSpPr>
        <p:spPr>
          <a:xfrm>
            <a:off x="8858707" y="2899562"/>
            <a:ext cx="1609344" cy="200254"/>
          </a:xfrm>
          <a:prstGeom prst="roundRect">
            <a:avLst>
              <a:gd name="adj" fmla="val 173951"/>
            </a:avLst>
          </a:prstGeom>
          <a:solidFill>
            <a:srgbClr val="F3E5F5"/>
          </a:solidFill>
          <a:ln w="12700">
            <a:solidFill>
              <a:srgbClr val="FFFFFF">
                <a:alpha val="0"/>
              </a:srgbClr>
            </a:solidFill>
            <a:prstDash val="solid"/>
          </a:ln>
        </p:spPr>
      </p:sp>
      <p:sp>
        <p:nvSpPr>
          <p:cNvPr id="41" name="Text 35"/>
          <p:cNvSpPr txBox="1"/>
          <p:nvPr/>
        </p:nvSpPr>
        <p:spPr>
          <a:xfrm>
            <a:off x="8858707" y="2899562"/>
            <a:ext cx="1674266" cy="200254"/>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900" b="1" dirty="0">
                <a:solidFill>
                  <a:srgbClr val="4A148C"/>
                </a:solidFill>
                <a:latin typeface="Noto Sans JP" pitchFamily="34" charset="0"/>
                <a:ea typeface="Noto Sans JP" pitchFamily="34" charset="-122"/>
                <a:cs typeface="Noto Sans JP" pitchFamily="34" charset="-120"/>
              </a:rPr>
              <a:t>面倒臭さの低減が動員増の鍵</a:t>
            </a:r>
            <a:endParaRPr lang="en-US" sz="900" dirty="0"/>
          </a:p>
        </p:txBody>
      </p:sp>
      <p:sp>
        <p:nvSpPr>
          <p:cNvPr id="43" name="Text 37"/>
          <p:cNvSpPr txBox="1"/>
          <p:nvPr/>
        </p:nvSpPr>
        <p:spPr>
          <a:xfrm>
            <a:off x="381305" y="3734299"/>
            <a:ext cx="11506810" cy="276149"/>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500" b="1" dirty="0">
                <a:solidFill>
                  <a:srgbClr val="0052CC"/>
                </a:solidFill>
                <a:latin typeface="Montserrat" pitchFamily="34" charset="0"/>
                <a:ea typeface="Montserrat" pitchFamily="34" charset="-122"/>
                <a:cs typeface="Montserrat" pitchFamily="34" charset="-120"/>
              </a:rPr>
              <a:t>2. 会場内消費行動（飲食・物販・回遊）</a:t>
            </a:r>
            <a:endParaRPr lang="en-US" sz="1500" dirty="0"/>
          </a:p>
        </p:txBody>
      </p:sp>
      <p:pic>
        <p:nvPicPr>
          <p:cNvPr id="44" name="Image 4" descr="preencoded.png"/>
          <p:cNvPicPr>
            <a:picLocks noChangeAspect="1"/>
          </p:cNvPicPr>
          <p:nvPr/>
        </p:nvPicPr>
        <p:blipFill>
          <a:blip r:embed="rId7"/>
          <a:srcRect/>
          <a:stretch/>
        </p:blipFill>
        <p:spPr>
          <a:xfrm>
            <a:off x="562356" y="4276649"/>
            <a:ext cx="304495" cy="304495"/>
          </a:xfrm>
          <a:prstGeom prst="rect">
            <a:avLst/>
          </a:prstGeom>
        </p:spPr>
      </p:pic>
      <p:sp>
        <p:nvSpPr>
          <p:cNvPr id="45" name="Shape 38"/>
          <p:cNvSpPr/>
          <p:nvPr/>
        </p:nvSpPr>
        <p:spPr>
          <a:xfrm>
            <a:off x="1047902" y="4610405"/>
            <a:ext cx="2762402" cy="9144"/>
          </a:xfrm>
          <a:prstGeom prst="rect">
            <a:avLst/>
          </a:prstGeom>
          <a:solidFill>
            <a:srgbClr val="E0E0E0"/>
          </a:solidFill>
          <a:ln w="12700">
            <a:solidFill>
              <a:srgbClr val="E0E0E0">
                <a:alpha val="0"/>
              </a:srgbClr>
            </a:solidFill>
            <a:prstDash val="solid"/>
          </a:ln>
        </p:spPr>
      </p:sp>
      <p:sp>
        <p:nvSpPr>
          <p:cNvPr id="46" name="Text 39"/>
          <p:cNvSpPr txBox="1"/>
          <p:nvPr/>
        </p:nvSpPr>
        <p:spPr>
          <a:xfrm>
            <a:off x="1047902" y="4343400"/>
            <a:ext cx="2839212" cy="229514"/>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3366"/>
                </a:solidFill>
                <a:latin typeface="Noto Sans JP" pitchFamily="34" charset="0"/>
                <a:ea typeface="Noto Sans JP" pitchFamily="34" charset="-122"/>
                <a:cs typeface="Noto Sans JP" pitchFamily="34" charset="-120"/>
              </a:rPr>
              <a:t>選択回避 (Choice Avoidance)</a:t>
            </a:r>
            <a:endParaRPr lang="en-US" sz="1200" dirty="0"/>
          </a:p>
        </p:txBody>
      </p:sp>
      <p:sp>
        <p:nvSpPr>
          <p:cNvPr id="47" name="Text 40"/>
          <p:cNvSpPr txBox="1"/>
          <p:nvPr/>
        </p:nvSpPr>
        <p:spPr>
          <a:xfrm>
            <a:off x="1047902" y="4733849"/>
            <a:ext cx="2839212" cy="648310"/>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選択肢が多すぎると、人は無難な有名ブランドを選ぶ。</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中堅フェスや特徴のない店が苦戦する理由。</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「一言で言える価値」がないと選ばれない。</a:t>
            </a:r>
            <a:endParaRPr lang="en-US" sz="900" dirty="0"/>
          </a:p>
        </p:txBody>
      </p:sp>
      <p:sp>
        <p:nvSpPr>
          <p:cNvPr id="48" name="Shape 41"/>
          <p:cNvSpPr/>
          <p:nvPr/>
        </p:nvSpPr>
        <p:spPr>
          <a:xfrm>
            <a:off x="1047902" y="5535778"/>
            <a:ext cx="1952244" cy="200254"/>
          </a:xfrm>
          <a:prstGeom prst="roundRect">
            <a:avLst>
              <a:gd name="adj" fmla="val 173951"/>
            </a:avLst>
          </a:prstGeom>
          <a:solidFill>
            <a:srgbClr val="E8F5E9"/>
          </a:solidFill>
          <a:ln w="12700">
            <a:solidFill>
              <a:srgbClr val="FFFFFF">
                <a:alpha val="0"/>
              </a:srgbClr>
            </a:solidFill>
            <a:prstDash val="solid"/>
          </a:ln>
        </p:spPr>
      </p:sp>
      <p:sp>
        <p:nvSpPr>
          <p:cNvPr id="49" name="Text 42"/>
          <p:cNvSpPr txBox="1"/>
          <p:nvPr/>
        </p:nvSpPr>
        <p:spPr>
          <a:xfrm>
            <a:off x="1047902" y="5535778"/>
            <a:ext cx="2029054" cy="200254"/>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900" b="1" dirty="0">
                <a:solidFill>
                  <a:srgbClr val="1B5E20"/>
                </a:solidFill>
                <a:latin typeface="Noto Sans JP" pitchFamily="34" charset="0"/>
                <a:ea typeface="Noto Sans JP" pitchFamily="34" charset="-122"/>
                <a:cs typeface="Noto Sans JP" pitchFamily="34" charset="-120"/>
              </a:rPr>
              <a:t>「とりあえず有名所」に流れる構造</a:t>
            </a:r>
            <a:endParaRPr lang="en-US" sz="900" dirty="0"/>
          </a:p>
        </p:txBody>
      </p:sp>
      <p:pic>
        <p:nvPicPr>
          <p:cNvPr id="50" name="Image 5" descr="preencoded.png"/>
          <p:cNvPicPr>
            <a:picLocks noChangeAspect="1"/>
          </p:cNvPicPr>
          <p:nvPr/>
        </p:nvPicPr>
        <p:blipFill>
          <a:blip r:embed="rId8"/>
          <a:srcRect l="-50" r="-50"/>
          <a:stretch/>
        </p:blipFill>
        <p:spPr>
          <a:xfrm>
            <a:off x="4448556" y="4276649"/>
            <a:ext cx="342900" cy="304495"/>
          </a:xfrm>
          <a:prstGeom prst="rect">
            <a:avLst/>
          </a:prstGeom>
        </p:spPr>
      </p:pic>
      <p:sp>
        <p:nvSpPr>
          <p:cNvPr id="51" name="Shape 43"/>
          <p:cNvSpPr/>
          <p:nvPr/>
        </p:nvSpPr>
        <p:spPr>
          <a:xfrm>
            <a:off x="4953305" y="4610405"/>
            <a:ext cx="2762402" cy="9144"/>
          </a:xfrm>
          <a:prstGeom prst="rect">
            <a:avLst/>
          </a:prstGeom>
          <a:solidFill>
            <a:srgbClr val="E0E0E0"/>
          </a:solidFill>
          <a:ln w="12700">
            <a:solidFill>
              <a:srgbClr val="E0E0E0">
                <a:alpha val="0"/>
              </a:srgbClr>
            </a:solidFill>
            <a:prstDash val="solid"/>
          </a:ln>
        </p:spPr>
      </p:sp>
      <p:sp>
        <p:nvSpPr>
          <p:cNvPr id="52" name="Text 44"/>
          <p:cNvSpPr txBox="1"/>
          <p:nvPr/>
        </p:nvSpPr>
        <p:spPr>
          <a:xfrm>
            <a:off x="4953305" y="4343400"/>
            <a:ext cx="2839212" cy="229514"/>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3366"/>
                </a:solidFill>
                <a:latin typeface="Noto Sans JP" pitchFamily="34" charset="0"/>
                <a:ea typeface="Noto Sans JP" pitchFamily="34" charset="-122"/>
                <a:cs typeface="Noto Sans JP" pitchFamily="34" charset="-120"/>
              </a:rPr>
              <a:t>サリエンス (Salience)</a:t>
            </a:r>
            <a:endParaRPr lang="en-US" sz="1200" dirty="0"/>
          </a:p>
        </p:txBody>
      </p:sp>
      <p:sp>
        <p:nvSpPr>
          <p:cNvPr id="53" name="Text 45"/>
          <p:cNvSpPr txBox="1"/>
          <p:nvPr/>
        </p:nvSpPr>
        <p:spPr>
          <a:xfrm>
            <a:off x="4953305" y="4733849"/>
            <a:ext cx="2839212" cy="648310"/>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目立つものに注意が向くバイアス。</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出店では「炎・煙・大きい肉・行列」が圧倒的に強い。</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味よりも「視覚的インパクト」が足を止める。</a:t>
            </a:r>
            <a:endParaRPr lang="en-US" sz="900" dirty="0"/>
          </a:p>
        </p:txBody>
      </p:sp>
      <p:sp>
        <p:nvSpPr>
          <p:cNvPr id="54" name="Shape 46"/>
          <p:cNvSpPr/>
          <p:nvPr/>
        </p:nvSpPr>
        <p:spPr>
          <a:xfrm>
            <a:off x="4953305" y="5535778"/>
            <a:ext cx="1952244" cy="200254"/>
          </a:xfrm>
          <a:prstGeom prst="roundRect">
            <a:avLst>
              <a:gd name="adj" fmla="val 173951"/>
            </a:avLst>
          </a:prstGeom>
          <a:solidFill>
            <a:srgbClr val="FFEBEE"/>
          </a:solidFill>
          <a:ln w="12700">
            <a:solidFill>
              <a:srgbClr val="FFFFFF">
                <a:alpha val="0"/>
              </a:srgbClr>
            </a:solidFill>
            <a:prstDash val="solid"/>
          </a:ln>
        </p:spPr>
      </p:sp>
      <p:sp>
        <p:nvSpPr>
          <p:cNvPr id="55" name="Text 47"/>
          <p:cNvSpPr txBox="1"/>
          <p:nvPr/>
        </p:nvSpPr>
        <p:spPr>
          <a:xfrm>
            <a:off x="4953305" y="5535778"/>
            <a:ext cx="2029054" cy="200254"/>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900" b="1" dirty="0">
                <a:solidFill>
                  <a:srgbClr val="B71C1C"/>
                </a:solidFill>
                <a:latin typeface="Noto Sans JP" pitchFamily="34" charset="0"/>
                <a:ea typeface="Noto Sans JP" pitchFamily="34" charset="-122"/>
                <a:cs typeface="Noto Sans JP" pitchFamily="34" charset="-120"/>
              </a:rPr>
              <a:t>シズル感の演出が売上を決定づける</a:t>
            </a:r>
            <a:endParaRPr lang="en-US" sz="900" dirty="0"/>
          </a:p>
        </p:txBody>
      </p:sp>
      <p:pic>
        <p:nvPicPr>
          <p:cNvPr id="56" name="Image 6" descr="preencoded.png"/>
          <p:cNvPicPr>
            <a:picLocks noChangeAspect="1"/>
          </p:cNvPicPr>
          <p:nvPr/>
        </p:nvPicPr>
        <p:blipFill>
          <a:blip r:embed="rId9"/>
          <a:srcRect l="-50" r="-50"/>
          <a:stretch/>
        </p:blipFill>
        <p:spPr>
          <a:xfrm>
            <a:off x="8353044" y="4276649"/>
            <a:ext cx="342900" cy="304495"/>
          </a:xfrm>
          <a:prstGeom prst="rect">
            <a:avLst/>
          </a:prstGeom>
        </p:spPr>
      </p:pic>
      <p:sp>
        <p:nvSpPr>
          <p:cNvPr id="57" name="Shape 48"/>
          <p:cNvSpPr/>
          <p:nvPr/>
        </p:nvSpPr>
        <p:spPr>
          <a:xfrm>
            <a:off x="8858707" y="4610405"/>
            <a:ext cx="2762402" cy="9144"/>
          </a:xfrm>
          <a:prstGeom prst="rect">
            <a:avLst/>
          </a:prstGeom>
          <a:solidFill>
            <a:srgbClr val="E0E0E0"/>
          </a:solidFill>
          <a:ln w="12700">
            <a:solidFill>
              <a:srgbClr val="E0E0E0">
                <a:alpha val="0"/>
              </a:srgbClr>
            </a:solidFill>
            <a:prstDash val="solid"/>
          </a:ln>
        </p:spPr>
      </p:sp>
      <p:sp>
        <p:nvSpPr>
          <p:cNvPr id="58" name="Text 49"/>
          <p:cNvSpPr txBox="1"/>
          <p:nvPr/>
        </p:nvSpPr>
        <p:spPr>
          <a:xfrm>
            <a:off x="8858707" y="4343400"/>
            <a:ext cx="2839212" cy="229514"/>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3366"/>
                </a:solidFill>
                <a:latin typeface="Noto Sans JP" pitchFamily="34" charset="0"/>
                <a:ea typeface="Noto Sans JP" pitchFamily="34" charset="-122"/>
                <a:cs typeface="Noto Sans JP" pitchFamily="34" charset="-120"/>
              </a:rPr>
              <a:t>支払いの痛み (Pain of Paying)</a:t>
            </a:r>
            <a:endParaRPr lang="en-US" sz="1200" dirty="0"/>
          </a:p>
        </p:txBody>
      </p:sp>
      <p:sp>
        <p:nvSpPr>
          <p:cNvPr id="59" name="Text 50"/>
          <p:cNvSpPr txBox="1"/>
          <p:nvPr/>
        </p:nvSpPr>
        <p:spPr>
          <a:xfrm>
            <a:off x="8858707" y="4733849"/>
            <a:ext cx="2839212" cy="800100"/>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現金よりキャッシュレスの方が財布を開く痛みが少ない。</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リストバンド決済等は「使いすぎ」の感覚を麻痺させる。</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客単価アップと追加購入促進の最強ツール。</a:t>
            </a:r>
            <a:endParaRPr lang="en-US" sz="900" dirty="0"/>
          </a:p>
        </p:txBody>
      </p:sp>
      <p:sp>
        <p:nvSpPr>
          <p:cNvPr id="60" name="Shape 51"/>
          <p:cNvSpPr/>
          <p:nvPr/>
        </p:nvSpPr>
        <p:spPr>
          <a:xfrm>
            <a:off x="8858707" y="5695798"/>
            <a:ext cx="2095805" cy="200254"/>
          </a:xfrm>
          <a:prstGeom prst="roundRect">
            <a:avLst>
              <a:gd name="adj" fmla="val 173951"/>
            </a:avLst>
          </a:prstGeom>
          <a:solidFill>
            <a:srgbClr val="E0F7FA"/>
          </a:solidFill>
          <a:ln w="12700">
            <a:solidFill>
              <a:srgbClr val="FFFFFF">
                <a:alpha val="0"/>
              </a:srgbClr>
            </a:solidFill>
            <a:prstDash val="solid"/>
          </a:ln>
        </p:spPr>
      </p:sp>
      <p:sp>
        <p:nvSpPr>
          <p:cNvPr id="61" name="Text 52"/>
          <p:cNvSpPr txBox="1"/>
          <p:nvPr/>
        </p:nvSpPr>
        <p:spPr>
          <a:xfrm>
            <a:off x="8858707" y="5695798"/>
            <a:ext cx="2171700" cy="200254"/>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900" b="1" dirty="0">
                <a:solidFill>
                  <a:srgbClr val="006064"/>
                </a:solidFill>
                <a:latin typeface="Noto Sans JP" pitchFamily="34" charset="0"/>
                <a:ea typeface="Noto Sans JP" pitchFamily="34" charset="-122"/>
                <a:cs typeface="Noto Sans JP" pitchFamily="34" charset="-120"/>
              </a:rPr>
              <a:t>キャッシュレス化で客単価10〜20%増</a:t>
            </a:r>
            <a:endParaRPr lang="en-US" sz="900" dirty="0"/>
          </a:p>
        </p:txBody>
      </p:sp>
      <p:sp>
        <p:nvSpPr>
          <p:cNvPr id="62" name="Text 53"/>
          <p:cNvSpPr txBox="1"/>
          <p:nvPr/>
        </p:nvSpPr>
        <p:spPr>
          <a:xfrm>
            <a:off x="571500" y="6228969"/>
            <a:ext cx="11125505" cy="372161"/>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結論：</a:t>
            </a:r>
            <a:r>
              <a:rPr lang="en-US" sz="900" dirty="0">
                <a:solidFill>
                  <a:srgbClr val="333333"/>
                </a:solidFill>
                <a:latin typeface="Noto Sans JP" pitchFamily="34" charset="0"/>
                <a:ea typeface="Noto Sans JP" pitchFamily="34" charset="-122"/>
                <a:cs typeface="Noto Sans JP" pitchFamily="34" charset="-120"/>
              </a:rPr>
              <a:t>来場者は「合理的」には動かない。社会的証明でフェスを選び、摩擦コストの低さで参加を決め、サリエンスで店を選び、支払いの痛みのなさで散財する。この行動特性を設計に組み込めるかが勝敗を分ける。</a:t>
            </a:r>
            <a:endParaRPr lang="en-US" sz="900" dirty="0"/>
          </a:p>
        </p:txBody>
      </p:sp>
      <p:sp>
        <p:nvSpPr>
          <p:cNvPr id="63" name="Text 54"/>
          <p:cNvSpPr txBox="1"/>
          <p:nvPr/>
        </p:nvSpPr>
        <p:spPr>
          <a:xfrm>
            <a:off x="381305" y="6687007"/>
            <a:ext cx="304861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行動経済学・認知科学の知見に基づく分析</a:t>
            </a:r>
            <a:endParaRPr lang="en-US" sz="900" dirty="0"/>
          </a:p>
        </p:txBody>
      </p:sp>
      <p:sp>
        <p:nvSpPr>
          <p:cNvPr id="64" name="Text 55"/>
          <p:cNvSpPr txBox="1"/>
          <p:nvPr/>
        </p:nvSpPr>
        <p:spPr>
          <a:xfrm>
            <a:off x="10782605" y="6705295"/>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6</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Text 4"/>
          <p:cNvSpPr txBox="1"/>
          <p:nvPr/>
        </p:nvSpPr>
        <p:spPr>
          <a:xfrm>
            <a:off x="381305" y="190195"/>
            <a:ext cx="11735410" cy="419710"/>
          </a:xfrm>
          <a:prstGeom prst="rect">
            <a:avLst/>
          </a:prstGeom>
          <a:noFill/>
          <a:ln/>
        </p:spPr>
        <p:txBody>
          <a:bodyPr wrap="square" lIns="0" tIns="0" rIns="0" bIns="0" rtlCol="0" anchor="ctr"/>
          <a:lstStyle/>
          <a:p>
            <a:pPr marL="0" indent="0" algn="l">
              <a:buNone/>
            </a:pPr>
            <a:r>
              <a:rPr lang="en-US" sz="2700" b="1" dirty="0">
                <a:solidFill>
                  <a:srgbClr val="003366"/>
                </a:solidFill>
                <a:latin typeface="Montserrat" pitchFamily="34" charset="0"/>
                <a:ea typeface="Montserrat" pitchFamily="34" charset="-122"/>
                <a:cs typeface="Montserrat" pitchFamily="34" charset="-120"/>
              </a:rPr>
              <a:t>主要フェスの動員数・売上推移（レンジ）</a:t>
            </a:r>
            <a:endParaRPr lang="en-US" sz="2700" dirty="0"/>
          </a:p>
        </p:txBody>
      </p:sp>
      <p:pic>
        <p:nvPicPr>
          <p:cNvPr id="7" name="Image 0" descr="preencoded.png"/>
          <p:cNvPicPr>
            <a:picLocks noChangeAspect="1"/>
          </p:cNvPicPr>
          <p:nvPr/>
        </p:nvPicPr>
        <p:blipFill>
          <a:blip r:embed="rId3"/>
          <a:srcRect t="-400" b="-400"/>
          <a:stretch/>
        </p:blipFill>
        <p:spPr>
          <a:xfrm>
            <a:off x="381305" y="714146"/>
            <a:ext cx="571500" cy="38405"/>
          </a:xfrm>
          <a:prstGeom prst="rect">
            <a:avLst/>
          </a:prstGeom>
        </p:spPr>
      </p:pic>
      <p:sp>
        <p:nvSpPr>
          <p:cNvPr id="8" name="Shape 5"/>
          <p:cNvSpPr/>
          <p:nvPr/>
        </p:nvSpPr>
        <p:spPr>
          <a:xfrm>
            <a:off x="381305" y="905256"/>
            <a:ext cx="38405" cy="247802"/>
          </a:xfrm>
          <a:prstGeom prst="rect">
            <a:avLst/>
          </a:prstGeom>
          <a:solidFill>
            <a:srgbClr val="4A90E2"/>
          </a:solidFill>
          <a:ln w="12700">
            <a:solidFill>
              <a:srgbClr val="4A90E2">
                <a:alpha val="0"/>
              </a:srgbClr>
            </a:solidFill>
            <a:prstDash val="solid"/>
          </a:ln>
        </p:spPr>
      </p:sp>
      <p:sp>
        <p:nvSpPr>
          <p:cNvPr id="9" name="Text 6"/>
          <p:cNvSpPr txBox="1"/>
          <p:nvPr/>
        </p:nvSpPr>
        <p:spPr>
          <a:xfrm>
            <a:off x="514807" y="905256"/>
            <a:ext cx="5581498"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52CC"/>
                </a:solidFill>
                <a:latin typeface="Noto Sans JP" pitchFamily="34" charset="0"/>
                <a:ea typeface="Noto Sans JP" pitchFamily="34" charset="-122"/>
                <a:cs typeface="Noto Sans JP" pitchFamily="34" charset="-120"/>
              </a:rPr>
              <a:t>主要4大フェス 動員数推移（万人）</a:t>
            </a:r>
            <a:endParaRPr lang="en-US" sz="1300" dirty="0"/>
          </a:p>
        </p:txBody>
      </p:sp>
      <p:pic>
        <p:nvPicPr>
          <p:cNvPr id="10" name="Image 1" descr="preencoded.png"/>
          <p:cNvPicPr>
            <a:picLocks noChangeAspect="1"/>
          </p:cNvPicPr>
          <p:nvPr/>
        </p:nvPicPr>
        <p:blipFill>
          <a:blip r:embed="rId4"/>
          <a:srcRect t="-6" b="-6"/>
          <a:stretch/>
        </p:blipFill>
        <p:spPr>
          <a:xfrm>
            <a:off x="381305" y="1238098"/>
            <a:ext cx="5524805" cy="2572207"/>
          </a:xfrm>
          <a:prstGeom prst="rect">
            <a:avLst/>
          </a:prstGeom>
        </p:spPr>
      </p:pic>
      <p:sp>
        <p:nvSpPr>
          <p:cNvPr id="11" name="Shape 7"/>
          <p:cNvSpPr/>
          <p:nvPr/>
        </p:nvSpPr>
        <p:spPr>
          <a:xfrm>
            <a:off x="381305" y="3952951"/>
            <a:ext cx="5524805" cy="1000354"/>
          </a:xfrm>
          <a:prstGeom prst="roundRect">
            <a:avLst>
              <a:gd name="adj" fmla="val 6964"/>
            </a:avLst>
          </a:prstGeom>
          <a:solidFill>
            <a:srgbClr val="F8FBFF"/>
          </a:solidFill>
          <a:ln w="12700">
            <a:solidFill>
              <a:srgbClr val="E6F2FF"/>
            </a:solidFill>
            <a:prstDash val="solid"/>
          </a:ln>
        </p:spPr>
      </p:sp>
      <p:sp>
        <p:nvSpPr>
          <p:cNvPr id="12" name="Text 8"/>
          <p:cNvSpPr txBox="1"/>
          <p:nvPr/>
        </p:nvSpPr>
        <p:spPr>
          <a:xfrm>
            <a:off x="466344" y="4038905"/>
            <a:ext cx="5544007" cy="162763"/>
          </a:xfrm>
          <a:prstGeom prst="rect">
            <a:avLst/>
          </a:prstGeom>
          <a:noFill/>
          <a:ln/>
        </p:spPr>
        <p:txBody>
          <a:bodyPr wrap="square" lIns="0" tIns="0" rIns="0" bIns="0" rtlCol="0" anchor="ctr"/>
          <a:lstStyle/>
          <a:p>
            <a:pPr marL="0" indent="0" algn="l">
              <a:buNone/>
            </a:pPr>
            <a:r>
              <a:rPr lang="en-US" sz="800" b="1" dirty="0">
                <a:solidFill>
                  <a:srgbClr val="4A90E2"/>
                </a:solidFill>
                <a:latin typeface="Noto Sans JP" pitchFamily="34" charset="0"/>
                <a:ea typeface="Noto Sans JP" pitchFamily="34" charset="-122"/>
                <a:cs typeface="Noto Sans JP" pitchFamily="34" charset="-120"/>
              </a:rPr>
              <a:t>動員トレンド分析</a:t>
            </a:r>
            <a:endParaRPr lang="en-US" sz="800" dirty="0"/>
          </a:p>
        </p:txBody>
      </p:sp>
      <p:sp>
        <p:nvSpPr>
          <p:cNvPr id="13" name="Text 9"/>
          <p:cNvSpPr txBox="1"/>
          <p:nvPr/>
        </p:nvSpPr>
        <p:spPr>
          <a:xfrm>
            <a:off x="466344" y="4214470"/>
            <a:ext cx="5429707" cy="514807"/>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コロナ禍（2020-2021）の落ち込みから2023-2024年で急回復。サマソニはK-POP等の若年層取り込みで過去最高水準へ。ロッキンは千葉移転後も安定して25万人規模を維持。フジロックはコア層中心に堅調に推移。</a:t>
            </a:r>
            <a:endParaRPr lang="en-US" sz="900" dirty="0"/>
          </a:p>
        </p:txBody>
      </p:sp>
      <p:sp>
        <p:nvSpPr>
          <p:cNvPr id="14" name="Shape 10"/>
          <p:cNvSpPr/>
          <p:nvPr/>
        </p:nvSpPr>
        <p:spPr>
          <a:xfrm>
            <a:off x="6286500" y="905256"/>
            <a:ext cx="38405" cy="247802"/>
          </a:xfrm>
          <a:prstGeom prst="rect">
            <a:avLst/>
          </a:prstGeom>
          <a:solidFill>
            <a:srgbClr val="4A90E2"/>
          </a:solidFill>
          <a:ln w="12700">
            <a:solidFill>
              <a:srgbClr val="4A90E2">
                <a:alpha val="0"/>
              </a:srgbClr>
            </a:solidFill>
            <a:prstDash val="solid"/>
          </a:ln>
        </p:spPr>
      </p:sp>
      <p:sp>
        <p:nvSpPr>
          <p:cNvPr id="15" name="Text 11"/>
          <p:cNvSpPr txBox="1"/>
          <p:nvPr/>
        </p:nvSpPr>
        <p:spPr>
          <a:xfrm>
            <a:off x="6420002" y="905256"/>
            <a:ext cx="5581498"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52CC"/>
                </a:solidFill>
                <a:latin typeface="Noto Sans JP" pitchFamily="34" charset="0"/>
                <a:ea typeface="Noto Sans JP" pitchFamily="34" charset="-122"/>
                <a:cs typeface="Noto Sans JP" pitchFamily="34" charset="-120"/>
              </a:rPr>
              <a:t>推定売上規模推移（億円）</a:t>
            </a:r>
            <a:endParaRPr lang="en-US" sz="1300" dirty="0"/>
          </a:p>
        </p:txBody>
      </p:sp>
      <p:pic>
        <p:nvPicPr>
          <p:cNvPr id="16" name="Image 2" descr="preencoded.png"/>
          <p:cNvPicPr>
            <a:picLocks noChangeAspect="1"/>
          </p:cNvPicPr>
          <p:nvPr/>
        </p:nvPicPr>
        <p:blipFill>
          <a:blip r:embed="rId5"/>
          <a:srcRect t="-6" b="-6"/>
          <a:stretch/>
        </p:blipFill>
        <p:spPr>
          <a:xfrm>
            <a:off x="6286500" y="1238098"/>
            <a:ext cx="5524805" cy="2572207"/>
          </a:xfrm>
          <a:prstGeom prst="rect">
            <a:avLst/>
          </a:prstGeom>
        </p:spPr>
      </p:pic>
      <p:sp>
        <p:nvSpPr>
          <p:cNvPr id="17" name="Shape 12"/>
          <p:cNvSpPr/>
          <p:nvPr/>
        </p:nvSpPr>
        <p:spPr>
          <a:xfrm>
            <a:off x="6286500" y="3952951"/>
            <a:ext cx="5524805" cy="1000354"/>
          </a:xfrm>
          <a:prstGeom prst="roundRect">
            <a:avLst>
              <a:gd name="adj" fmla="val 6964"/>
            </a:avLst>
          </a:prstGeom>
          <a:solidFill>
            <a:srgbClr val="F8FBFF"/>
          </a:solidFill>
          <a:ln w="12700">
            <a:solidFill>
              <a:srgbClr val="E6F2FF"/>
            </a:solidFill>
            <a:prstDash val="solid"/>
          </a:ln>
        </p:spPr>
      </p:sp>
      <p:sp>
        <p:nvSpPr>
          <p:cNvPr id="18" name="Text 13"/>
          <p:cNvSpPr txBox="1"/>
          <p:nvPr/>
        </p:nvSpPr>
        <p:spPr>
          <a:xfrm>
            <a:off x="6372454" y="4038905"/>
            <a:ext cx="5544007" cy="162763"/>
          </a:xfrm>
          <a:prstGeom prst="rect">
            <a:avLst/>
          </a:prstGeom>
          <a:noFill/>
          <a:ln/>
        </p:spPr>
        <p:txBody>
          <a:bodyPr wrap="square" lIns="0" tIns="0" rIns="0" bIns="0" rtlCol="0" anchor="ctr"/>
          <a:lstStyle/>
          <a:p>
            <a:pPr marL="0" indent="0" algn="l">
              <a:buNone/>
            </a:pPr>
            <a:r>
              <a:rPr lang="en-US" sz="800" b="1" dirty="0">
                <a:solidFill>
                  <a:srgbClr val="4A90E2"/>
                </a:solidFill>
                <a:latin typeface="Noto Sans JP" pitchFamily="34" charset="0"/>
                <a:ea typeface="Noto Sans JP" pitchFamily="34" charset="-122"/>
                <a:cs typeface="Noto Sans JP" pitchFamily="34" charset="-120"/>
              </a:rPr>
              <a:t>売上構造分析</a:t>
            </a:r>
            <a:endParaRPr lang="en-US" sz="800" dirty="0"/>
          </a:p>
        </p:txBody>
      </p:sp>
      <p:sp>
        <p:nvSpPr>
          <p:cNvPr id="19" name="Text 14"/>
          <p:cNvSpPr txBox="1"/>
          <p:nvPr/>
        </p:nvSpPr>
        <p:spPr>
          <a:xfrm>
            <a:off x="6372454" y="4214470"/>
            <a:ext cx="5429707" cy="514807"/>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チケット単価上昇（2019年比+10〜20%）により、動員回復以上のペースで売上規模は拡大傾向。ロッキン・サマソニは50億〜80億円規模の巨大ビジネスへ成長。ただし運営コスト増により利益率は圧迫されている。</a:t>
            </a:r>
            <a:endParaRPr lang="en-US" sz="900" dirty="0"/>
          </a:p>
        </p:txBody>
      </p:sp>
      <p:sp>
        <p:nvSpPr>
          <p:cNvPr id="20" name="Shape 15"/>
          <p:cNvSpPr/>
          <p:nvPr/>
        </p:nvSpPr>
        <p:spPr>
          <a:xfrm>
            <a:off x="381305" y="5420563"/>
            <a:ext cx="11430000" cy="9144"/>
          </a:xfrm>
          <a:prstGeom prst="rect">
            <a:avLst/>
          </a:prstGeom>
          <a:solidFill>
            <a:srgbClr val="E0E0E0"/>
          </a:solidFill>
          <a:ln w="12700">
            <a:solidFill>
              <a:srgbClr val="E0E0E0">
                <a:alpha val="0"/>
              </a:srgbClr>
            </a:solidFill>
            <a:prstDash val="solid"/>
          </a:ln>
        </p:spPr>
      </p:sp>
      <p:sp>
        <p:nvSpPr>
          <p:cNvPr id="21" name="Text 16"/>
          <p:cNvSpPr txBox="1"/>
          <p:nvPr/>
        </p:nvSpPr>
        <p:spPr>
          <a:xfrm>
            <a:off x="381305" y="5143500"/>
            <a:ext cx="11506810" cy="229514"/>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333333"/>
                </a:solidFill>
                <a:latin typeface="Noto Sans JP" pitchFamily="34" charset="0"/>
                <a:ea typeface="Noto Sans JP" pitchFamily="34" charset="-122"/>
                <a:cs typeface="Noto Sans JP" pitchFamily="34" charset="-120"/>
              </a:rPr>
              <a:t>2024-2025 最新概況ハイライト</a:t>
            </a:r>
            <a:endParaRPr lang="en-US" sz="1200" dirty="0"/>
          </a:p>
        </p:txBody>
      </p:sp>
      <p:sp>
        <p:nvSpPr>
          <p:cNvPr id="22" name="Shape 17"/>
          <p:cNvSpPr/>
          <p:nvPr/>
        </p:nvSpPr>
        <p:spPr>
          <a:xfrm>
            <a:off x="381305" y="5524805"/>
            <a:ext cx="2667305" cy="857707"/>
          </a:xfrm>
          <a:prstGeom prst="roundRect">
            <a:avLst>
              <a:gd name="adj" fmla="val 14215"/>
            </a:avLst>
          </a:prstGeom>
          <a:solidFill>
            <a:srgbClr val="FFFFFF"/>
          </a:solidFill>
          <a:ln w="12700">
            <a:solidFill>
              <a:srgbClr val="E0E0E0"/>
            </a:solidFill>
            <a:prstDash val="solid"/>
          </a:ln>
        </p:spPr>
      </p:sp>
      <p:sp>
        <p:nvSpPr>
          <p:cNvPr id="23" name="Text 18"/>
          <p:cNvSpPr txBox="1"/>
          <p:nvPr/>
        </p:nvSpPr>
        <p:spPr>
          <a:xfrm>
            <a:off x="437083" y="5629046"/>
            <a:ext cx="2555748" cy="257861"/>
          </a:xfrm>
          <a:prstGeom prst="rect">
            <a:avLst/>
          </a:prstGeom>
          <a:noFill/>
          <a:ln/>
        </p:spPr>
        <p:txBody>
          <a:bodyPr wrap="square" lIns="0" tIns="0" rIns="0" bIns="0" rtlCol="0" anchor="ctr"/>
          <a:lstStyle/>
          <a:p>
            <a:pPr marL="0" indent="0" algn="ctr">
              <a:buNone/>
            </a:pPr>
            <a:r>
              <a:rPr lang="en-US" sz="1500" b="1" dirty="0">
                <a:solidFill>
                  <a:srgbClr val="2E7D32"/>
                </a:solidFill>
                <a:latin typeface="Montserrat" pitchFamily="34" charset="0"/>
                <a:ea typeface="Montserrat" pitchFamily="34" charset="-122"/>
                <a:cs typeface="Montserrat" pitchFamily="34" charset="-120"/>
              </a:rPr>
              <a:t>12.2万人</a:t>
            </a:r>
            <a:endParaRPr lang="en-US" sz="1500" dirty="0"/>
          </a:p>
        </p:txBody>
      </p:sp>
      <p:sp>
        <p:nvSpPr>
          <p:cNvPr id="24" name="Text 19"/>
          <p:cNvSpPr txBox="1"/>
          <p:nvPr/>
        </p:nvSpPr>
        <p:spPr>
          <a:xfrm>
            <a:off x="448056" y="5924398"/>
            <a:ext cx="2533802" cy="305410"/>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FUJI ROCK 2025動員</a:t>
            </a:r>
            <a:endParaRPr lang="en-US" sz="800" dirty="0"/>
          </a:p>
          <a:p>
            <a:pPr marL="0" indent="0" algn="ctr">
              <a:buNone/>
            </a:pPr>
            <a:r>
              <a:rPr lang="en-US" sz="800" b="1" dirty="0">
                <a:solidFill>
                  <a:srgbClr val="2E7D32"/>
                </a:solidFill>
                <a:latin typeface="Noto Sans JP" pitchFamily="34" charset="0"/>
                <a:ea typeface="Noto Sans JP" pitchFamily="34" charset="-122"/>
                <a:cs typeface="Noto Sans JP" pitchFamily="34" charset="-120"/>
              </a:rPr>
              <a:t>前年比微増・安定</a:t>
            </a:r>
            <a:endParaRPr lang="en-US" sz="800" dirty="0"/>
          </a:p>
        </p:txBody>
      </p:sp>
      <p:sp>
        <p:nvSpPr>
          <p:cNvPr id="25" name="Shape 20"/>
          <p:cNvSpPr/>
          <p:nvPr/>
        </p:nvSpPr>
        <p:spPr>
          <a:xfrm>
            <a:off x="3286354" y="5524805"/>
            <a:ext cx="2667305" cy="857707"/>
          </a:xfrm>
          <a:prstGeom prst="roundRect">
            <a:avLst>
              <a:gd name="adj" fmla="val 14215"/>
            </a:avLst>
          </a:prstGeom>
          <a:solidFill>
            <a:srgbClr val="FFFFFF"/>
          </a:solidFill>
          <a:ln w="12700">
            <a:solidFill>
              <a:srgbClr val="E0E0E0"/>
            </a:solidFill>
            <a:prstDash val="solid"/>
          </a:ln>
        </p:spPr>
      </p:sp>
      <p:sp>
        <p:nvSpPr>
          <p:cNvPr id="26" name="Text 21"/>
          <p:cNvSpPr txBox="1"/>
          <p:nvPr/>
        </p:nvSpPr>
        <p:spPr>
          <a:xfrm>
            <a:off x="3295498" y="5629046"/>
            <a:ext cx="2648102" cy="257861"/>
          </a:xfrm>
          <a:prstGeom prst="rect">
            <a:avLst/>
          </a:prstGeom>
          <a:noFill/>
          <a:ln/>
        </p:spPr>
        <p:txBody>
          <a:bodyPr wrap="square" lIns="0" tIns="0" rIns="0" bIns="0" rtlCol="0" anchor="ctr"/>
          <a:lstStyle/>
          <a:p>
            <a:pPr marL="0" indent="0" algn="ctr">
              <a:buNone/>
            </a:pPr>
            <a:r>
              <a:rPr lang="en-US" sz="1500" b="1" dirty="0">
                <a:solidFill>
                  <a:srgbClr val="0277BD"/>
                </a:solidFill>
                <a:latin typeface="Montserrat" pitchFamily="34" charset="0"/>
                <a:ea typeface="Montserrat" pitchFamily="34" charset="-122"/>
                <a:cs typeface="Montserrat" pitchFamily="34" charset="-120"/>
              </a:rPr>
              <a:t>30万人超</a:t>
            </a:r>
            <a:endParaRPr lang="en-US" sz="1500" dirty="0"/>
          </a:p>
        </p:txBody>
      </p:sp>
      <p:sp>
        <p:nvSpPr>
          <p:cNvPr id="27" name="Text 22"/>
          <p:cNvSpPr txBox="1"/>
          <p:nvPr/>
        </p:nvSpPr>
        <p:spPr>
          <a:xfrm>
            <a:off x="3353105" y="5924398"/>
            <a:ext cx="2533802" cy="305410"/>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SUMMER SONIC 2024動員</a:t>
            </a:r>
            <a:endParaRPr lang="en-US" sz="800" dirty="0"/>
          </a:p>
          <a:p>
            <a:pPr marL="0" indent="0" algn="ctr">
              <a:buNone/>
            </a:pPr>
            <a:r>
              <a:rPr lang="en-US" sz="800" b="1" dirty="0">
                <a:solidFill>
                  <a:srgbClr val="2E7D32"/>
                </a:solidFill>
                <a:latin typeface="Noto Sans JP" pitchFamily="34" charset="0"/>
                <a:ea typeface="Noto Sans JP" pitchFamily="34" charset="-122"/>
                <a:cs typeface="Noto Sans JP" pitchFamily="34" charset="-120"/>
              </a:rPr>
              <a:t>過去最大級・ソールドアウト</a:t>
            </a:r>
            <a:endParaRPr lang="en-US" sz="800" dirty="0"/>
          </a:p>
        </p:txBody>
      </p:sp>
      <p:sp>
        <p:nvSpPr>
          <p:cNvPr id="28" name="Shape 23"/>
          <p:cNvSpPr/>
          <p:nvPr/>
        </p:nvSpPr>
        <p:spPr>
          <a:xfrm>
            <a:off x="6191402" y="5524805"/>
            <a:ext cx="2667305" cy="857707"/>
          </a:xfrm>
          <a:prstGeom prst="roundRect">
            <a:avLst>
              <a:gd name="adj" fmla="val 14215"/>
            </a:avLst>
          </a:prstGeom>
          <a:solidFill>
            <a:srgbClr val="FFFFFF"/>
          </a:solidFill>
          <a:ln w="12700">
            <a:solidFill>
              <a:srgbClr val="E0E0E0"/>
            </a:solidFill>
            <a:prstDash val="solid"/>
          </a:ln>
        </p:spPr>
      </p:sp>
      <p:sp>
        <p:nvSpPr>
          <p:cNvPr id="29" name="Text 24"/>
          <p:cNvSpPr txBox="1"/>
          <p:nvPr/>
        </p:nvSpPr>
        <p:spPr>
          <a:xfrm>
            <a:off x="6247181" y="5629046"/>
            <a:ext cx="2555748" cy="257861"/>
          </a:xfrm>
          <a:prstGeom prst="rect">
            <a:avLst/>
          </a:prstGeom>
          <a:noFill/>
          <a:ln/>
        </p:spPr>
        <p:txBody>
          <a:bodyPr wrap="square" lIns="0" tIns="0" rIns="0" bIns="0" rtlCol="0" anchor="ctr"/>
          <a:lstStyle/>
          <a:p>
            <a:pPr marL="0" indent="0" algn="ctr">
              <a:buNone/>
            </a:pPr>
            <a:r>
              <a:rPr lang="en-US" sz="1500" b="1" dirty="0">
                <a:solidFill>
                  <a:srgbClr val="C62828"/>
                </a:solidFill>
                <a:latin typeface="Montserrat" pitchFamily="34" charset="0"/>
                <a:ea typeface="Montserrat" pitchFamily="34" charset="-122"/>
                <a:cs typeface="Montserrat" pitchFamily="34" charset="-120"/>
              </a:rPr>
              <a:t>26万人</a:t>
            </a:r>
            <a:endParaRPr lang="en-US" sz="1500" dirty="0"/>
          </a:p>
        </p:txBody>
      </p:sp>
      <p:sp>
        <p:nvSpPr>
          <p:cNvPr id="30" name="Text 25"/>
          <p:cNvSpPr txBox="1"/>
          <p:nvPr/>
        </p:nvSpPr>
        <p:spPr>
          <a:xfrm>
            <a:off x="6258154" y="5924398"/>
            <a:ext cx="2533802" cy="305410"/>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ROCK IN JAPAN 現在動員</a:t>
            </a:r>
            <a:endParaRPr lang="en-US" sz="800" dirty="0"/>
          </a:p>
          <a:p>
            <a:pPr marL="0" indent="0" algn="ctr">
              <a:buNone/>
            </a:pPr>
            <a:r>
              <a:rPr lang="en-US" sz="800" b="1" dirty="0">
                <a:solidFill>
                  <a:srgbClr val="2E7D32"/>
                </a:solidFill>
                <a:latin typeface="Noto Sans JP" pitchFamily="34" charset="0"/>
                <a:ea typeface="Noto Sans JP" pitchFamily="34" charset="-122"/>
                <a:cs typeface="Noto Sans JP" pitchFamily="34" charset="-120"/>
              </a:rPr>
              <a:t>国内最大級・安定維持</a:t>
            </a:r>
            <a:endParaRPr lang="en-US" sz="800" dirty="0"/>
          </a:p>
        </p:txBody>
      </p:sp>
      <p:sp>
        <p:nvSpPr>
          <p:cNvPr id="31" name="Shape 26"/>
          <p:cNvSpPr/>
          <p:nvPr/>
        </p:nvSpPr>
        <p:spPr>
          <a:xfrm>
            <a:off x="9096451" y="5524805"/>
            <a:ext cx="2667305" cy="857707"/>
          </a:xfrm>
          <a:prstGeom prst="roundRect">
            <a:avLst>
              <a:gd name="adj" fmla="val 14215"/>
            </a:avLst>
          </a:prstGeom>
          <a:solidFill>
            <a:srgbClr val="FFFFFF"/>
          </a:solidFill>
          <a:ln w="12700">
            <a:solidFill>
              <a:srgbClr val="E0E0E0"/>
            </a:solidFill>
            <a:prstDash val="solid"/>
          </a:ln>
        </p:spPr>
      </p:sp>
      <p:sp>
        <p:nvSpPr>
          <p:cNvPr id="32" name="Text 27"/>
          <p:cNvSpPr txBox="1"/>
          <p:nvPr/>
        </p:nvSpPr>
        <p:spPr>
          <a:xfrm>
            <a:off x="9152230" y="5629046"/>
            <a:ext cx="2555748" cy="257861"/>
          </a:xfrm>
          <a:prstGeom prst="rect">
            <a:avLst/>
          </a:prstGeom>
          <a:noFill/>
          <a:ln/>
        </p:spPr>
        <p:txBody>
          <a:bodyPr wrap="square" lIns="0" tIns="0" rIns="0" bIns="0" rtlCol="0" anchor="ctr"/>
          <a:lstStyle/>
          <a:p>
            <a:pPr marL="0" indent="0" algn="ctr">
              <a:buNone/>
            </a:pPr>
            <a:r>
              <a:rPr lang="en-US" sz="1500" b="1" dirty="0">
                <a:solidFill>
                  <a:srgbClr val="F57F17"/>
                </a:solidFill>
                <a:latin typeface="Montserrat" pitchFamily="34" charset="0"/>
                <a:ea typeface="Montserrat" pitchFamily="34" charset="-122"/>
                <a:cs typeface="Montserrat" pitchFamily="34" charset="-120"/>
              </a:rPr>
              <a:t>12,000円超</a:t>
            </a:r>
            <a:endParaRPr lang="en-US" sz="1500" dirty="0"/>
          </a:p>
        </p:txBody>
      </p:sp>
      <p:sp>
        <p:nvSpPr>
          <p:cNvPr id="33" name="Text 28"/>
          <p:cNvSpPr txBox="1"/>
          <p:nvPr/>
        </p:nvSpPr>
        <p:spPr>
          <a:xfrm>
            <a:off x="9163202" y="5924398"/>
            <a:ext cx="2533802" cy="305410"/>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平均チケット単価</a:t>
            </a:r>
            <a:endParaRPr lang="en-US" sz="800" dirty="0"/>
          </a:p>
          <a:p>
            <a:pPr marL="0" indent="0" algn="ctr">
              <a:buNone/>
            </a:pPr>
            <a:r>
              <a:rPr lang="en-US" sz="800" b="1" dirty="0">
                <a:solidFill>
                  <a:srgbClr val="2E7D32"/>
                </a:solidFill>
                <a:latin typeface="Noto Sans JP" pitchFamily="34" charset="0"/>
                <a:ea typeface="Noto Sans JP" pitchFamily="34" charset="-122"/>
                <a:cs typeface="Noto Sans JP" pitchFamily="34" charset="-120"/>
              </a:rPr>
              <a:t>2019年比 +1,000円以上</a:t>
            </a:r>
            <a:endParaRPr lang="en-US" sz="800" dirty="0"/>
          </a:p>
        </p:txBody>
      </p:sp>
      <p:sp>
        <p:nvSpPr>
          <p:cNvPr id="34" name="Text 29"/>
          <p:cNvSpPr txBox="1"/>
          <p:nvPr/>
        </p:nvSpPr>
        <p:spPr>
          <a:xfrm>
            <a:off x="381305" y="6590995"/>
            <a:ext cx="304861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各フェス公開データおよび推計値</a:t>
            </a:r>
            <a:endParaRPr lang="en-US" sz="900" dirty="0"/>
          </a:p>
        </p:txBody>
      </p:sp>
      <p:sp>
        <p:nvSpPr>
          <p:cNvPr id="35" name="Text 30"/>
          <p:cNvSpPr txBox="1"/>
          <p:nvPr/>
        </p:nvSpPr>
        <p:spPr>
          <a:xfrm>
            <a:off x="10782605" y="6610198"/>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7</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9144000" y="-761695"/>
            <a:ext cx="3810305" cy="3810305"/>
          </a:xfrm>
          <a:prstGeom prst="rect">
            <a:avLst/>
          </a:prstGeom>
          <a:solidFill>
            <a:srgbClr val="4A90E2">
              <a:alpha val="5000"/>
            </a:srgbClr>
          </a:solidFill>
          <a:ln w="12700">
            <a:solidFill>
              <a:srgbClr val="FFFFFF">
                <a:alpha val="0"/>
              </a:srgbClr>
            </a:solidFill>
            <a:prstDash val="solid"/>
          </a:ln>
        </p:spPr>
      </p:sp>
      <p:sp>
        <p:nvSpPr>
          <p:cNvPr id="5" name="Shape 3"/>
          <p:cNvSpPr/>
          <p:nvPr/>
        </p:nvSpPr>
        <p:spPr>
          <a:xfrm rot="1800000">
            <a:off x="-476402" y="4476902"/>
            <a:ext cx="2857500" cy="2857500"/>
          </a:xfrm>
          <a:prstGeom prst="rect">
            <a:avLst/>
          </a:prstGeom>
          <a:solidFill>
            <a:srgbClr val="ADD8E6">
              <a:alpha val="10000"/>
            </a:srgbClr>
          </a:solidFill>
          <a:ln w="12700">
            <a:solidFill>
              <a:srgbClr val="FFFFFF">
                <a:alpha val="0"/>
              </a:srgbClr>
            </a:solidFill>
            <a:prstDash val="solid"/>
          </a:ln>
        </p:spPr>
      </p:sp>
      <p:sp>
        <p:nvSpPr>
          <p:cNvPr id="6" name="Text 4"/>
          <p:cNvSpPr txBox="1"/>
          <p:nvPr/>
        </p:nvSpPr>
        <p:spPr>
          <a:xfrm>
            <a:off x="381305" y="381305"/>
            <a:ext cx="11735410" cy="419710"/>
          </a:xfrm>
          <a:prstGeom prst="rect">
            <a:avLst/>
          </a:prstGeom>
          <a:noFill/>
          <a:ln/>
        </p:spPr>
        <p:txBody>
          <a:bodyPr wrap="square" lIns="0" tIns="0" rIns="0" bIns="0" rtlCol="0" anchor="ctr"/>
          <a:lstStyle/>
          <a:p>
            <a:pPr marL="0" indent="0" algn="l">
              <a:buNone/>
            </a:pPr>
            <a:r>
              <a:rPr lang="en-US" sz="2700" b="1" dirty="0">
                <a:solidFill>
                  <a:srgbClr val="003366"/>
                </a:solidFill>
                <a:latin typeface="Montserrat" pitchFamily="34" charset="0"/>
                <a:ea typeface="Montserrat" pitchFamily="34" charset="-122"/>
                <a:cs typeface="Montserrat" pitchFamily="34" charset="-120"/>
              </a:rPr>
              <a:t>ヘッドライナーの役割とコスト構造</a:t>
            </a:r>
            <a:endParaRPr lang="en-US" sz="2700" dirty="0"/>
          </a:p>
        </p:txBody>
      </p:sp>
      <p:pic>
        <p:nvPicPr>
          <p:cNvPr id="7" name="Image 0" descr="preencoded.png"/>
          <p:cNvPicPr>
            <a:picLocks noChangeAspect="1"/>
          </p:cNvPicPr>
          <p:nvPr/>
        </p:nvPicPr>
        <p:blipFill>
          <a:blip r:embed="rId3"/>
          <a:srcRect t="-400" b="-400"/>
          <a:stretch/>
        </p:blipFill>
        <p:spPr>
          <a:xfrm>
            <a:off x="381305" y="857707"/>
            <a:ext cx="571500" cy="38405"/>
          </a:xfrm>
          <a:prstGeom prst="rect">
            <a:avLst/>
          </a:prstGeom>
        </p:spPr>
      </p:pic>
      <p:sp>
        <p:nvSpPr>
          <p:cNvPr id="8" name="Shape 5"/>
          <p:cNvSpPr/>
          <p:nvPr/>
        </p:nvSpPr>
        <p:spPr>
          <a:xfrm>
            <a:off x="381305" y="1314907"/>
            <a:ext cx="38405" cy="247802"/>
          </a:xfrm>
          <a:prstGeom prst="rect">
            <a:avLst/>
          </a:prstGeom>
          <a:solidFill>
            <a:srgbClr val="4A90E2"/>
          </a:solidFill>
          <a:ln w="12700">
            <a:solidFill>
              <a:srgbClr val="4A90E2">
                <a:alpha val="0"/>
              </a:srgbClr>
            </a:solidFill>
            <a:prstDash val="solid"/>
          </a:ln>
        </p:spPr>
      </p:sp>
      <p:sp>
        <p:nvSpPr>
          <p:cNvPr id="9" name="Text 6"/>
          <p:cNvSpPr txBox="1"/>
          <p:nvPr/>
        </p:nvSpPr>
        <p:spPr>
          <a:xfrm>
            <a:off x="514807" y="1314907"/>
            <a:ext cx="7677302"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52CC"/>
                </a:solidFill>
                <a:latin typeface="Noto Sans JP" pitchFamily="34" charset="0"/>
                <a:ea typeface="Noto Sans JP" pitchFamily="34" charset="-122"/>
                <a:cs typeface="Noto Sans JP" pitchFamily="34" charset="-120"/>
              </a:rPr>
              <a:t>フェス別ヘッドライナー依存構造と代表例</a:t>
            </a:r>
            <a:endParaRPr lang="en-US" sz="1300" dirty="0"/>
          </a:p>
        </p:txBody>
      </p:sp>
      <p:graphicFrame>
        <p:nvGraphicFramePr>
          <p:cNvPr id="10" name="Table 0"/>
          <p:cNvGraphicFramePr>
            <a:graphicFrameLocks noGrp="1"/>
          </p:cNvGraphicFramePr>
          <p:nvPr>
            <p:extLst>
              <p:ext uri="{D42A27DB-BD31-4B8C-83A1-F6EECF244321}">
                <p14:modId xmlns:p14="http://schemas.microsoft.com/office/powerpoint/2010/main" val="2813566560"/>
              </p:ext>
            </p:extLst>
          </p:nvPr>
        </p:nvGraphicFramePr>
        <p:xfrm>
          <a:off x="381305" y="1657502"/>
          <a:ext cx="11430000" cy="2610610"/>
        </p:xfrm>
        <a:graphic>
          <a:graphicData uri="http://schemas.openxmlformats.org/drawingml/2006/table">
            <a:tbl>
              <a:tblPr/>
              <a:tblGrid>
                <a:gridCol w="2057400">
                  <a:extLst>
                    <a:ext uri="{9D8B030D-6E8A-4147-A177-3AD203B41FA5}">
                      <a16:colId xmlns:a16="http://schemas.microsoft.com/office/drawing/2014/main" val="20000"/>
                    </a:ext>
                  </a:extLst>
                </a:gridCol>
                <a:gridCol w="1714500">
                  <a:extLst>
                    <a:ext uri="{9D8B030D-6E8A-4147-A177-3AD203B41FA5}">
                      <a16:colId xmlns:a16="http://schemas.microsoft.com/office/drawing/2014/main" val="20001"/>
                    </a:ext>
                  </a:extLst>
                </a:gridCol>
                <a:gridCol w="4229100">
                  <a:extLst>
                    <a:ext uri="{9D8B030D-6E8A-4147-A177-3AD203B41FA5}">
                      <a16:colId xmlns:a16="http://schemas.microsoft.com/office/drawing/2014/main" val="20002"/>
                    </a:ext>
                  </a:extLst>
                </a:gridCol>
                <a:gridCol w="3429000">
                  <a:extLst>
                    <a:ext uri="{9D8B030D-6E8A-4147-A177-3AD203B41FA5}">
                      <a16:colId xmlns:a16="http://schemas.microsoft.com/office/drawing/2014/main" val="20003"/>
                    </a:ext>
                  </a:extLst>
                </a:gridCol>
              </a:tblGrid>
              <a:tr h="522122">
                <a:tc>
                  <a:txBody>
                    <a:bodyPr/>
                    <a:lstStyle/>
                    <a:p>
                      <a:pPr marL="0" indent="0" algn="l">
                        <a:buNone/>
                      </a:pPr>
                      <a:r>
                        <a:rPr lang="en-US" sz="975" b="1" dirty="0">
                          <a:solidFill>
                            <a:srgbClr val="FFFFFF"/>
                          </a:solidFill>
                          <a:latin typeface="Noto Sans JP" pitchFamily="34" charset="0"/>
                          <a:ea typeface="Noto Sans JP" pitchFamily="34" charset="-122"/>
                          <a:cs typeface="Noto Sans JP" pitchFamily="34" charset="-120"/>
                        </a:rPr>
                        <a:t>フェス名</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c>
                  <a:txBody>
                    <a:bodyPr/>
                    <a:lstStyle/>
                    <a:p>
                      <a:pPr marL="0" indent="0" algn="l">
                        <a:buNone/>
                      </a:pPr>
                      <a:r>
                        <a:rPr lang="en-US" sz="975" b="1" dirty="0">
                          <a:solidFill>
                            <a:srgbClr val="FFFFFF"/>
                          </a:solidFill>
                          <a:latin typeface="Noto Sans JP" pitchFamily="34" charset="0"/>
                          <a:ea typeface="Noto Sans JP" pitchFamily="34" charset="-122"/>
                          <a:cs typeface="Noto Sans JP" pitchFamily="34" charset="-120"/>
                        </a:rPr>
                        <a:t>依存構造タイプ</a:t>
                      </a:r>
                      <a:endParaRPr lang="en-US" sz="975" dirty="0">
                        <a:latin typeface="Noto Sans JP" charset="0"/>
                        <a:ea typeface="Noto Sans JP" charset="0"/>
                        <a:cs typeface="Noto Sans JP" charset="0"/>
                      </a:endParaRPr>
                    </a:p>
                  </a:txBody>
                  <a:tcPr marL="142646" marR="142646" marT="95098" marB="95098"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c>
                  <a:txBody>
                    <a:bodyPr/>
                    <a:lstStyle/>
                    <a:p>
                      <a:pPr marL="0" indent="0" algn="l">
                        <a:buNone/>
                      </a:pPr>
                      <a:r>
                        <a:rPr lang="en-US" sz="975" b="1" dirty="0">
                          <a:solidFill>
                            <a:srgbClr val="FFFFFF"/>
                          </a:solidFill>
                          <a:latin typeface="Noto Sans JP" pitchFamily="34" charset="0"/>
                          <a:ea typeface="Noto Sans JP" pitchFamily="34" charset="-122"/>
                          <a:cs typeface="Noto Sans JP" pitchFamily="34" charset="-120"/>
                        </a:rPr>
                        <a:t>代表的ヘッドライナー実績</a:t>
                      </a:r>
                      <a:endParaRPr lang="en-US" sz="975" dirty="0">
                        <a:latin typeface="Noto Sans JP" charset="0"/>
                        <a:ea typeface="Noto Sans JP" charset="0"/>
                        <a:cs typeface="Noto Sans JP" charset="0"/>
                      </a:endParaRPr>
                    </a:p>
                  </a:txBody>
                  <a:tcPr marL="142646" marR="142646" marT="95098" marB="95098"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c>
                  <a:txBody>
                    <a:bodyPr/>
                    <a:lstStyle/>
                    <a:p>
                      <a:pPr marL="0" indent="0" algn="l">
                        <a:buNone/>
                      </a:pPr>
                      <a:r>
                        <a:rPr lang="en-US" sz="975" b="1" dirty="0">
                          <a:solidFill>
                            <a:srgbClr val="FFFFFF"/>
                          </a:solidFill>
                          <a:latin typeface="Noto Sans JP" pitchFamily="34" charset="0"/>
                          <a:ea typeface="Noto Sans JP" pitchFamily="34" charset="-122"/>
                          <a:cs typeface="Noto Sans JP" pitchFamily="34" charset="-120"/>
                        </a:rPr>
                        <a:t>ヘッドライナーの役割・特徴</a:t>
                      </a:r>
                      <a:endParaRPr lang="en-US" sz="975" dirty="0">
                        <a:latin typeface="Noto Sans JP" charset="0"/>
                        <a:ea typeface="Noto Sans JP" charset="0"/>
                        <a:cs typeface="Noto Sans JP" charset="0"/>
                      </a:endParaRPr>
                    </a:p>
                  </a:txBody>
                  <a:tcPr marL="142646" marR="142646" marT="95098" marB="95098" anchor="ctr">
                    <a:lnL w="9525"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extLst>
                  <a:ext uri="{0D108BD9-81ED-4DB2-BD59-A6C34878D82A}">
                    <a16:rowId xmlns:a16="http://schemas.microsoft.com/office/drawing/2014/main" val="10000"/>
                  </a:ext>
                </a:extLst>
              </a:tr>
              <a:tr h="522122">
                <a:tc>
                  <a:txBody>
                    <a:bodyPr/>
                    <a:lstStyle/>
                    <a:p>
                      <a:pPr marL="0" indent="0">
                        <a:buNone/>
                      </a:pPr>
                      <a:r>
                        <a:rPr lang="en-US" sz="975" b="1" dirty="0">
                          <a:solidFill>
                            <a:srgbClr val="333333"/>
                          </a:solidFill>
                          <a:latin typeface="Noto Sans JP" pitchFamily="34" charset="0"/>
                          <a:ea typeface="Noto Sans JP" pitchFamily="34" charset="-122"/>
                          <a:cs typeface="Noto Sans JP" pitchFamily="34" charset="-120"/>
                        </a:rPr>
                        <a:t>FUJI ROCK</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825" b="1" dirty="0">
                          <a:solidFill>
                            <a:srgbClr val="2E7D32"/>
                          </a:solidFill>
                          <a:latin typeface="Noto Sans JP" pitchFamily="34" charset="0"/>
                          <a:ea typeface="Noto Sans JP" pitchFamily="34" charset="-122"/>
                          <a:cs typeface="Noto Sans JP" pitchFamily="34" charset="-120"/>
                        </a:rPr>
                        <a:t>ブランド型</a:t>
                      </a:r>
                      <a:endParaRPr lang="en-US" sz="1200" dirty="0"/>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975" dirty="0">
                          <a:solidFill>
                            <a:srgbClr val="333333"/>
                          </a:solidFill>
                          <a:latin typeface="Noto Sans JP" pitchFamily="34" charset="0"/>
                          <a:ea typeface="Noto Sans JP" pitchFamily="34" charset="-122"/>
                          <a:cs typeface="Noto Sans JP" pitchFamily="34" charset="-120"/>
                        </a:rPr>
                        <a:t>Radiohead, Red Hot Chili Peppers, Oasis, Kendrick Lamar, Coldplay</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975" dirty="0">
                          <a:solidFill>
                            <a:srgbClr val="333333"/>
                          </a:solidFill>
                          <a:latin typeface="Noto Sans JP" pitchFamily="34" charset="0"/>
                          <a:ea typeface="Noto Sans JP" pitchFamily="34" charset="-122"/>
                          <a:cs typeface="Noto Sans JP" pitchFamily="34" charset="-120"/>
                        </a:rPr>
                        <a:t>出演者依存度は比較的低い。「あの空間で誰を見るか」が価値。</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extLst>
                  <a:ext uri="{0D108BD9-81ED-4DB2-BD59-A6C34878D82A}">
                    <a16:rowId xmlns:a16="http://schemas.microsoft.com/office/drawing/2014/main" val="10001"/>
                  </a:ext>
                </a:extLst>
              </a:tr>
              <a:tr h="522122">
                <a:tc>
                  <a:txBody>
                    <a:bodyPr/>
                    <a:lstStyle/>
                    <a:p>
                      <a:pPr marL="0" indent="0">
                        <a:buNone/>
                      </a:pPr>
                      <a:r>
                        <a:rPr lang="en-US" sz="975" b="1" dirty="0">
                          <a:solidFill>
                            <a:srgbClr val="333333"/>
                          </a:solidFill>
                          <a:latin typeface="Noto Sans JP" pitchFamily="34" charset="0"/>
                          <a:ea typeface="Noto Sans JP" pitchFamily="34" charset="-122"/>
                          <a:cs typeface="Noto Sans JP" pitchFamily="34" charset="-120"/>
                        </a:rPr>
                        <a:t>SUMMER SONIC</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825" b="1" dirty="0">
                          <a:solidFill>
                            <a:srgbClr val="1565C0"/>
                          </a:solidFill>
                          <a:latin typeface="Noto Sans JP" pitchFamily="34" charset="0"/>
                          <a:ea typeface="Noto Sans JP" pitchFamily="34" charset="-122"/>
                          <a:cs typeface="Noto Sans JP" pitchFamily="34" charset="-120"/>
                        </a:rPr>
                        <a:t>依存型</a:t>
                      </a:r>
                      <a:endParaRPr lang="en-US" sz="1200" dirty="0"/>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975" dirty="0">
                          <a:solidFill>
                            <a:srgbClr val="333333"/>
                          </a:solidFill>
                          <a:latin typeface="Noto Sans JP" pitchFamily="34" charset="0"/>
                          <a:ea typeface="Noto Sans JP" pitchFamily="34" charset="-122"/>
                          <a:cs typeface="Noto Sans JP" pitchFamily="34" charset="-120"/>
                        </a:rPr>
                        <a:t>BTS, Metallica, Green Day, Post Malone, The 1975</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975" dirty="0">
                          <a:solidFill>
                            <a:srgbClr val="333333"/>
                          </a:solidFill>
                          <a:latin typeface="Noto Sans JP" pitchFamily="34" charset="0"/>
                          <a:ea typeface="Noto Sans JP" pitchFamily="34" charset="-122"/>
                          <a:cs typeface="Noto Sans JP" pitchFamily="34" charset="-120"/>
                        </a:rPr>
                        <a:t>集客トリガーとして最重要。その年の動員数がHLの強弱に直結。</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extLst>
                  <a:ext uri="{0D108BD9-81ED-4DB2-BD59-A6C34878D82A}">
                    <a16:rowId xmlns:a16="http://schemas.microsoft.com/office/drawing/2014/main" val="10002"/>
                  </a:ext>
                </a:extLst>
              </a:tr>
              <a:tr h="522122">
                <a:tc>
                  <a:txBody>
                    <a:bodyPr/>
                    <a:lstStyle/>
                    <a:p>
                      <a:pPr marL="0" indent="0">
                        <a:buNone/>
                      </a:pPr>
                      <a:r>
                        <a:rPr lang="en-US" sz="975" b="1" dirty="0">
                          <a:solidFill>
                            <a:srgbClr val="333333"/>
                          </a:solidFill>
                          <a:latin typeface="Noto Sans JP" pitchFamily="34" charset="0"/>
                          <a:ea typeface="Noto Sans JP" pitchFamily="34" charset="-122"/>
                          <a:cs typeface="Noto Sans JP" pitchFamily="34" charset="-120"/>
                        </a:rPr>
                        <a:t>ROCK IN JAPAN</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825" b="1" dirty="0">
                          <a:solidFill>
                            <a:srgbClr val="C62828"/>
                          </a:solidFill>
                          <a:latin typeface="Noto Sans JP" pitchFamily="34" charset="0"/>
                          <a:ea typeface="Noto Sans JP" pitchFamily="34" charset="-122"/>
                          <a:cs typeface="Noto Sans JP" pitchFamily="34" charset="-120"/>
                        </a:rPr>
                        <a:t>分散型</a:t>
                      </a:r>
                      <a:endParaRPr lang="en-US" sz="1200" dirty="0"/>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975" dirty="0">
                          <a:solidFill>
                            <a:srgbClr val="333333"/>
                          </a:solidFill>
                          <a:latin typeface="Noto Sans JP" pitchFamily="34" charset="0"/>
                          <a:ea typeface="Noto Sans JP" pitchFamily="34" charset="-122"/>
                          <a:cs typeface="Noto Sans JP" pitchFamily="34" charset="-120"/>
                        </a:rPr>
                        <a:t>Mr.Children, BUMP OF CHICKEN, ONE OK ROCK, RADWIMPS</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975" dirty="0">
                          <a:solidFill>
                            <a:srgbClr val="333333"/>
                          </a:solidFill>
                          <a:latin typeface="Noto Sans JP" pitchFamily="34" charset="0"/>
                          <a:ea typeface="Noto Sans JP" pitchFamily="34" charset="-122"/>
                          <a:cs typeface="Noto Sans JP" pitchFamily="34" charset="-120"/>
                        </a:rPr>
                        <a:t>国内人気者を複数配置し、特定1組に依存しない「安心感」を醸成。</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extLst>
                  <a:ext uri="{0D108BD9-81ED-4DB2-BD59-A6C34878D82A}">
                    <a16:rowId xmlns:a16="http://schemas.microsoft.com/office/drawing/2014/main" val="10003"/>
                  </a:ext>
                </a:extLst>
              </a:tr>
              <a:tr h="522122">
                <a:tc>
                  <a:txBody>
                    <a:bodyPr/>
                    <a:lstStyle/>
                    <a:p>
                      <a:pPr marL="0" indent="0">
                        <a:buNone/>
                      </a:pPr>
                      <a:r>
                        <a:rPr lang="en-US" sz="975" b="1" dirty="0">
                          <a:solidFill>
                            <a:srgbClr val="333333"/>
                          </a:solidFill>
                          <a:latin typeface="Noto Sans JP" pitchFamily="34" charset="0"/>
                          <a:ea typeface="Noto Sans JP" pitchFamily="34" charset="-122"/>
                          <a:cs typeface="Noto Sans JP" pitchFamily="34" charset="-120"/>
                        </a:rPr>
                        <a:t>RISING SUN</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tc>
                  <a:txBody>
                    <a:bodyPr/>
                    <a:lstStyle/>
                    <a:p>
                      <a:pPr marL="0" indent="0">
                        <a:buNone/>
                      </a:pPr>
                      <a:r>
                        <a:rPr lang="en-US" sz="825" b="1" dirty="0">
                          <a:solidFill>
                            <a:srgbClr val="F57F17"/>
                          </a:solidFill>
                          <a:latin typeface="Noto Sans JP" pitchFamily="34" charset="0"/>
                          <a:ea typeface="Noto Sans JP" pitchFamily="34" charset="-122"/>
                          <a:cs typeface="Noto Sans JP" pitchFamily="34" charset="-120"/>
                        </a:rPr>
                        <a:t>地域密着型</a:t>
                      </a:r>
                      <a:endParaRPr lang="en-US" sz="1200" dirty="0"/>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tc>
                  <a:txBody>
                    <a:bodyPr/>
                    <a:lstStyle/>
                    <a:p>
                      <a:pPr marL="0" indent="0">
                        <a:buNone/>
                      </a:pPr>
                      <a:r>
                        <a:rPr lang="en-US" sz="975" dirty="0">
                          <a:solidFill>
                            <a:srgbClr val="333333"/>
                          </a:solidFill>
                          <a:latin typeface="Noto Sans JP" pitchFamily="34" charset="0"/>
                          <a:ea typeface="Noto Sans JP" pitchFamily="34" charset="-122"/>
                          <a:cs typeface="Noto Sans JP" pitchFamily="34" charset="-120"/>
                        </a:rPr>
                        <a:t>Spitz, ASIAN KUNG-FU GENERATION, Dragon Ash, Superfly</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tc>
                  <a:txBody>
                    <a:bodyPr/>
                    <a:lstStyle/>
                    <a:p>
                      <a:pPr marL="0" indent="0">
                        <a:buNone/>
                      </a:pPr>
                      <a:r>
                        <a:rPr lang="en-US" sz="975" dirty="0">
                          <a:solidFill>
                            <a:srgbClr val="333333"/>
                          </a:solidFill>
                          <a:latin typeface="Noto Sans JP" pitchFamily="34" charset="0"/>
                          <a:ea typeface="Noto Sans JP" pitchFamily="34" charset="-122"/>
                          <a:cs typeface="Noto Sans JP" pitchFamily="34" charset="-120"/>
                        </a:rPr>
                        <a:t>北海道の自然体験とセット。固定ファンが強く、安定集客。</a:t>
                      </a:r>
                      <a:endParaRPr lang="en-US" sz="975" dirty="0">
                        <a:latin typeface="Noto Sans JP" charset="0"/>
                        <a:ea typeface="Noto Sans JP" charset="0"/>
                        <a:cs typeface="Noto Sans JP" charset="0"/>
                      </a:endParaRPr>
                    </a:p>
                  </a:txBody>
                  <a:tcPr marL="142646" marR="142646" marT="95098" marB="95098"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extLst>
                  <a:ext uri="{0D108BD9-81ED-4DB2-BD59-A6C34878D82A}">
                    <a16:rowId xmlns:a16="http://schemas.microsoft.com/office/drawing/2014/main" val="10004"/>
                  </a:ext>
                </a:extLst>
              </a:tr>
            </a:tbl>
          </a:graphicData>
        </a:graphic>
      </p:graphicFrame>
      <p:sp>
        <p:nvSpPr>
          <p:cNvPr id="11" name="Shape 7"/>
          <p:cNvSpPr/>
          <p:nvPr/>
        </p:nvSpPr>
        <p:spPr>
          <a:xfrm>
            <a:off x="381305" y="4591507"/>
            <a:ext cx="38405" cy="247802"/>
          </a:xfrm>
          <a:prstGeom prst="rect">
            <a:avLst/>
          </a:prstGeom>
          <a:solidFill>
            <a:srgbClr val="4A90E2"/>
          </a:solidFill>
          <a:ln w="12700">
            <a:solidFill>
              <a:srgbClr val="4A90E2">
                <a:alpha val="0"/>
              </a:srgbClr>
            </a:solidFill>
            <a:prstDash val="solid"/>
          </a:ln>
        </p:spPr>
      </p:sp>
      <p:sp>
        <p:nvSpPr>
          <p:cNvPr id="12" name="Text 8"/>
          <p:cNvSpPr txBox="1"/>
          <p:nvPr/>
        </p:nvSpPr>
        <p:spPr>
          <a:xfrm>
            <a:off x="514807" y="4591507"/>
            <a:ext cx="7677302"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52CC"/>
                </a:solidFill>
                <a:latin typeface="Noto Sans JP" pitchFamily="34" charset="0"/>
                <a:ea typeface="Noto Sans JP" pitchFamily="34" charset="-122"/>
                <a:cs typeface="Noto Sans JP" pitchFamily="34" charset="-120"/>
              </a:rPr>
              <a:t>出演料（ギャランティ）レンジ概算</a:t>
            </a:r>
            <a:endParaRPr lang="en-US" sz="1300" dirty="0"/>
          </a:p>
        </p:txBody>
      </p:sp>
      <p:sp>
        <p:nvSpPr>
          <p:cNvPr id="13" name="Shape 9"/>
          <p:cNvSpPr/>
          <p:nvPr/>
        </p:nvSpPr>
        <p:spPr>
          <a:xfrm>
            <a:off x="381305" y="4905680"/>
            <a:ext cx="2667305" cy="1580998"/>
          </a:xfrm>
          <a:prstGeom prst="roundRect">
            <a:avLst>
              <a:gd name="adj" fmla="val 4181"/>
            </a:avLst>
          </a:prstGeom>
          <a:solidFill>
            <a:srgbClr val="FFFFFF"/>
          </a:solidFill>
          <a:ln w="12700">
            <a:solidFill>
              <a:srgbClr val="E6F2FF"/>
            </a:solidFill>
            <a:prstDash val="solid"/>
          </a:ln>
        </p:spPr>
      </p:sp>
      <p:sp>
        <p:nvSpPr>
          <p:cNvPr id="14" name="Text 10"/>
          <p:cNvSpPr txBox="1"/>
          <p:nvPr/>
        </p:nvSpPr>
        <p:spPr>
          <a:xfrm>
            <a:off x="504749" y="5143424"/>
            <a:ext cx="2610612"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海外トップアーティスト</a:t>
            </a:r>
            <a:endParaRPr lang="en-US" sz="900" dirty="0"/>
          </a:p>
        </p:txBody>
      </p:sp>
      <p:sp>
        <p:nvSpPr>
          <p:cNvPr id="15" name="Text 11"/>
          <p:cNvSpPr txBox="1"/>
          <p:nvPr/>
        </p:nvSpPr>
        <p:spPr>
          <a:xfrm>
            <a:off x="504749" y="5352821"/>
            <a:ext cx="2516429" cy="228600"/>
          </a:xfrm>
          <a:prstGeom prst="rect">
            <a:avLst/>
          </a:prstGeom>
          <a:noFill/>
          <a:ln/>
        </p:spPr>
        <p:txBody>
          <a:bodyPr wrap="square" lIns="0" tIns="0" rIns="0" bIns="0" rtlCol="0" anchor="ctr"/>
          <a:lstStyle/>
          <a:p>
            <a:pPr marL="0" indent="0" algn="l">
              <a:buNone/>
            </a:pPr>
            <a:r>
              <a:rPr lang="en-US" sz="1300" b="1" dirty="0">
                <a:solidFill>
                  <a:srgbClr val="0052CC"/>
                </a:solidFill>
                <a:latin typeface="Montserrat" pitchFamily="34" charset="0"/>
                <a:ea typeface="Montserrat" pitchFamily="34" charset="-122"/>
                <a:cs typeface="Montserrat" pitchFamily="34" charset="-120"/>
              </a:rPr>
              <a:t>5,000万〜1.5億円</a:t>
            </a:r>
            <a:endParaRPr lang="en-US" sz="1300" dirty="0"/>
          </a:p>
        </p:txBody>
      </p:sp>
      <p:sp>
        <p:nvSpPr>
          <p:cNvPr id="16" name="Text 12"/>
          <p:cNvSpPr txBox="1"/>
          <p:nvPr/>
        </p:nvSpPr>
        <p:spPr>
          <a:xfrm>
            <a:off x="504749" y="5628970"/>
            <a:ext cx="2610612" cy="152705"/>
          </a:xfrm>
          <a:prstGeom prst="rect">
            <a:avLst/>
          </a:prstGeom>
          <a:noFill/>
          <a:ln/>
        </p:spPr>
        <p:txBody>
          <a:bodyPr wrap="square" lIns="0" tIns="0" rIns="0" bIns="0" rtlCol="0" anchor="ctr"/>
          <a:lstStyle/>
          <a:p>
            <a:pPr marL="0" indent="0" algn="l">
              <a:buNone/>
            </a:pPr>
            <a:r>
              <a:rPr lang="en-US" sz="800" dirty="0">
                <a:solidFill>
                  <a:srgbClr val="888888"/>
                </a:solidFill>
                <a:latin typeface="Noto Sans JP" pitchFamily="34" charset="0"/>
                <a:ea typeface="Noto Sans JP" pitchFamily="34" charset="-122"/>
                <a:cs typeface="Noto Sans JP" pitchFamily="34" charset="-120"/>
              </a:rPr>
              <a:t>※円安影響・機材輸送費等により高騰傾向</a:t>
            </a:r>
            <a:endParaRPr lang="en-US" sz="800" dirty="0"/>
          </a:p>
        </p:txBody>
      </p:sp>
      <p:pic>
        <p:nvPicPr>
          <p:cNvPr id="17" name="Image 1" descr="preencoded.png"/>
          <p:cNvPicPr>
            <a:picLocks noChangeAspect="1"/>
          </p:cNvPicPr>
          <p:nvPr/>
        </p:nvPicPr>
        <p:blipFill>
          <a:blip r:embed="rId4"/>
          <a:srcRect t="-397" b="-397"/>
          <a:stretch/>
        </p:blipFill>
        <p:spPr>
          <a:xfrm>
            <a:off x="504749" y="5857570"/>
            <a:ext cx="2419502" cy="38405"/>
          </a:xfrm>
          <a:prstGeom prst="rect">
            <a:avLst/>
          </a:prstGeom>
        </p:spPr>
      </p:pic>
      <p:pic>
        <p:nvPicPr>
          <p:cNvPr id="18" name="Image 2" descr="preencoded.png"/>
          <p:cNvPicPr>
            <a:picLocks noChangeAspect="1"/>
          </p:cNvPicPr>
          <p:nvPr/>
        </p:nvPicPr>
        <p:blipFill>
          <a:blip r:embed="rId5"/>
          <a:srcRect t="-397" b="-397"/>
          <a:stretch/>
        </p:blipFill>
        <p:spPr>
          <a:xfrm>
            <a:off x="504749" y="5857570"/>
            <a:ext cx="2419502" cy="38405"/>
          </a:xfrm>
          <a:prstGeom prst="rect">
            <a:avLst/>
          </a:prstGeom>
        </p:spPr>
      </p:pic>
      <p:sp>
        <p:nvSpPr>
          <p:cNvPr id="19" name="Shape 13"/>
          <p:cNvSpPr/>
          <p:nvPr/>
        </p:nvSpPr>
        <p:spPr>
          <a:xfrm>
            <a:off x="3238805" y="4905680"/>
            <a:ext cx="2667305" cy="1580998"/>
          </a:xfrm>
          <a:prstGeom prst="roundRect">
            <a:avLst>
              <a:gd name="adj" fmla="val 4181"/>
            </a:avLst>
          </a:prstGeom>
          <a:solidFill>
            <a:srgbClr val="FFFFFF"/>
          </a:solidFill>
          <a:ln w="12700">
            <a:solidFill>
              <a:srgbClr val="E6F2FF"/>
            </a:solidFill>
            <a:prstDash val="solid"/>
          </a:ln>
        </p:spPr>
      </p:sp>
      <p:sp>
        <p:nvSpPr>
          <p:cNvPr id="20" name="Text 14"/>
          <p:cNvSpPr txBox="1"/>
          <p:nvPr/>
        </p:nvSpPr>
        <p:spPr>
          <a:xfrm>
            <a:off x="3362249" y="5143424"/>
            <a:ext cx="2610612"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海外中堅アーティスト</a:t>
            </a:r>
            <a:endParaRPr lang="en-US" sz="900" dirty="0"/>
          </a:p>
        </p:txBody>
      </p:sp>
      <p:sp>
        <p:nvSpPr>
          <p:cNvPr id="21" name="Text 15"/>
          <p:cNvSpPr txBox="1"/>
          <p:nvPr/>
        </p:nvSpPr>
        <p:spPr>
          <a:xfrm>
            <a:off x="3362249" y="5352821"/>
            <a:ext cx="2516429" cy="228600"/>
          </a:xfrm>
          <a:prstGeom prst="rect">
            <a:avLst/>
          </a:prstGeom>
          <a:noFill/>
          <a:ln/>
        </p:spPr>
        <p:txBody>
          <a:bodyPr wrap="square" lIns="0" tIns="0" rIns="0" bIns="0" rtlCol="0" anchor="ctr"/>
          <a:lstStyle/>
          <a:p>
            <a:pPr marL="0" indent="0" algn="l">
              <a:buNone/>
            </a:pPr>
            <a:r>
              <a:rPr lang="en-US" sz="1300" b="1" dirty="0">
                <a:solidFill>
                  <a:srgbClr val="0052CC"/>
                </a:solidFill>
                <a:latin typeface="Montserrat" pitchFamily="34" charset="0"/>
                <a:ea typeface="Montserrat" pitchFamily="34" charset="-122"/>
                <a:cs typeface="Montserrat" pitchFamily="34" charset="-120"/>
              </a:rPr>
              <a:t>1,000万〜5,000万円</a:t>
            </a:r>
            <a:endParaRPr lang="en-US" sz="1300" dirty="0"/>
          </a:p>
        </p:txBody>
      </p:sp>
      <p:sp>
        <p:nvSpPr>
          <p:cNvPr id="22" name="Text 16"/>
          <p:cNvSpPr txBox="1"/>
          <p:nvPr/>
        </p:nvSpPr>
        <p:spPr>
          <a:xfrm>
            <a:off x="3362249" y="5628970"/>
            <a:ext cx="2610612" cy="152705"/>
          </a:xfrm>
          <a:prstGeom prst="rect">
            <a:avLst/>
          </a:prstGeom>
          <a:noFill/>
          <a:ln/>
        </p:spPr>
        <p:txBody>
          <a:bodyPr wrap="square" lIns="0" tIns="0" rIns="0" bIns="0" rtlCol="0" anchor="ctr"/>
          <a:lstStyle/>
          <a:p>
            <a:pPr marL="0" indent="0" algn="l">
              <a:buNone/>
            </a:pPr>
            <a:r>
              <a:rPr lang="en-US" sz="800" dirty="0">
                <a:solidFill>
                  <a:srgbClr val="888888"/>
                </a:solidFill>
                <a:latin typeface="Noto Sans JP" pitchFamily="34" charset="0"/>
                <a:ea typeface="Noto Sans JP" pitchFamily="34" charset="-122"/>
                <a:cs typeface="Noto Sans JP" pitchFamily="34" charset="-120"/>
              </a:rPr>
              <a:t>※フェスのカラーを決定づける重要層</a:t>
            </a:r>
            <a:endParaRPr lang="en-US" sz="800" dirty="0"/>
          </a:p>
        </p:txBody>
      </p:sp>
      <p:pic>
        <p:nvPicPr>
          <p:cNvPr id="23" name="Image 3" descr="preencoded.png"/>
          <p:cNvPicPr>
            <a:picLocks noChangeAspect="1"/>
          </p:cNvPicPr>
          <p:nvPr/>
        </p:nvPicPr>
        <p:blipFill>
          <a:blip r:embed="rId4"/>
          <a:srcRect t="-397" b="-397"/>
          <a:stretch/>
        </p:blipFill>
        <p:spPr>
          <a:xfrm>
            <a:off x="3362249" y="5857570"/>
            <a:ext cx="2419502" cy="38405"/>
          </a:xfrm>
          <a:prstGeom prst="rect">
            <a:avLst/>
          </a:prstGeom>
        </p:spPr>
      </p:pic>
      <p:pic>
        <p:nvPicPr>
          <p:cNvPr id="24" name="Image 4" descr="preencoded.png"/>
          <p:cNvPicPr>
            <a:picLocks noChangeAspect="1"/>
          </p:cNvPicPr>
          <p:nvPr/>
        </p:nvPicPr>
        <p:blipFill>
          <a:blip r:embed="rId6"/>
          <a:srcRect t="-413" b="-413"/>
          <a:stretch/>
        </p:blipFill>
        <p:spPr>
          <a:xfrm>
            <a:off x="3362249" y="5857570"/>
            <a:ext cx="967435" cy="38405"/>
          </a:xfrm>
          <a:prstGeom prst="rect">
            <a:avLst/>
          </a:prstGeom>
        </p:spPr>
      </p:pic>
      <p:sp>
        <p:nvSpPr>
          <p:cNvPr id="25" name="Shape 17"/>
          <p:cNvSpPr/>
          <p:nvPr/>
        </p:nvSpPr>
        <p:spPr>
          <a:xfrm>
            <a:off x="6096305" y="4905680"/>
            <a:ext cx="2667305" cy="1580998"/>
          </a:xfrm>
          <a:prstGeom prst="roundRect">
            <a:avLst>
              <a:gd name="adj" fmla="val 4181"/>
            </a:avLst>
          </a:prstGeom>
          <a:solidFill>
            <a:srgbClr val="FFFFFF"/>
          </a:solidFill>
          <a:ln w="12700">
            <a:solidFill>
              <a:srgbClr val="E6F2FF"/>
            </a:solidFill>
            <a:prstDash val="solid"/>
          </a:ln>
        </p:spPr>
      </p:sp>
      <p:sp>
        <p:nvSpPr>
          <p:cNvPr id="26" name="Text 18"/>
          <p:cNvSpPr txBox="1"/>
          <p:nvPr/>
        </p:nvSpPr>
        <p:spPr>
          <a:xfrm>
            <a:off x="6219749" y="5143424"/>
            <a:ext cx="2610612"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国内トップアーティスト</a:t>
            </a:r>
            <a:endParaRPr lang="en-US" sz="900" dirty="0"/>
          </a:p>
        </p:txBody>
      </p:sp>
      <p:sp>
        <p:nvSpPr>
          <p:cNvPr id="27" name="Text 19"/>
          <p:cNvSpPr txBox="1"/>
          <p:nvPr/>
        </p:nvSpPr>
        <p:spPr>
          <a:xfrm>
            <a:off x="6219749" y="5352821"/>
            <a:ext cx="2516429" cy="228600"/>
          </a:xfrm>
          <a:prstGeom prst="rect">
            <a:avLst/>
          </a:prstGeom>
          <a:noFill/>
          <a:ln/>
        </p:spPr>
        <p:txBody>
          <a:bodyPr wrap="square" lIns="0" tIns="0" rIns="0" bIns="0" rtlCol="0" anchor="ctr"/>
          <a:lstStyle/>
          <a:p>
            <a:pPr marL="0" indent="0" algn="l">
              <a:buNone/>
            </a:pPr>
            <a:r>
              <a:rPr lang="en-US" sz="1300" b="1" dirty="0">
                <a:solidFill>
                  <a:srgbClr val="0052CC"/>
                </a:solidFill>
                <a:latin typeface="Montserrat" pitchFamily="34" charset="0"/>
                <a:ea typeface="Montserrat" pitchFamily="34" charset="-122"/>
                <a:cs typeface="Montserrat" pitchFamily="34" charset="-120"/>
              </a:rPr>
              <a:t>1,000万〜3,000万円</a:t>
            </a:r>
            <a:endParaRPr lang="en-US" sz="1300" dirty="0"/>
          </a:p>
        </p:txBody>
      </p:sp>
      <p:sp>
        <p:nvSpPr>
          <p:cNvPr id="28" name="Text 20"/>
          <p:cNvSpPr txBox="1"/>
          <p:nvPr/>
        </p:nvSpPr>
        <p:spPr>
          <a:xfrm>
            <a:off x="6219749" y="5628970"/>
            <a:ext cx="2610612" cy="152705"/>
          </a:xfrm>
          <a:prstGeom prst="rect">
            <a:avLst/>
          </a:prstGeom>
          <a:noFill/>
          <a:ln/>
        </p:spPr>
        <p:txBody>
          <a:bodyPr wrap="square" lIns="0" tIns="0" rIns="0" bIns="0" rtlCol="0" anchor="ctr"/>
          <a:lstStyle/>
          <a:p>
            <a:pPr marL="0" indent="0" algn="l">
              <a:buNone/>
            </a:pPr>
            <a:r>
              <a:rPr lang="en-US" sz="800" dirty="0">
                <a:solidFill>
                  <a:srgbClr val="888888"/>
                </a:solidFill>
                <a:latin typeface="Noto Sans JP" pitchFamily="34" charset="0"/>
                <a:ea typeface="Noto Sans JP" pitchFamily="34" charset="-122"/>
                <a:cs typeface="Noto Sans JP" pitchFamily="34" charset="-120"/>
              </a:rPr>
              <a:t>※ドーム・アリーナクラス</a:t>
            </a:r>
            <a:endParaRPr lang="en-US" sz="800" dirty="0"/>
          </a:p>
        </p:txBody>
      </p:sp>
      <p:pic>
        <p:nvPicPr>
          <p:cNvPr id="29" name="Image 5" descr="preencoded.png"/>
          <p:cNvPicPr>
            <a:picLocks noChangeAspect="1"/>
          </p:cNvPicPr>
          <p:nvPr/>
        </p:nvPicPr>
        <p:blipFill>
          <a:blip r:embed="rId4"/>
          <a:srcRect t="-397" b="-397"/>
          <a:stretch/>
        </p:blipFill>
        <p:spPr>
          <a:xfrm>
            <a:off x="6219749" y="5857570"/>
            <a:ext cx="2419502" cy="38405"/>
          </a:xfrm>
          <a:prstGeom prst="rect">
            <a:avLst/>
          </a:prstGeom>
        </p:spPr>
      </p:pic>
      <p:pic>
        <p:nvPicPr>
          <p:cNvPr id="30" name="Image 6" descr="preencoded.png"/>
          <p:cNvPicPr>
            <a:picLocks noChangeAspect="1"/>
          </p:cNvPicPr>
          <p:nvPr/>
        </p:nvPicPr>
        <p:blipFill>
          <a:blip r:embed="rId7"/>
          <a:srcRect t="-435" b="-435"/>
          <a:stretch/>
        </p:blipFill>
        <p:spPr>
          <a:xfrm>
            <a:off x="6219749" y="5857570"/>
            <a:ext cx="604418" cy="38405"/>
          </a:xfrm>
          <a:prstGeom prst="rect">
            <a:avLst/>
          </a:prstGeom>
        </p:spPr>
      </p:pic>
      <p:sp>
        <p:nvSpPr>
          <p:cNvPr id="31" name="Shape 21"/>
          <p:cNvSpPr/>
          <p:nvPr/>
        </p:nvSpPr>
        <p:spPr>
          <a:xfrm>
            <a:off x="8953805" y="4905680"/>
            <a:ext cx="2667305" cy="1580998"/>
          </a:xfrm>
          <a:prstGeom prst="roundRect">
            <a:avLst>
              <a:gd name="adj" fmla="val 4181"/>
            </a:avLst>
          </a:prstGeom>
          <a:solidFill>
            <a:srgbClr val="FFFFFF"/>
          </a:solidFill>
          <a:ln w="12700">
            <a:solidFill>
              <a:srgbClr val="E6F2FF"/>
            </a:solidFill>
            <a:prstDash val="solid"/>
          </a:ln>
        </p:spPr>
      </p:sp>
      <p:sp>
        <p:nvSpPr>
          <p:cNvPr id="32" name="Text 22"/>
          <p:cNvSpPr txBox="1"/>
          <p:nvPr/>
        </p:nvSpPr>
        <p:spPr>
          <a:xfrm>
            <a:off x="9077249" y="5143424"/>
            <a:ext cx="2610612"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国内中堅・若手</a:t>
            </a:r>
            <a:endParaRPr lang="en-US" sz="900" dirty="0"/>
          </a:p>
        </p:txBody>
      </p:sp>
      <p:sp>
        <p:nvSpPr>
          <p:cNvPr id="33" name="Text 23"/>
          <p:cNvSpPr txBox="1"/>
          <p:nvPr/>
        </p:nvSpPr>
        <p:spPr>
          <a:xfrm>
            <a:off x="9077249" y="5352821"/>
            <a:ext cx="2516429" cy="228600"/>
          </a:xfrm>
          <a:prstGeom prst="rect">
            <a:avLst/>
          </a:prstGeom>
          <a:noFill/>
          <a:ln/>
        </p:spPr>
        <p:txBody>
          <a:bodyPr wrap="square" lIns="0" tIns="0" rIns="0" bIns="0" rtlCol="0" anchor="ctr"/>
          <a:lstStyle/>
          <a:p>
            <a:pPr marL="0" indent="0" algn="l">
              <a:buNone/>
            </a:pPr>
            <a:r>
              <a:rPr lang="en-US" sz="1300" b="1" dirty="0">
                <a:solidFill>
                  <a:srgbClr val="0052CC"/>
                </a:solidFill>
                <a:latin typeface="Montserrat" pitchFamily="34" charset="0"/>
                <a:ea typeface="Montserrat" pitchFamily="34" charset="-122"/>
                <a:cs typeface="Montserrat" pitchFamily="34" charset="-120"/>
              </a:rPr>
              <a:t>100万〜500万円</a:t>
            </a:r>
            <a:endParaRPr lang="en-US" sz="1300" dirty="0"/>
          </a:p>
        </p:txBody>
      </p:sp>
      <p:sp>
        <p:nvSpPr>
          <p:cNvPr id="34" name="Text 24"/>
          <p:cNvSpPr txBox="1"/>
          <p:nvPr/>
        </p:nvSpPr>
        <p:spPr>
          <a:xfrm>
            <a:off x="9077249" y="5628970"/>
            <a:ext cx="2610612" cy="152705"/>
          </a:xfrm>
          <a:prstGeom prst="rect">
            <a:avLst/>
          </a:prstGeom>
          <a:noFill/>
          <a:ln/>
        </p:spPr>
        <p:txBody>
          <a:bodyPr wrap="square" lIns="0" tIns="0" rIns="0" bIns="0" rtlCol="0" anchor="ctr"/>
          <a:lstStyle/>
          <a:p>
            <a:pPr marL="0" indent="0" algn="l">
              <a:buNone/>
            </a:pPr>
            <a:r>
              <a:rPr lang="en-US" sz="800" dirty="0">
                <a:solidFill>
                  <a:srgbClr val="888888"/>
                </a:solidFill>
                <a:latin typeface="Noto Sans JP" pitchFamily="34" charset="0"/>
                <a:ea typeface="Noto Sans JP" pitchFamily="34" charset="-122"/>
                <a:cs typeface="Noto Sans JP" pitchFamily="34" charset="-120"/>
              </a:rPr>
              <a:t>※ライブハウス〜ホールクラス</a:t>
            </a:r>
            <a:endParaRPr lang="en-US" sz="800" dirty="0"/>
          </a:p>
        </p:txBody>
      </p:sp>
      <p:pic>
        <p:nvPicPr>
          <p:cNvPr id="35" name="Image 7" descr="preencoded.png"/>
          <p:cNvPicPr>
            <a:picLocks noChangeAspect="1"/>
          </p:cNvPicPr>
          <p:nvPr/>
        </p:nvPicPr>
        <p:blipFill>
          <a:blip r:embed="rId4"/>
          <a:srcRect t="-397" b="-397"/>
          <a:stretch/>
        </p:blipFill>
        <p:spPr>
          <a:xfrm>
            <a:off x="9077249" y="5857570"/>
            <a:ext cx="2419502" cy="38405"/>
          </a:xfrm>
          <a:prstGeom prst="rect">
            <a:avLst/>
          </a:prstGeom>
        </p:spPr>
      </p:pic>
      <p:sp>
        <p:nvSpPr>
          <p:cNvPr id="36" name="Shape 25"/>
          <p:cNvSpPr/>
          <p:nvPr/>
        </p:nvSpPr>
        <p:spPr>
          <a:xfrm>
            <a:off x="9077249" y="5857570"/>
            <a:ext cx="123444" cy="38405"/>
          </a:xfrm>
          <a:prstGeom prst="roundRect">
            <a:avLst>
              <a:gd name="adj" fmla="val 2380940"/>
            </a:avLst>
          </a:prstGeom>
          <a:solidFill>
            <a:srgbClr val="BBDEFB"/>
          </a:solidFill>
          <a:ln w="12700">
            <a:solidFill>
              <a:srgbClr val="FFFFFF">
                <a:alpha val="0"/>
              </a:srgbClr>
            </a:solidFill>
            <a:prstDash val="solid"/>
          </a:ln>
        </p:spPr>
      </p:sp>
      <p:sp>
        <p:nvSpPr>
          <p:cNvPr id="37" name="Text 26"/>
          <p:cNvSpPr txBox="1"/>
          <p:nvPr/>
        </p:nvSpPr>
        <p:spPr>
          <a:xfrm>
            <a:off x="381305" y="6495898"/>
            <a:ext cx="304861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業界推計値および公開情報に基づく分析</a:t>
            </a:r>
            <a:endParaRPr lang="en-US" sz="900" dirty="0"/>
          </a:p>
        </p:txBody>
      </p:sp>
      <p:sp>
        <p:nvSpPr>
          <p:cNvPr id="38" name="Text 27"/>
          <p:cNvSpPr txBox="1"/>
          <p:nvPr/>
        </p:nvSpPr>
        <p:spPr>
          <a:xfrm>
            <a:off x="10782605" y="6515100"/>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8</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Text 4"/>
          <p:cNvSpPr txBox="1"/>
          <p:nvPr/>
        </p:nvSpPr>
        <p:spPr>
          <a:xfrm>
            <a:off x="381305" y="381305"/>
            <a:ext cx="11735410" cy="419710"/>
          </a:xfrm>
          <a:prstGeom prst="rect">
            <a:avLst/>
          </a:prstGeom>
          <a:noFill/>
          <a:ln/>
        </p:spPr>
        <p:txBody>
          <a:bodyPr wrap="square" lIns="0" tIns="0" rIns="0" bIns="0" rtlCol="0" anchor="ctr"/>
          <a:lstStyle/>
          <a:p>
            <a:pPr marL="0" indent="0" algn="l">
              <a:buNone/>
            </a:pPr>
            <a:r>
              <a:rPr lang="en-US" sz="2700" b="1" dirty="0">
                <a:solidFill>
                  <a:srgbClr val="003366"/>
                </a:solidFill>
                <a:latin typeface="Montserrat" pitchFamily="34" charset="0"/>
                <a:ea typeface="Montserrat" pitchFamily="34" charset="-122"/>
                <a:cs typeface="Montserrat" pitchFamily="34" charset="-120"/>
              </a:rPr>
              <a:t>フェス運営コスト全体（1回あたり）</a:t>
            </a:r>
            <a:endParaRPr lang="en-US" sz="2700" dirty="0"/>
          </a:p>
        </p:txBody>
      </p:sp>
      <p:pic>
        <p:nvPicPr>
          <p:cNvPr id="7" name="Image 0" descr="preencoded.png"/>
          <p:cNvPicPr>
            <a:picLocks noChangeAspect="1"/>
          </p:cNvPicPr>
          <p:nvPr/>
        </p:nvPicPr>
        <p:blipFill>
          <a:blip r:embed="rId3"/>
          <a:srcRect t="-400" b="-400"/>
          <a:stretch/>
        </p:blipFill>
        <p:spPr>
          <a:xfrm>
            <a:off x="381305" y="857707"/>
            <a:ext cx="571500" cy="38405"/>
          </a:xfrm>
          <a:prstGeom prst="rect">
            <a:avLst/>
          </a:prstGeom>
        </p:spPr>
      </p:pic>
      <p:sp>
        <p:nvSpPr>
          <p:cNvPr id="8" name="Shape 5"/>
          <p:cNvSpPr/>
          <p:nvPr/>
        </p:nvSpPr>
        <p:spPr>
          <a:xfrm>
            <a:off x="571500" y="1396289"/>
            <a:ext cx="38405" cy="276149"/>
          </a:xfrm>
          <a:prstGeom prst="rect">
            <a:avLst/>
          </a:prstGeom>
          <a:solidFill>
            <a:srgbClr val="4A90E2"/>
          </a:solidFill>
          <a:ln w="12700">
            <a:solidFill>
              <a:srgbClr val="4A90E2">
                <a:alpha val="0"/>
              </a:srgbClr>
            </a:solidFill>
            <a:prstDash val="solid"/>
          </a:ln>
        </p:spPr>
      </p:sp>
      <p:sp>
        <p:nvSpPr>
          <p:cNvPr id="9" name="Text 6"/>
          <p:cNvSpPr txBox="1"/>
          <p:nvPr/>
        </p:nvSpPr>
        <p:spPr>
          <a:xfrm>
            <a:off x="724205" y="1396289"/>
            <a:ext cx="4800600" cy="277063"/>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500" b="1" dirty="0">
                <a:solidFill>
                  <a:srgbClr val="0052CC"/>
                </a:solidFill>
                <a:latin typeface="Noto Sans JP" pitchFamily="34" charset="0"/>
                <a:ea typeface="Noto Sans JP" pitchFamily="34" charset="-122"/>
                <a:cs typeface="Noto Sans JP" pitchFamily="34" charset="-120"/>
              </a:rPr>
              <a:t>コスト構成比率（イメージ）</a:t>
            </a:r>
            <a:endParaRPr lang="en-US" sz="1500" dirty="0"/>
          </a:p>
        </p:txBody>
      </p:sp>
      <p:pic>
        <p:nvPicPr>
          <p:cNvPr id="10" name="Image 1" descr="preencoded.png"/>
          <p:cNvPicPr>
            <a:picLocks noChangeAspect="1"/>
          </p:cNvPicPr>
          <p:nvPr/>
        </p:nvPicPr>
        <p:blipFill>
          <a:blip r:embed="rId4"/>
          <a:srcRect t="-9" b="-9"/>
          <a:stretch/>
        </p:blipFill>
        <p:spPr>
          <a:xfrm>
            <a:off x="571500" y="1666951"/>
            <a:ext cx="4762195" cy="3191256"/>
          </a:xfrm>
          <a:prstGeom prst="rect">
            <a:avLst/>
          </a:prstGeom>
        </p:spPr>
      </p:pic>
      <p:sp>
        <p:nvSpPr>
          <p:cNvPr id="11" name="Shape 7"/>
          <p:cNvSpPr/>
          <p:nvPr/>
        </p:nvSpPr>
        <p:spPr>
          <a:xfrm>
            <a:off x="571500" y="5143500"/>
            <a:ext cx="4762195" cy="1067105"/>
          </a:xfrm>
          <a:prstGeom prst="roundRect">
            <a:avLst>
              <a:gd name="adj" fmla="val 9181"/>
            </a:avLst>
          </a:prstGeom>
          <a:solidFill>
            <a:srgbClr val="E3F2FD"/>
          </a:solidFill>
          <a:ln w="12700">
            <a:solidFill>
              <a:srgbClr val="90CAF9"/>
            </a:solidFill>
            <a:prstDash val="solid"/>
          </a:ln>
        </p:spPr>
      </p:sp>
      <p:sp>
        <p:nvSpPr>
          <p:cNvPr id="12" name="Text 8"/>
          <p:cNvSpPr txBox="1"/>
          <p:nvPr/>
        </p:nvSpPr>
        <p:spPr>
          <a:xfrm>
            <a:off x="857707" y="5372100"/>
            <a:ext cx="4562856" cy="181051"/>
          </a:xfrm>
          <a:prstGeom prst="rect">
            <a:avLst/>
          </a:prstGeom>
          <a:noFill/>
          <a:ln/>
        </p:spPr>
        <p:txBody>
          <a:bodyPr wrap="square" lIns="0" tIns="0" rIns="0" bIns="0" rtlCol="0" anchor="ctr"/>
          <a:lstStyle/>
          <a:p>
            <a:pPr marL="0" indent="0" algn="l">
              <a:buNone/>
            </a:pPr>
            <a:r>
              <a:rPr lang="en-US" sz="900" b="1" dirty="0">
                <a:solidFill>
                  <a:srgbClr val="0277BD"/>
                </a:solidFill>
                <a:latin typeface="Noto Sans JP" pitchFamily="34" charset="0"/>
                <a:ea typeface="Noto Sans JP" pitchFamily="34" charset="-122"/>
                <a:cs typeface="Noto Sans JP" pitchFamily="34" charset="-120"/>
              </a:rPr>
              <a:t> ポイント</a:t>
            </a:r>
            <a:endParaRPr lang="en-US" sz="900" dirty="0"/>
          </a:p>
        </p:txBody>
      </p:sp>
      <p:pic>
        <p:nvPicPr>
          <p:cNvPr id="13" name="Image 2" descr="preencoded.png"/>
          <p:cNvPicPr>
            <a:picLocks noChangeAspect="1"/>
          </p:cNvPicPr>
          <p:nvPr/>
        </p:nvPicPr>
        <p:blipFill>
          <a:blip r:embed="rId5"/>
          <a:srcRect/>
          <a:stretch/>
        </p:blipFill>
        <p:spPr>
          <a:xfrm>
            <a:off x="676656" y="5400446"/>
            <a:ext cx="123444" cy="123444"/>
          </a:xfrm>
          <a:prstGeom prst="rect">
            <a:avLst/>
          </a:prstGeom>
        </p:spPr>
      </p:pic>
      <p:sp>
        <p:nvSpPr>
          <p:cNvPr id="14" name="Text 9"/>
          <p:cNvSpPr txBox="1"/>
          <p:nvPr/>
        </p:nvSpPr>
        <p:spPr>
          <a:xfrm>
            <a:off x="676656" y="5667451"/>
            <a:ext cx="4629607" cy="324612"/>
          </a:xfrm>
          <a:prstGeom prst="rect">
            <a:avLst/>
          </a:prstGeom>
          <a:noFill/>
          <a:ln/>
        </p:spPr>
        <p:txBody>
          <a:bodyPr wrap="square" lIns="0" tIns="0" rIns="0" bIns="0" rtlCol="0" anchor="ctr"/>
          <a:lstStyle/>
          <a:p>
            <a:pPr marL="0" indent="0" algn="l">
              <a:buNone/>
            </a:pPr>
            <a:r>
              <a:rPr lang="en-US" sz="900" dirty="0">
                <a:solidFill>
                  <a:srgbClr val="01579B"/>
                </a:solidFill>
                <a:latin typeface="Noto Sans JP" pitchFamily="34" charset="0"/>
                <a:ea typeface="Noto Sans JP" pitchFamily="34" charset="-122"/>
                <a:cs typeface="Noto Sans JP" pitchFamily="34" charset="-120"/>
              </a:rPr>
              <a:t>アーティスト出演料が全体の約半数を占める傾向にあるが、ステージ設営や警備などの「インフラ系固定費」も極めて重い比重を持つ。</a:t>
            </a:r>
            <a:endParaRPr lang="en-US" sz="900" dirty="0"/>
          </a:p>
        </p:txBody>
      </p:sp>
      <p:sp>
        <p:nvSpPr>
          <p:cNvPr id="15" name="Shape 10"/>
          <p:cNvSpPr/>
          <p:nvPr/>
        </p:nvSpPr>
        <p:spPr>
          <a:xfrm>
            <a:off x="6096305" y="1396289"/>
            <a:ext cx="38405" cy="276149"/>
          </a:xfrm>
          <a:prstGeom prst="rect">
            <a:avLst/>
          </a:prstGeom>
          <a:solidFill>
            <a:srgbClr val="4A90E2"/>
          </a:solidFill>
          <a:ln w="12700">
            <a:solidFill>
              <a:srgbClr val="4A90E2">
                <a:alpha val="0"/>
              </a:srgbClr>
            </a:solidFill>
            <a:prstDash val="solid"/>
          </a:ln>
        </p:spPr>
      </p:sp>
      <p:sp>
        <p:nvSpPr>
          <p:cNvPr id="16" name="Text 11"/>
          <p:cNvSpPr txBox="1"/>
          <p:nvPr/>
        </p:nvSpPr>
        <p:spPr>
          <a:xfrm>
            <a:off x="6249010" y="1396289"/>
            <a:ext cx="5562295" cy="277063"/>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500" b="1" dirty="0">
                <a:solidFill>
                  <a:srgbClr val="0052CC"/>
                </a:solidFill>
                <a:latin typeface="Noto Sans JP" pitchFamily="34" charset="0"/>
                <a:ea typeface="Noto Sans JP" pitchFamily="34" charset="-122"/>
                <a:cs typeface="Noto Sans JP" pitchFamily="34" charset="-120"/>
              </a:rPr>
              <a:t>費目別コストレンジ</a:t>
            </a:r>
            <a:endParaRPr lang="en-US" sz="1500" dirty="0"/>
          </a:p>
        </p:txBody>
      </p:sp>
      <p:sp>
        <p:nvSpPr>
          <p:cNvPr id="17" name="Shape 12"/>
          <p:cNvSpPr/>
          <p:nvPr/>
        </p:nvSpPr>
        <p:spPr>
          <a:xfrm>
            <a:off x="6096305" y="1666951"/>
            <a:ext cx="5524805" cy="1837944"/>
          </a:xfrm>
          <a:prstGeom prst="roundRect">
            <a:avLst>
              <a:gd name="adj" fmla="val 4124"/>
            </a:avLst>
          </a:prstGeom>
          <a:solidFill>
            <a:srgbClr val="FFFFFF">
              <a:alpha val="80000"/>
            </a:srgbClr>
          </a:solidFill>
          <a:ln w="12700">
            <a:solidFill>
              <a:srgbClr val="E6F2FF"/>
            </a:solidFill>
            <a:prstDash val="solid"/>
          </a:ln>
        </p:spPr>
      </p:sp>
      <p:sp>
        <p:nvSpPr>
          <p:cNvPr id="18" name="Shape 13"/>
          <p:cNvSpPr/>
          <p:nvPr/>
        </p:nvSpPr>
        <p:spPr>
          <a:xfrm>
            <a:off x="6105449" y="2018995"/>
            <a:ext cx="5505602" cy="9144"/>
          </a:xfrm>
          <a:prstGeom prst="rect">
            <a:avLst/>
          </a:prstGeom>
          <a:solidFill>
            <a:srgbClr val="E6F2FF"/>
          </a:solidFill>
          <a:ln w="12700">
            <a:solidFill>
              <a:srgbClr val="E6F2FF">
                <a:alpha val="0"/>
              </a:srgbClr>
            </a:solidFill>
            <a:prstDash val="solid"/>
          </a:ln>
        </p:spPr>
      </p:sp>
      <p:sp>
        <p:nvSpPr>
          <p:cNvPr id="19" name="Text 14"/>
          <p:cNvSpPr txBox="1"/>
          <p:nvPr/>
        </p:nvSpPr>
        <p:spPr>
          <a:xfrm>
            <a:off x="6409944" y="1763878"/>
            <a:ext cx="1302106" cy="162763"/>
          </a:xfrm>
          <a:prstGeom prst="rect">
            <a:avLst/>
          </a:prstGeom>
          <a:noFill/>
          <a:ln/>
        </p:spPr>
        <p:txBody>
          <a:bodyPr wrap="square" lIns="0" tIns="0" rIns="0" bIns="0" rtlCol="0" anchor="ctr"/>
          <a:lstStyle/>
          <a:p>
            <a:pPr marL="0" indent="0" algn="l">
              <a:buNone/>
            </a:pPr>
            <a:r>
              <a:rPr lang="en-US" sz="1000" dirty="0">
                <a:solidFill>
                  <a:srgbClr val="333333"/>
                </a:solidFill>
                <a:latin typeface="Noto Sans JP" pitchFamily="34" charset="0"/>
                <a:ea typeface="Noto Sans JP" pitchFamily="34" charset="-122"/>
                <a:cs typeface="Noto Sans JP" pitchFamily="34" charset="-120"/>
              </a:rPr>
              <a:t> アーティスト出演料</a:t>
            </a:r>
            <a:endParaRPr lang="en-US" sz="1000" dirty="0"/>
          </a:p>
        </p:txBody>
      </p:sp>
      <p:pic>
        <p:nvPicPr>
          <p:cNvPr id="20" name="Image 3" descr="preencoded.png"/>
          <p:cNvPicPr>
            <a:picLocks noChangeAspect="1"/>
          </p:cNvPicPr>
          <p:nvPr/>
        </p:nvPicPr>
        <p:blipFill>
          <a:blip r:embed="rId6"/>
          <a:srcRect l="-44978" r="-44978"/>
          <a:stretch/>
        </p:blipFill>
        <p:spPr>
          <a:xfrm>
            <a:off x="6219749" y="1777594"/>
            <a:ext cx="190195" cy="133502"/>
          </a:xfrm>
          <a:prstGeom prst="rect">
            <a:avLst/>
          </a:prstGeom>
        </p:spPr>
      </p:pic>
      <p:sp>
        <p:nvSpPr>
          <p:cNvPr id="21" name="Text 15"/>
          <p:cNvSpPr txBox="1"/>
          <p:nvPr/>
        </p:nvSpPr>
        <p:spPr>
          <a:xfrm>
            <a:off x="10682021" y="1752905"/>
            <a:ext cx="896112" cy="191110"/>
          </a:xfrm>
          <a:prstGeom prst="rect">
            <a:avLst/>
          </a:prstGeom>
          <a:noFill/>
          <a:ln/>
        </p:spPr>
        <p:txBody>
          <a:bodyPr wrap="square" lIns="0" tIns="0" rIns="0" bIns="0" rtlCol="0" anchor="ctr"/>
          <a:lstStyle/>
          <a:p>
            <a:pPr marL="0" indent="0" algn="l">
              <a:buNone/>
            </a:pPr>
            <a:r>
              <a:rPr lang="en-US" sz="1200" b="1" dirty="0">
                <a:solidFill>
                  <a:srgbClr val="003366"/>
                </a:solidFill>
                <a:latin typeface="Montserrat" pitchFamily="34" charset="0"/>
                <a:ea typeface="Montserrat" pitchFamily="34" charset="-122"/>
                <a:cs typeface="Montserrat" pitchFamily="34" charset="-120"/>
              </a:rPr>
              <a:t>10〜30億円</a:t>
            </a:r>
            <a:endParaRPr lang="en-US" sz="1200" dirty="0"/>
          </a:p>
        </p:txBody>
      </p:sp>
      <p:sp>
        <p:nvSpPr>
          <p:cNvPr id="22" name="Shape 16"/>
          <p:cNvSpPr/>
          <p:nvPr/>
        </p:nvSpPr>
        <p:spPr>
          <a:xfrm>
            <a:off x="6105449" y="2382926"/>
            <a:ext cx="5505602" cy="9144"/>
          </a:xfrm>
          <a:prstGeom prst="rect">
            <a:avLst/>
          </a:prstGeom>
          <a:solidFill>
            <a:srgbClr val="E6F2FF"/>
          </a:solidFill>
          <a:ln w="12700">
            <a:solidFill>
              <a:srgbClr val="E6F2FF">
                <a:alpha val="0"/>
              </a:srgbClr>
            </a:solidFill>
            <a:prstDash val="solid"/>
          </a:ln>
        </p:spPr>
      </p:sp>
      <p:sp>
        <p:nvSpPr>
          <p:cNvPr id="23" name="Text 17"/>
          <p:cNvSpPr txBox="1"/>
          <p:nvPr/>
        </p:nvSpPr>
        <p:spPr>
          <a:xfrm>
            <a:off x="6409944" y="2127809"/>
            <a:ext cx="1024128" cy="162763"/>
          </a:xfrm>
          <a:prstGeom prst="rect">
            <a:avLst/>
          </a:prstGeom>
          <a:noFill/>
          <a:ln/>
        </p:spPr>
        <p:txBody>
          <a:bodyPr wrap="square" lIns="0" tIns="0" rIns="0" bIns="0" rtlCol="0" anchor="ctr"/>
          <a:lstStyle/>
          <a:p>
            <a:pPr marL="0" indent="0" algn="l">
              <a:buNone/>
            </a:pPr>
            <a:r>
              <a:rPr lang="en-US" sz="1000" dirty="0">
                <a:solidFill>
                  <a:srgbClr val="333333"/>
                </a:solidFill>
                <a:latin typeface="Noto Sans JP" pitchFamily="34" charset="0"/>
                <a:ea typeface="Noto Sans JP" pitchFamily="34" charset="-122"/>
                <a:cs typeface="Noto Sans JP" pitchFamily="34" charset="-120"/>
              </a:rPr>
              <a:t> ステージ設営費</a:t>
            </a:r>
            <a:endParaRPr lang="en-US" sz="1000" dirty="0"/>
          </a:p>
        </p:txBody>
      </p:sp>
      <p:pic>
        <p:nvPicPr>
          <p:cNvPr id="24" name="Image 4" descr="preencoded.png"/>
          <p:cNvPicPr>
            <a:picLocks noChangeAspect="1"/>
          </p:cNvPicPr>
          <p:nvPr/>
        </p:nvPicPr>
        <p:blipFill>
          <a:blip r:embed="rId7"/>
          <a:srcRect l="-13318" r="-13318"/>
          <a:stretch/>
        </p:blipFill>
        <p:spPr>
          <a:xfrm>
            <a:off x="6219749" y="2141525"/>
            <a:ext cx="190195" cy="133502"/>
          </a:xfrm>
          <a:prstGeom prst="rect">
            <a:avLst/>
          </a:prstGeom>
        </p:spPr>
      </p:pic>
      <p:sp>
        <p:nvSpPr>
          <p:cNvPr id="25" name="Text 18"/>
          <p:cNvSpPr txBox="1"/>
          <p:nvPr/>
        </p:nvSpPr>
        <p:spPr>
          <a:xfrm>
            <a:off x="10785348" y="2116836"/>
            <a:ext cx="790956" cy="191110"/>
          </a:xfrm>
          <a:prstGeom prst="rect">
            <a:avLst/>
          </a:prstGeom>
          <a:noFill/>
          <a:ln/>
        </p:spPr>
        <p:txBody>
          <a:bodyPr wrap="square" lIns="0" tIns="0" rIns="0" bIns="0" rtlCol="0" anchor="ctr"/>
          <a:lstStyle/>
          <a:p>
            <a:pPr marL="0" indent="0" algn="l">
              <a:buNone/>
            </a:pPr>
            <a:r>
              <a:rPr lang="en-US" sz="1200" b="1" dirty="0">
                <a:solidFill>
                  <a:srgbClr val="003366"/>
                </a:solidFill>
                <a:latin typeface="Montserrat" pitchFamily="34" charset="0"/>
                <a:ea typeface="Montserrat" pitchFamily="34" charset="-122"/>
                <a:cs typeface="Montserrat" pitchFamily="34" charset="-120"/>
              </a:rPr>
              <a:t>5〜10億円</a:t>
            </a:r>
            <a:endParaRPr lang="en-US" sz="1200" dirty="0"/>
          </a:p>
        </p:txBody>
      </p:sp>
      <p:sp>
        <p:nvSpPr>
          <p:cNvPr id="26" name="Shape 19"/>
          <p:cNvSpPr/>
          <p:nvPr/>
        </p:nvSpPr>
        <p:spPr>
          <a:xfrm>
            <a:off x="6105449" y="2746858"/>
            <a:ext cx="5505602" cy="9144"/>
          </a:xfrm>
          <a:prstGeom prst="rect">
            <a:avLst/>
          </a:prstGeom>
          <a:solidFill>
            <a:srgbClr val="E6F2FF"/>
          </a:solidFill>
          <a:ln w="12700">
            <a:solidFill>
              <a:srgbClr val="E6F2FF">
                <a:alpha val="0"/>
              </a:srgbClr>
            </a:solidFill>
            <a:prstDash val="solid"/>
          </a:ln>
        </p:spPr>
      </p:sp>
      <p:sp>
        <p:nvSpPr>
          <p:cNvPr id="27" name="Text 20"/>
          <p:cNvSpPr txBox="1"/>
          <p:nvPr/>
        </p:nvSpPr>
        <p:spPr>
          <a:xfrm>
            <a:off x="6409944" y="2491740"/>
            <a:ext cx="1167689" cy="162763"/>
          </a:xfrm>
          <a:prstGeom prst="rect">
            <a:avLst/>
          </a:prstGeom>
          <a:noFill/>
          <a:ln/>
        </p:spPr>
        <p:txBody>
          <a:bodyPr wrap="square" lIns="0" tIns="0" rIns="0" bIns="0" rtlCol="0" anchor="ctr"/>
          <a:lstStyle/>
          <a:p>
            <a:pPr marL="0" indent="0" algn="l">
              <a:buNone/>
            </a:pPr>
            <a:r>
              <a:rPr lang="en-US" sz="1000" dirty="0">
                <a:solidFill>
                  <a:srgbClr val="333333"/>
                </a:solidFill>
                <a:latin typeface="Noto Sans JP" pitchFamily="34" charset="0"/>
                <a:ea typeface="Noto Sans JP" pitchFamily="34" charset="-122"/>
                <a:cs typeface="Noto Sans JP" pitchFamily="34" charset="-120"/>
              </a:rPr>
              <a:t> 音響・照明・映像</a:t>
            </a:r>
            <a:endParaRPr lang="en-US" sz="1000" dirty="0"/>
          </a:p>
        </p:txBody>
      </p:sp>
      <p:pic>
        <p:nvPicPr>
          <p:cNvPr id="28" name="Image 5" descr="preencoded.png"/>
          <p:cNvPicPr>
            <a:picLocks noChangeAspect="1"/>
          </p:cNvPicPr>
          <p:nvPr/>
        </p:nvPicPr>
        <p:blipFill>
          <a:blip r:embed="rId8"/>
          <a:srcRect l="-6986" r="-6986"/>
          <a:stretch/>
        </p:blipFill>
        <p:spPr>
          <a:xfrm>
            <a:off x="6219749" y="2505456"/>
            <a:ext cx="190195" cy="133502"/>
          </a:xfrm>
          <a:prstGeom prst="rect">
            <a:avLst/>
          </a:prstGeom>
        </p:spPr>
      </p:pic>
      <p:sp>
        <p:nvSpPr>
          <p:cNvPr id="29" name="Text 21"/>
          <p:cNvSpPr txBox="1"/>
          <p:nvPr/>
        </p:nvSpPr>
        <p:spPr>
          <a:xfrm>
            <a:off x="10858500" y="2480767"/>
            <a:ext cx="715061" cy="191110"/>
          </a:xfrm>
          <a:prstGeom prst="rect">
            <a:avLst/>
          </a:prstGeom>
          <a:noFill/>
          <a:ln/>
        </p:spPr>
        <p:txBody>
          <a:bodyPr wrap="square" lIns="0" tIns="0" rIns="0" bIns="0" rtlCol="0" anchor="ctr"/>
          <a:lstStyle/>
          <a:p>
            <a:pPr marL="0" indent="0" algn="l">
              <a:buNone/>
            </a:pPr>
            <a:r>
              <a:rPr lang="en-US" sz="1200" b="1" dirty="0">
                <a:solidFill>
                  <a:srgbClr val="003366"/>
                </a:solidFill>
                <a:latin typeface="Montserrat" pitchFamily="34" charset="0"/>
                <a:ea typeface="Montserrat" pitchFamily="34" charset="-122"/>
                <a:cs typeface="Montserrat" pitchFamily="34" charset="-120"/>
              </a:rPr>
              <a:t>2〜5億円</a:t>
            </a:r>
            <a:endParaRPr lang="en-US" sz="1200" dirty="0"/>
          </a:p>
        </p:txBody>
      </p:sp>
      <p:sp>
        <p:nvSpPr>
          <p:cNvPr id="30" name="Shape 22"/>
          <p:cNvSpPr/>
          <p:nvPr/>
        </p:nvSpPr>
        <p:spPr>
          <a:xfrm>
            <a:off x="6105449" y="3110789"/>
            <a:ext cx="5505602" cy="9144"/>
          </a:xfrm>
          <a:prstGeom prst="rect">
            <a:avLst/>
          </a:prstGeom>
          <a:solidFill>
            <a:srgbClr val="E6F2FF"/>
          </a:solidFill>
          <a:ln w="12700">
            <a:solidFill>
              <a:srgbClr val="E6F2FF">
                <a:alpha val="0"/>
              </a:srgbClr>
            </a:solidFill>
            <a:prstDash val="solid"/>
          </a:ln>
        </p:spPr>
      </p:sp>
      <p:sp>
        <p:nvSpPr>
          <p:cNvPr id="31" name="Text 23"/>
          <p:cNvSpPr txBox="1"/>
          <p:nvPr/>
        </p:nvSpPr>
        <p:spPr>
          <a:xfrm>
            <a:off x="6409944" y="2855671"/>
            <a:ext cx="1024128" cy="162763"/>
          </a:xfrm>
          <a:prstGeom prst="rect">
            <a:avLst/>
          </a:prstGeom>
          <a:noFill/>
          <a:ln/>
        </p:spPr>
        <p:txBody>
          <a:bodyPr wrap="square" lIns="0" tIns="0" rIns="0" bIns="0" rtlCol="0" anchor="ctr"/>
          <a:lstStyle/>
          <a:p>
            <a:pPr marL="0" indent="0" algn="l">
              <a:buNone/>
            </a:pPr>
            <a:r>
              <a:rPr lang="en-US" sz="1000" dirty="0">
                <a:solidFill>
                  <a:srgbClr val="333333"/>
                </a:solidFill>
                <a:latin typeface="Noto Sans JP" pitchFamily="34" charset="0"/>
                <a:ea typeface="Noto Sans JP" pitchFamily="34" charset="-122"/>
                <a:cs typeface="Noto Sans JP" pitchFamily="34" charset="-120"/>
              </a:rPr>
              <a:t> 警備・会場整理</a:t>
            </a:r>
            <a:endParaRPr lang="en-US" sz="1000" dirty="0"/>
          </a:p>
        </p:txBody>
      </p:sp>
      <p:pic>
        <p:nvPicPr>
          <p:cNvPr id="32" name="Image 6" descr="preencoded.png"/>
          <p:cNvPicPr>
            <a:picLocks noChangeAspect="1"/>
          </p:cNvPicPr>
          <p:nvPr/>
        </p:nvPicPr>
        <p:blipFill>
          <a:blip r:embed="rId9"/>
          <a:srcRect l="-6986" r="-6986"/>
          <a:stretch/>
        </p:blipFill>
        <p:spPr>
          <a:xfrm>
            <a:off x="6219749" y="2869387"/>
            <a:ext cx="190195" cy="133502"/>
          </a:xfrm>
          <a:prstGeom prst="rect">
            <a:avLst/>
          </a:prstGeom>
        </p:spPr>
      </p:pic>
      <p:sp>
        <p:nvSpPr>
          <p:cNvPr id="33" name="Text 24"/>
          <p:cNvSpPr txBox="1"/>
          <p:nvPr/>
        </p:nvSpPr>
        <p:spPr>
          <a:xfrm>
            <a:off x="10889590" y="2844698"/>
            <a:ext cx="685800" cy="191110"/>
          </a:xfrm>
          <a:prstGeom prst="rect">
            <a:avLst/>
          </a:prstGeom>
          <a:noFill/>
          <a:ln/>
        </p:spPr>
        <p:txBody>
          <a:bodyPr wrap="square" lIns="0" tIns="0" rIns="0" bIns="0" rtlCol="0" anchor="ctr"/>
          <a:lstStyle/>
          <a:p>
            <a:pPr marL="0" indent="0" algn="l">
              <a:buNone/>
            </a:pPr>
            <a:r>
              <a:rPr lang="en-US" sz="1200" b="1" dirty="0">
                <a:solidFill>
                  <a:srgbClr val="003366"/>
                </a:solidFill>
                <a:latin typeface="Montserrat" pitchFamily="34" charset="0"/>
                <a:ea typeface="Montserrat" pitchFamily="34" charset="-122"/>
                <a:cs typeface="Montserrat" pitchFamily="34" charset="-120"/>
              </a:rPr>
              <a:t>1〜3億円</a:t>
            </a:r>
            <a:endParaRPr lang="en-US" sz="1200" dirty="0"/>
          </a:p>
        </p:txBody>
      </p:sp>
      <p:sp>
        <p:nvSpPr>
          <p:cNvPr id="34" name="Text 25"/>
          <p:cNvSpPr txBox="1"/>
          <p:nvPr/>
        </p:nvSpPr>
        <p:spPr>
          <a:xfrm>
            <a:off x="6409944" y="3219602"/>
            <a:ext cx="1600200" cy="162763"/>
          </a:xfrm>
          <a:prstGeom prst="rect">
            <a:avLst/>
          </a:prstGeom>
          <a:noFill/>
          <a:ln/>
        </p:spPr>
        <p:txBody>
          <a:bodyPr wrap="square" lIns="0" tIns="0" rIns="0" bIns="0" rtlCol="0" anchor="ctr"/>
          <a:lstStyle/>
          <a:p>
            <a:pPr marL="0" indent="0" algn="l">
              <a:buNone/>
            </a:pPr>
            <a:r>
              <a:rPr lang="en-US" sz="1000" dirty="0">
                <a:solidFill>
                  <a:srgbClr val="333333"/>
                </a:solidFill>
                <a:latin typeface="Noto Sans JP" pitchFamily="34" charset="0"/>
                <a:ea typeface="Noto Sans JP" pitchFamily="34" charset="-122"/>
                <a:cs typeface="Noto Sans JP" pitchFamily="34" charset="-120"/>
              </a:rPr>
              <a:t> その他（輸送・運営等）</a:t>
            </a:r>
            <a:endParaRPr lang="en-US" sz="1000" dirty="0"/>
          </a:p>
        </p:txBody>
      </p:sp>
      <p:pic>
        <p:nvPicPr>
          <p:cNvPr id="35" name="Image 7" descr="preencoded.png"/>
          <p:cNvPicPr>
            <a:picLocks noChangeAspect="1"/>
          </p:cNvPicPr>
          <p:nvPr/>
        </p:nvPicPr>
        <p:blipFill>
          <a:blip r:embed="rId10"/>
          <a:srcRect l="-6986" r="-6986"/>
          <a:stretch/>
        </p:blipFill>
        <p:spPr>
          <a:xfrm>
            <a:off x="6219749" y="3232404"/>
            <a:ext cx="190195" cy="133502"/>
          </a:xfrm>
          <a:prstGeom prst="rect">
            <a:avLst/>
          </a:prstGeom>
        </p:spPr>
      </p:pic>
      <p:sp>
        <p:nvSpPr>
          <p:cNvPr id="36" name="Text 26"/>
          <p:cNvSpPr txBox="1"/>
          <p:nvPr/>
        </p:nvSpPr>
        <p:spPr>
          <a:xfrm>
            <a:off x="10786262" y="3207715"/>
            <a:ext cx="790956" cy="191110"/>
          </a:xfrm>
          <a:prstGeom prst="rect">
            <a:avLst/>
          </a:prstGeom>
          <a:noFill/>
          <a:ln/>
        </p:spPr>
        <p:txBody>
          <a:bodyPr wrap="square" lIns="0" tIns="0" rIns="0" bIns="0" rtlCol="0" anchor="ctr"/>
          <a:lstStyle/>
          <a:p>
            <a:pPr marL="0" indent="0" algn="l">
              <a:buNone/>
            </a:pPr>
            <a:r>
              <a:rPr lang="en-US" sz="1200" b="1" dirty="0">
                <a:solidFill>
                  <a:srgbClr val="003366"/>
                </a:solidFill>
                <a:latin typeface="Montserrat" pitchFamily="34" charset="0"/>
                <a:ea typeface="Montserrat" pitchFamily="34" charset="-122"/>
                <a:cs typeface="Montserrat" pitchFamily="34" charset="-120"/>
              </a:rPr>
              <a:t>3〜10億円</a:t>
            </a:r>
            <a:endParaRPr lang="en-US" sz="1200" dirty="0"/>
          </a:p>
        </p:txBody>
      </p:sp>
      <p:sp>
        <p:nvSpPr>
          <p:cNvPr id="37" name="Shape 27"/>
          <p:cNvSpPr/>
          <p:nvPr/>
        </p:nvSpPr>
        <p:spPr>
          <a:xfrm>
            <a:off x="6096305" y="3590849"/>
            <a:ext cx="5524805" cy="1543507"/>
          </a:xfrm>
          <a:prstGeom prst="roundRect">
            <a:avLst>
              <a:gd name="adj" fmla="val 5851"/>
            </a:avLst>
          </a:prstGeom>
          <a:solidFill>
            <a:srgbClr val="0052CC"/>
          </a:solidFill>
          <a:ln w="12700">
            <a:solidFill>
              <a:srgbClr val="FFFFFF">
                <a:alpha val="0"/>
              </a:srgbClr>
            </a:solidFill>
            <a:prstDash val="solid"/>
          </a:ln>
          <a:effectLst>
            <a:outerShdw blurRad="63500" dist="38100" dir="16200000" algn="bl" rotWithShape="0">
              <a:srgbClr val="0052CC">
                <a:alpha val="20000"/>
              </a:srgbClr>
            </a:outerShdw>
          </a:effectLst>
        </p:spPr>
      </p:sp>
      <p:sp>
        <p:nvSpPr>
          <p:cNvPr id="38" name="Text 28"/>
          <p:cNvSpPr txBox="1"/>
          <p:nvPr/>
        </p:nvSpPr>
        <p:spPr>
          <a:xfrm>
            <a:off x="6096305" y="4353458"/>
            <a:ext cx="5524805" cy="342900"/>
          </a:xfrm>
          <a:prstGeom prst="rect">
            <a:avLst/>
          </a:prstGeom>
          <a:noFill/>
          <a:ln/>
        </p:spPr>
        <p:txBody>
          <a:bodyPr wrap="square" lIns="0" tIns="0" rIns="0" bIns="0" rtlCol="0" anchor="ctr"/>
          <a:lstStyle/>
          <a:p>
            <a:pPr marL="0" indent="0" algn="ctr">
              <a:buNone/>
            </a:pPr>
            <a:r>
              <a:rPr lang="en-US" sz="2700" b="1" dirty="0">
                <a:solidFill>
                  <a:srgbClr val="FFFFFF"/>
                </a:solidFill>
                <a:latin typeface="Montserrat" pitchFamily="34" charset="0"/>
                <a:ea typeface="Montserrat" pitchFamily="34" charset="-122"/>
                <a:cs typeface="Montserrat" pitchFamily="34" charset="-120"/>
              </a:rPr>
              <a:t>20〜60</a:t>
            </a:r>
            <a:r>
              <a:rPr lang="en-US" sz="1500" b="1" dirty="0">
                <a:solidFill>
                  <a:srgbClr val="FFFFFF"/>
                </a:solidFill>
                <a:latin typeface="Montserrat" pitchFamily="34" charset="0"/>
                <a:ea typeface="Montserrat" pitchFamily="34" charset="-122"/>
                <a:cs typeface="Montserrat" pitchFamily="34" charset="-120"/>
              </a:rPr>
              <a:t>億円</a:t>
            </a:r>
            <a:endParaRPr lang="en-US" sz="2700" dirty="0"/>
          </a:p>
        </p:txBody>
      </p:sp>
      <p:sp>
        <p:nvSpPr>
          <p:cNvPr id="39" name="Shape 29"/>
          <p:cNvSpPr/>
          <p:nvPr/>
        </p:nvSpPr>
        <p:spPr>
          <a:xfrm>
            <a:off x="6096305" y="5229454"/>
            <a:ext cx="5524805" cy="1228954"/>
          </a:xfrm>
          <a:prstGeom prst="roundRect">
            <a:avLst>
              <a:gd name="adj" fmla="val 6921"/>
            </a:avLst>
          </a:prstGeom>
          <a:solidFill>
            <a:srgbClr val="FFF3E0"/>
          </a:solidFill>
          <a:ln w="12700">
            <a:solidFill>
              <a:srgbClr val="FFB74D"/>
            </a:solidFill>
            <a:prstDash val="solid"/>
          </a:ln>
        </p:spPr>
      </p:sp>
      <p:sp>
        <p:nvSpPr>
          <p:cNvPr id="40" name="Text 30"/>
          <p:cNvSpPr txBox="1"/>
          <p:nvPr/>
        </p:nvSpPr>
        <p:spPr>
          <a:xfrm>
            <a:off x="6381598" y="5458054"/>
            <a:ext cx="5324551" cy="181051"/>
          </a:xfrm>
          <a:prstGeom prst="rect">
            <a:avLst/>
          </a:prstGeom>
          <a:noFill/>
          <a:ln/>
        </p:spPr>
        <p:txBody>
          <a:bodyPr wrap="square" lIns="0" tIns="0" rIns="0" bIns="0" rtlCol="0" anchor="ctr"/>
          <a:lstStyle/>
          <a:p>
            <a:pPr marL="0" indent="0" algn="l">
              <a:buNone/>
            </a:pPr>
            <a:r>
              <a:rPr lang="en-US" sz="900" b="1" dirty="0">
                <a:solidFill>
                  <a:srgbClr val="E65100"/>
                </a:solidFill>
                <a:latin typeface="Noto Sans JP" pitchFamily="34" charset="0"/>
                <a:ea typeface="Noto Sans JP" pitchFamily="34" charset="-122"/>
                <a:cs typeface="Noto Sans JP" pitchFamily="34" charset="-120"/>
              </a:rPr>
              <a:t> 構造的リスク</a:t>
            </a:r>
            <a:endParaRPr lang="en-US" sz="900" dirty="0"/>
          </a:p>
        </p:txBody>
      </p:sp>
      <p:pic>
        <p:nvPicPr>
          <p:cNvPr id="41" name="Image 8" descr="preencoded.png"/>
          <p:cNvPicPr>
            <a:picLocks noChangeAspect="1"/>
          </p:cNvPicPr>
          <p:nvPr/>
        </p:nvPicPr>
        <p:blipFill>
          <a:blip r:embed="rId11"/>
          <a:srcRect/>
          <a:stretch/>
        </p:blipFill>
        <p:spPr>
          <a:xfrm>
            <a:off x="6200546" y="5486400"/>
            <a:ext cx="123444" cy="123444"/>
          </a:xfrm>
          <a:prstGeom prst="rect">
            <a:avLst/>
          </a:prstGeom>
        </p:spPr>
      </p:pic>
      <p:sp>
        <p:nvSpPr>
          <p:cNvPr id="42" name="Text 31"/>
          <p:cNvSpPr txBox="1"/>
          <p:nvPr/>
        </p:nvSpPr>
        <p:spPr>
          <a:xfrm>
            <a:off x="6200546" y="5753405"/>
            <a:ext cx="5391302" cy="486461"/>
          </a:xfrm>
          <a:prstGeom prst="rect">
            <a:avLst/>
          </a:prstGeom>
          <a:noFill/>
          <a:ln/>
        </p:spPr>
        <p:txBody>
          <a:bodyPr wrap="square" lIns="0" tIns="0" rIns="0" bIns="0" rtlCol="0" anchor="ctr"/>
          <a:lstStyle/>
          <a:p>
            <a:pPr marL="0" indent="0" algn="l">
              <a:buNone/>
            </a:pPr>
            <a:r>
              <a:rPr lang="en-US" sz="900" dirty="0">
                <a:solidFill>
                  <a:srgbClr val="5D4037"/>
                </a:solidFill>
                <a:latin typeface="Noto Sans JP" pitchFamily="34" charset="0"/>
                <a:ea typeface="Noto Sans JP" pitchFamily="34" charset="-122"/>
                <a:cs typeface="Noto Sans JP" pitchFamily="34" charset="-120"/>
              </a:rPr>
              <a:t> チケットが売れなくても数十億円規模の「先行固定費」が確実に発生する構造。</a:t>
            </a:r>
            <a:endParaRPr lang="en-US" sz="900" dirty="0"/>
          </a:p>
          <a:p>
            <a:pPr marL="0" indent="0" algn="l">
              <a:buNone/>
            </a:pPr>
            <a:r>
              <a:rPr lang="en-US" sz="900" dirty="0">
                <a:solidFill>
                  <a:srgbClr val="5D4037"/>
                </a:solidFill>
                <a:latin typeface="Noto Sans JP" pitchFamily="34" charset="0"/>
                <a:ea typeface="Noto Sans JP" pitchFamily="34" charset="-122"/>
                <a:cs typeface="Noto Sans JP" pitchFamily="34" charset="-120"/>
              </a:rPr>
              <a:t> これが、資金力のない中規模フェスが一度の荒天中止や集客失敗で撤退に追い込まれる最大の要因となる。 </a:t>
            </a:r>
            <a:endParaRPr lang="en-US" sz="900" dirty="0"/>
          </a:p>
        </p:txBody>
      </p:sp>
      <p:sp>
        <p:nvSpPr>
          <p:cNvPr id="43" name="Text 32"/>
          <p:cNvSpPr txBox="1"/>
          <p:nvPr/>
        </p:nvSpPr>
        <p:spPr>
          <a:xfrm>
            <a:off x="6096305" y="3819449"/>
            <a:ext cx="5524805" cy="191110"/>
          </a:xfrm>
          <a:prstGeom prst="rect">
            <a:avLst/>
          </a:prstGeom>
          <a:noFill/>
          <a:ln/>
        </p:spPr>
        <p:txBody>
          <a:bodyPr wrap="square" lIns="0" tIns="0" rIns="0" bIns="0" rtlCol="0" anchor="ctr"/>
          <a:lstStyle/>
          <a:p>
            <a:pPr marL="0" indent="0" algn="ctr">
              <a:buNone/>
            </a:pPr>
            <a:r>
              <a:rPr lang="en-US" sz="1000" dirty="0">
                <a:solidFill>
                  <a:srgbClr val="FFFFFF">
                    <a:alpha val="90000"/>
                  </a:srgbClr>
                </a:solidFill>
                <a:latin typeface="Noto Sans JP" pitchFamily="34" charset="0"/>
                <a:ea typeface="Noto Sans JP" pitchFamily="34" charset="-122"/>
                <a:cs typeface="Noto Sans JP" pitchFamily="34" charset="-120"/>
              </a:rPr>
              <a:t>合計推定コスト</a:t>
            </a:r>
            <a:endParaRPr lang="en-US" sz="1000" dirty="0"/>
          </a:p>
        </p:txBody>
      </p:sp>
      <p:sp>
        <p:nvSpPr>
          <p:cNvPr id="44" name="Text 33"/>
          <p:cNvSpPr txBox="1"/>
          <p:nvPr/>
        </p:nvSpPr>
        <p:spPr>
          <a:xfrm>
            <a:off x="381305" y="6495898"/>
            <a:ext cx="304861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業界推計値および公開情報に基づく概算</a:t>
            </a:r>
            <a:endParaRPr lang="en-US" sz="900" dirty="0"/>
          </a:p>
        </p:txBody>
      </p:sp>
      <p:sp>
        <p:nvSpPr>
          <p:cNvPr id="45" name="Text 34"/>
          <p:cNvSpPr txBox="1"/>
          <p:nvPr/>
        </p:nvSpPr>
        <p:spPr>
          <a:xfrm>
            <a:off x="10782605" y="6515100"/>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9</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a:off x="6476695" y="1371905"/>
            <a:ext cx="5143500" cy="4286707"/>
          </a:xfrm>
          <a:prstGeom prst="roundRect">
            <a:avLst>
              <a:gd name="adj" fmla="val 379"/>
            </a:avLst>
          </a:prstGeom>
          <a:solidFill>
            <a:srgbClr val="F5F5F5"/>
          </a:solidFill>
          <a:ln w="12700">
            <a:solidFill>
              <a:srgbClr val="FFFFFF">
                <a:alpha val="0"/>
              </a:srgbClr>
            </a:solidFill>
            <a:prstDash val="solid"/>
          </a:ln>
        </p:spPr>
      </p:sp>
      <p:pic>
        <p:nvPicPr>
          <p:cNvPr id="7" name="Image 0" descr="preencoded.png"/>
          <p:cNvPicPr>
            <a:picLocks noChangeAspect="1"/>
          </p:cNvPicPr>
          <p:nvPr/>
        </p:nvPicPr>
        <p:blipFill>
          <a:blip r:embed="rId3"/>
          <a:srcRect l="-28" r="-28"/>
          <a:stretch/>
        </p:blipFill>
        <p:spPr>
          <a:xfrm>
            <a:off x="7005218" y="1980895"/>
            <a:ext cx="676656" cy="228600"/>
          </a:xfrm>
          <a:prstGeom prst="rect">
            <a:avLst/>
          </a:prstGeom>
        </p:spPr>
      </p:pic>
      <p:sp>
        <p:nvSpPr>
          <p:cNvPr id="8" name="Text 5"/>
          <p:cNvSpPr txBox="1"/>
          <p:nvPr/>
        </p:nvSpPr>
        <p:spPr>
          <a:xfrm>
            <a:off x="7005218" y="1980895"/>
            <a:ext cx="734263" cy="228600"/>
          </a:xfrm>
          <a:prstGeom prst="rect">
            <a:avLst/>
          </a:prstGeom>
          <a:noFill/>
          <a:ln/>
        </p:spPr>
        <p:txBody>
          <a:bodyPr wrap="square" lIns="0" tIns="0" rIns="0" bIns="0" rtlCol="0" anchor="ctr"/>
          <a:lstStyle/>
          <a:p>
            <a:pPr marL="0" indent="0" algn="l">
              <a:buNone/>
            </a:pPr>
            <a:r>
              <a:rPr lang="en-US" sz="800" b="1" dirty="0">
                <a:solidFill>
                  <a:srgbClr val="333333"/>
                </a:solidFill>
                <a:latin typeface="Noto Sans JP" pitchFamily="34" charset="0"/>
                <a:ea typeface="Noto Sans JP" pitchFamily="34" charset="-122"/>
                <a:cs typeface="Noto Sans JP" pitchFamily="34" charset="-120"/>
              </a:rPr>
              <a:t>中止リスク</a:t>
            </a:r>
            <a:endParaRPr lang="en-US" sz="800" dirty="0"/>
          </a:p>
        </p:txBody>
      </p:sp>
      <p:pic>
        <p:nvPicPr>
          <p:cNvPr id="9" name="Image 1" descr="preencoded.png"/>
          <p:cNvPicPr>
            <a:picLocks noChangeAspect="1"/>
          </p:cNvPicPr>
          <p:nvPr/>
        </p:nvPicPr>
        <p:blipFill>
          <a:blip r:embed="rId3"/>
          <a:srcRect l="-28" r="-28"/>
          <a:stretch/>
        </p:blipFill>
        <p:spPr>
          <a:xfrm>
            <a:off x="8719718" y="1838249"/>
            <a:ext cx="676656" cy="228600"/>
          </a:xfrm>
          <a:prstGeom prst="rect">
            <a:avLst/>
          </a:prstGeom>
        </p:spPr>
      </p:pic>
      <p:sp>
        <p:nvSpPr>
          <p:cNvPr id="10" name="Text 6"/>
          <p:cNvSpPr txBox="1"/>
          <p:nvPr/>
        </p:nvSpPr>
        <p:spPr>
          <a:xfrm>
            <a:off x="8719718" y="1838249"/>
            <a:ext cx="734263" cy="228600"/>
          </a:xfrm>
          <a:prstGeom prst="rect">
            <a:avLst/>
          </a:prstGeom>
          <a:noFill/>
          <a:ln/>
        </p:spPr>
        <p:txBody>
          <a:bodyPr wrap="square" lIns="0" tIns="0" rIns="0" bIns="0" rtlCol="0" anchor="ctr"/>
          <a:lstStyle/>
          <a:p>
            <a:pPr marL="0" indent="0" algn="l">
              <a:buNone/>
            </a:pPr>
            <a:r>
              <a:rPr lang="en-US" sz="800" b="1" dirty="0">
                <a:solidFill>
                  <a:srgbClr val="333333"/>
                </a:solidFill>
                <a:latin typeface="Noto Sans JP" pitchFamily="34" charset="0"/>
                <a:ea typeface="Noto Sans JP" pitchFamily="34" charset="-122"/>
                <a:cs typeface="Noto Sans JP" pitchFamily="34" charset="-120"/>
              </a:rPr>
              <a:t>台風・豪雨</a:t>
            </a:r>
            <a:endParaRPr lang="en-US" sz="800" dirty="0"/>
          </a:p>
        </p:txBody>
      </p:sp>
      <p:pic>
        <p:nvPicPr>
          <p:cNvPr id="11" name="Image 2" descr="preencoded.png"/>
          <p:cNvPicPr>
            <a:picLocks noChangeAspect="1"/>
          </p:cNvPicPr>
          <p:nvPr/>
        </p:nvPicPr>
        <p:blipFill>
          <a:blip r:embed="rId4"/>
          <a:srcRect l="-145" r="-145"/>
          <a:stretch/>
        </p:blipFill>
        <p:spPr>
          <a:xfrm>
            <a:off x="8545068" y="2124456"/>
            <a:ext cx="1028700" cy="228600"/>
          </a:xfrm>
          <a:prstGeom prst="rect">
            <a:avLst/>
          </a:prstGeom>
        </p:spPr>
      </p:pic>
      <p:sp>
        <p:nvSpPr>
          <p:cNvPr id="12" name="Text 7"/>
          <p:cNvSpPr txBox="1"/>
          <p:nvPr/>
        </p:nvSpPr>
        <p:spPr>
          <a:xfrm>
            <a:off x="8545068" y="2124456"/>
            <a:ext cx="1086307" cy="228600"/>
          </a:xfrm>
          <a:prstGeom prst="rect">
            <a:avLst/>
          </a:prstGeom>
          <a:noFill/>
          <a:ln/>
        </p:spPr>
        <p:txBody>
          <a:bodyPr wrap="square" lIns="0" tIns="0" rIns="0" bIns="0" rtlCol="0" anchor="ctr"/>
          <a:lstStyle/>
          <a:p>
            <a:pPr marL="0" indent="0" algn="l">
              <a:buNone/>
            </a:pPr>
            <a:r>
              <a:rPr lang="en-US" sz="800" b="1" dirty="0">
                <a:solidFill>
                  <a:srgbClr val="333333"/>
                </a:solidFill>
                <a:latin typeface="Noto Sans JP" pitchFamily="34" charset="0"/>
                <a:ea typeface="Noto Sans JP" pitchFamily="34" charset="-122"/>
                <a:cs typeface="Noto Sans JP" pitchFamily="34" charset="-120"/>
              </a:rPr>
              <a:t>海外HLキャンセル</a:t>
            </a:r>
            <a:endParaRPr lang="en-US" sz="800" dirty="0"/>
          </a:p>
        </p:txBody>
      </p:sp>
      <p:pic>
        <p:nvPicPr>
          <p:cNvPr id="13" name="Image 3" descr="preencoded.png"/>
          <p:cNvPicPr>
            <a:picLocks noChangeAspect="1"/>
          </p:cNvPicPr>
          <p:nvPr/>
        </p:nvPicPr>
        <p:blipFill>
          <a:blip r:embed="rId5"/>
          <a:srcRect l="-13" r="-13"/>
          <a:stretch/>
        </p:blipFill>
        <p:spPr>
          <a:xfrm>
            <a:off x="10329977" y="1838249"/>
            <a:ext cx="886054" cy="228600"/>
          </a:xfrm>
          <a:prstGeom prst="rect">
            <a:avLst/>
          </a:prstGeom>
        </p:spPr>
      </p:pic>
      <p:sp>
        <p:nvSpPr>
          <p:cNvPr id="14" name="Text 8"/>
          <p:cNvSpPr txBox="1"/>
          <p:nvPr/>
        </p:nvSpPr>
        <p:spPr>
          <a:xfrm>
            <a:off x="10329977" y="1838249"/>
            <a:ext cx="943661" cy="228600"/>
          </a:xfrm>
          <a:prstGeom prst="rect">
            <a:avLst/>
          </a:prstGeom>
          <a:noFill/>
          <a:ln/>
        </p:spPr>
        <p:txBody>
          <a:bodyPr wrap="square" lIns="0" tIns="0" rIns="0" bIns="0" rtlCol="0" anchor="ctr"/>
          <a:lstStyle/>
          <a:p>
            <a:pPr marL="0" indent="0" algn="l">
              <a:buNone/>
            </a:pPr>
            <a:r>
              <a:rPr lang="en-US" sz="800" b="1" dirty="0">
                <a:solidFill>
                  <a:srgbClr val="333333"/>
                </a:solidFill>
                <a:latin typeface="Noto Sans JP" pitchFamily="34" charset="0"/>
                <a:ea typeface="Noto Sans JP" pitchFamily="34" charset="-122"/>
                <a:cs typeface="Noto Sans JP" pitchFamily="34" charset="-120"/>
              </a:rPr>
              <a:t>円安・コスト増</a:t>
            </a:r>
            <a:endParaRPr lang="en-US" sz="800" dirty="0"/>
          </a:p>
        </p:txBody>
      </p:sp>
      <p:pic>
        <p:nvPicPr>
          <p:cNvPr id="15" name="Image 4" descr="preencoded.png"/>
          <p:cNvPicPr>
            <a:picLocks noChangeAspect="1"/>
          </p:cNvPicPr>
          <p:nvPr/>
        </p:nvPicPr>
        <p:blipFill>
          <a:blip r:embed="rId3"/>
          <a:srcRect l="-28" r="-28"/>
          <a:stretch/>
        </p:blipFill>
        <p:spPr>
          <a:xfrm>
            <a:off x="10434218" y="2124456"/>
            <a:ext cx="676656" cy="228600"/>
          </a:xfrm>
          <a:prstGeom prst="rect">
            <a:avLst/>
          </a:prstGeom>
        </p:spPr>
      </p:pic>
      <p:sp>
        <p:nvSpPr>
          <p:cNvPr id="16" name="Text 9"/>
          <p:cNvSpPr txBox="1"/>
          <p:nvPr/>
        </p:nvSpPr>
        <p:spPr>
          <a:xfrm>
            <a:off x="10434218" y="2124456"/>
            <a:ext cx="734263" cy="228600"/>
          </a:xfrm>
          <a:prstGeom prst="rect">
            <a:avLst/>
          </a:prstGeom>
          <a:noFill/>
          <a:ln/>
        </p:spPr>
        <p:txBody>
          <a:bodyPr wrap="square" lIns="0" tIns="0" rIns="0" bIns="0" rtlCol="0" anchor="ctr"/>
          <a:lstStyle/>
          <a:p>
            <a:pPr marL="0" indent="0" algn="l">
              <a:buNone/>
            </a:pPr>
            <a:r>
              <a:rPr lang="en-US" sz="800" b="1" dirty="0">
                <a:solidFill>
                  <a:srgbClr val="333333"/>
                </a:solidFill>
                <a:latin typeface="Noto Sans JP" pitchFamily="34" charset="0"/>
                <a:ea typeface="Noto Sans JP" pitchFamily="34" charset="-122"/>
                <a:cs typeface="Noto Sans JP" pitchFamily="34" charset="-120"/>
              </a:rPr>
              <a:t>人件費高騰</a:t>
            </a:r>
            <a:endParaRPr lang="en-US" sz="800" dirty="0"/>
          </a:p>
        </p:txBody>
      </p:sp>
      <p:pic>
        <p:nvPicPr>
          <p:cNvPr id="17" name="Image 5" descr="preencoded.png"/>
          <p:cNvPicPr>
            <a:picLocks noChangeAspect="1"/>
          </p:cNvPicPr>
          <p:nvPr/>
        </p:nvPicPr>
        <p:blipFill>
          <a:blip r:embed="rId6"/>
          <a:srcRect t="-10" b="-10"/>
          <a:stretch/>
        </p:blipFill>
        <p:spPr>
          <a:xfrm>
            <a:off x="6953098" y="3410102"/>
            <a:ext cx="780898" cy="228600"/>
          </a:xfrm>
          <a:prstGeom prst="rect">
            <a:avLst/>
          </a:prstGeom>
        </p:spPr>
      </p:pic>
      <p:sp>
        <p:nvSpPr>
          <p:cNvPr id="18" name="Text 10"/>
          <p:cNvSpPr txBox="1"/>
          <p:nvPr/>
        </p:nvSpPr>
        <p:spPr>
          <a:xfrm>
            <a:off x="6953098" y="3410102"/>
            <a:ext cx="838505" cy="228600"/>
          </a:xfrm>
          <a:prstGeom prst="rect">
            <a:avLst/>
          </a:prstGeom>
          <a:noFill/>
          <a:ln/>
        </p:spPr>
        <p:txBody>
          <a:bodyPr wrap="square" lIns="0" tIns="0" rIns="0" bIns="0" rtlCol="0" anchor="ctr"/>
          <a:lstStyle/>
          <a:p>
            <a:pPr marL="0" indent="0" algn="l">
              <a:buNone/>
            </a:pPr>
            <a:r>
              <a:rPr lang="en-US" sz="800" b="1" dirty="0">
                <a:solidFill>
                  <a:srgbClr val="333333"/>
                </a:solidFill>
                <a:latin typeface="Noto Sans JP" pitchFamily="34" charset="0"/>
                <a:ea typeface="Noto Sans JP" pitchFamily="34" charset="-122"/>
                <a:cs typeface="Noto Sans JP" pitchFamily="34" charset="-120"/>
              </a:rPr>
              <a:t>機材トラブル</a:t>
            </a:r>
            <a:endParaRPr lang="en-US" sz="800" dirty="0"/>
          </a:p>
        </p:txBody>
      </p:sp>
      <p:pic>
        <p:nvPicPr>
          <p:cNvPr id="19" name="Image 6" descr="preencoded.png"/>
          <p:cNvPicPr>
            <a:picLocks noChangeAspect="1"/>
          </p:cNvPicPr>
          <p:nvPr/>
        </p:nvPicPr>
        <p:blipFill>
          <a:blip r:embed="rId7"/>
          <a:srcRect/>
          <a:stretch/>
        </p:blipFill>
        <p:spPr>
          <a:xfrm>
            <a:off x="8772754" y="3267456"/>
            <a:ext cx="571500" cy="228600"/>
          </a:xfrm>
          <a:prstGeom prst="rect">
            <a:avLst/>
          </a:prstGeom>
        </p:spPr>
      </p:pic>
      <p:sp>
        <p:nvSpPr>
          <p:cNvPr id="20" name="Text 11"/>
          <p:cNvSpPr txBox="1"/>
          <p:nvPr/>
        </p:nvSpPr>
        <p:spPr>
          <a:xfrm>
            <a:off x="8772754" y="3267456"/>
            <a:ext cx="629107" cy="228600"/>
          </a:xfrm>
          <a:prstGeom prst="rect">
            <a:avLst/>
          </a:prstGeom>
          <a:noFill/>
          <a:ln/>
        </p:spPr>
        <p:txBody>
          <a:bodyPr wrap="square" lIns="0" tIns="0" rIns="0" bIns="0" rtlCol="0" anchor="ctr"/>
          <a:lstStyle/>
          <a:p>
            <a:pPr marL="0" indent="0" algn="l">
              <a:buNone/>
            </a:pPr>
            <a:r>
              <a:rPr lang="en-US" sz="800" b="1" dirty="0">
                <a:solidFill>
                  <a:srgbClr val="333333"/>
                </a:solidFill>
                <a:latin typeface="Noto Sans JP" pitchFamily="34" charset="0"/>
                <a:ea typeface="Noto Sans JP" pitchFamily="34" charset="-122"/>
                <a:cs typeface="Noto Sans JP" pitchFamily="34" charset="-120"/>
              </a:rPr>
              <a:t>通信障害</a:t>
            </a:r>
            <a:endParaRPr lang="en-US" sz="800" dirty="0"/>
          </a:p>
        </p:txBody>
      </p:sp>
      <p:pic>
        <p:nvPicPr>
          <p:cNvPr id="21" name="Image 7" descr="preencoded.png"/>
          <p:cNvPicPr>
            <a:picLocks noChangeAspect="1"/>
          </p:cNvPicPr>
          <p:nvPr/>
        </p:nvPicPr>
        <p:blipFill>
          <a:blip r:embed="rId7"/>
          <a:srcRect/>
          <a:stretch/>
        </p:blipFill>
        <p:spPr>
          <a:xfrm>
            <a:off x="8772754" y="3552749"/>
            <a:ext cx="571500" cy="228600"/>
          </a:xfrm>
          <a:prstGeom prst="rect">
            <a:avLst/>
          </a:prstGeom>
        </p:spPr>
      </p:pic>
      <p:sp>
        <p:nvSpPr>
          <p:cNvPr id="22" name="Text 12"/>
          <p:cNvSpPr txBox="1"/>
          <p:nvPr/>
        </p:nvSpPr>
        <p:spPr>
          <a:xfrm>
            <a:off x="8772754" y="3552749"/>
            <a:ext cx="629107" cy="228600"/>
          </a:xfrm>
          <a:prstGeom prst="rect">
            <a:avLst/>
          </a:prstGeom>
          <a:noFill/>
          <a:ln/>
        </p:spPr>
        <p:txBody>
          <a:bodyPr wrap="square" lIns="0" tIns="0" rIns="0" bIns="0" rtlCol="0" anchor="ctr"/>
          <a:lstStyle/>
          <a:p>
            <a:pPr marL="0" indent="0" algn="l">
              <a:buNone/>
            </a:pPr>
            <a:r>
              <a:rPr lang="en-US" sz="800" b="1" dirty="0">
                <a:solidFill>
                  <a:srgbClr val="333333"/>
                </a:solidFill>
                <a:latin typeface="Noto Sans JP" pitchFamily="34" charset="0"/>
                <a:ea typeface="Noto Sans JP" pitchFamily="34" charset="-122"/>
                <a:cs typeface="Noto Sans JP" pitchFamily="34" charset="-120"/>
              </a:rPr>
              <a:t>物流遅延</a:t>
            </a:r>
            <a:endParaRPr lang="en-US" sz="800" dirty="0"/>
          </a:p>
        </p:txBody>
      </p:sp>
      <p:pic>
        <p:nvPicPr>
          <p:cNvPr id="23" name="Image 8" descr="preencoded.png"/>
          <p:cNvPicPr>
            <a:picLocks noChangeAspect="1"/>
          </p:cNvPicPr>
          <p:nvPr/>
        </p:nvPicPr>
        <p:blipFill>
          <a:blip r:embed="rId6"/>
          <a:srcRect t="-10" b="-10"/>
          <a:stretch/>
        </p:blipFill>
        <p:spPr>
          <a:xfrm>
            <a:off x="10382098" y="3267456"/>
            <a:ext cx="780898" cy="228600"/>
          </a:xfrm>
          <a:prstGeom prst="rect">
            <a:avLst/>
          </a:prstGeom>
        </p:spPr>
      </p:pic>
      <p:sp>
        <p:nvSpPr>
          <p:cNvPr id="24" name="Text 13"/>
          <p:cNvSpPr txBox="1"/>
          <p:nvPr/>
        </p:nvSpPr>
        <p:spPr>
          <a:xfrm>
            <a:off x="10382098" y="3267456"/>
            <a:ext cx="838505" cy="228600"/>
          </a:xfrm>
          <a:prstGeom prst="rect">
            <a:avLst/>
          </a:prstGeom>
          <a:noFill/>
          <a:ln/>
        </p:spPr>
        <p:txBody>
          <a:bodyPr wrap="square" lIns="0" tIns="0" rIns="0" bIns="0" rtlCol="0" anchor="ctr"/>
          <a:lstStyle/>
          <a:p>
            <a:pPr marL="0" indent="0" algn="l">
              <a:buNone/>
            </a:pPr>
            <a:r>
              <a:rPr lang="en-US" sz="800" b="1" dirty="0">
                <a:solidFill>
                  <a:srgbClr val="333333"/>
                </a:solidFill>
                <a:latin typeface="Noto Sans JP" pitchFamily="34" charset="0"/>
                <a:ea typeface="Noto Sans JP" pitchFamily="34" charset="-122"/>
                <a:cs typeface="Noto Sans JP" pitchFamily="34" charset="-120"/>
              </a:rPr>
              <a:t>猛暑・熱中症</a:t>
            </a:r>
            <a:endParaRPr lang="en-US" sz="800" dirty="0"/>
          </a:p>
        </p:txBody>
      </p:sp>
      <p:pic>
        <p:nvPicPr>
          <p:cNvPr id="25" name="Image 9" descr="preencoded.png"/>
          <p:cNvPicPr>
            <a:picLocks noChangeAspect="1"/>
          </p:cNvPicPr>
          <p:nvPr/>
        </p:nvPicPr>
        <p:blipFill>
          <a:blip r:embed="rId7"/>
          <a:srcRect/>
          <a:stretch/>
        </p:blipFill>
        <p:spPr>
          <a:xfrm>
            <a:off x="10487254" y="3552749"/>
            <a:ext cx="571500" cy="228600"/>
          </a:xfrm>
          <a:prstGeom prst="rect">
            <a:avLst/>
          </a:prstGeom>
        </p:spPr>
      </p:pic>
      <p:sp>
        <p:nvSpPr>
          <p:cNvPr id="26" name="Text 14"/>
          <p:cNvSpPr txBox="1"/>
          <p:nvPr/>
        </p:nvSpPr>
        <p:spPr>
          <a:xfrm>
            <a:off x="10487254" y="3552749"/>
            <a:ext cx="629107" cy="228600"/>
          </a:xfrm>
          <a:prstGeom prst="rect">
            <a:avLst/>
          </a:prstGeom>
          <a:noFill/>
          <a:ln/>
        </p:spPr>
        <p:txBody>
          <a:bodyPr wrap="square" lIns="0" tIns="0" rIns="0" bIns="0" rtlCol="0" anchor="ctr"/>
          <a:lstStyle/>
          <a:p>
            <a:pPr marL="0" indent="0" algn="l">
              <a:buNone/>
            </a:pPr>
            <a:r>
              <a:rPr lang="en-US" sz="800" b="1" dirty="0">
                <a:solidFill>
                  <a:srgbClr val="333333"/>
                </a:solidFill>
                <a:latin typeface="Noto Sans JP" pitchFamily="34" charset="0"/>
                <a:ea typeface="Noto Sans JP" pitchFamily="34" charset="-122"/>
                <a:cs typeface="Noto Sans JP" pitchFamily="34" charset="-120"/>
              </a:rPr>
              <a:t>動員微減</a:t>
            </a:r>
            <a:endParaRPr lang="en-US" sz="800" dirty="0"/>
          </a:p>
        </p:txBody>
      </p:sp>
      <p:pic>
        <p:nvPicPr>
          <p:cNvPr id="27" name="Image 10" descr="preencoded.png"/>
          <p:cNvPicPr>
            <a:picLocks noChangeAspect="1"/>
          </p:cNvPicPr>
          <p:nvPr/>
        </p:nvPicPr>
        <p:blipFill>
          <a:blip r:embed="rId3"/>
          <a:srcRect l="-28" r="-28"/>
          <a:stretch/>
        </p:blipFill>
        <p:spPr>
          <a:xfrm>
            <a:off x="7005218" y="4838395"/>
            <a:ext cx="676656" cy="228600"/>
          </a:xfrm>
          <a:prstGeom prst="rect">
            <a:avLst/>
          </a:prstGeom>
        </p:spPr>
      </p:pic>
      <p:sp>
        <p:nvSpPr>
          <p:cNvPr id="28" name="Text 15"/>
          <p:cNvSpPr txBox="1"/>
          <p:nvPr/>
        </p:nvSpPr>
        <p:spPr>
          <a:xfrm>
            <a:off x="7005218" y="4838395"/>
            <a:ext cx="734263" cy="228600"/>
          </a:xfrm>
          <a:prstGeom prst="rect">
            <a:avLst/>
          </a:prstGeom>
          <a:noFill/>
          <a:ln/>
        </p:spPr>
        <p:txBody>
          <a:bodyPr wrap="square" lIns="0" tIns="0" rIns="0" bIns="0" rtlCol="0" anchor="ctr"/>
          <a:lstStyle/>
          <a:p>
            <a:pPr marL="0" indent="0" algn="l">
              <a:buNone/>
            </a:pPr>
            <a:r>
              <a:rPr lang="en-US" sz="800" b="1" dirty="0">
                <a:solidFill>
                  <a:srgbClr val="333333"/>
                </a:solidFill>
                <a:latin typeface="Noto Sans JP" pitchFamily="34" charset="0"/>
                <a:ea typeface="Noto Sans JP" pitchFamily="34" charset="-122"/>
                <a:cs typeface="Noto Sans JP" pitchFamily="34" charset="-120"/>
              </a:rPr>
              <a:t>軽微な怪我</a:t>
            </a:r>
            <a:endParaRPr lang="en-US" sz="800" dirty="0"/>
          </a:p>
        </p:txBody>
      </p:sp>
      <p:pic>
        <p:nvPicPr>
          <p:cNvPr id="29" name="Image 11" descr="preencoded.png"/>
          <p:cNvPicPr>
            <a:picLocks noChangeAspect="1"/>
          </p:cNvPicPr>
          <p:nvPr/>
        </p:nvPicPr>
        <p:blipFill>
          <a:blip r:embed="rId8"/>
          <a:srcRect t="-15" b="-15"/>
          <a:stretch/>
        </p:blipFill>
        <p:spPr>
          <a:xfrm>
            <a:off x="8563356" y="4838395"/>
            <a:ext cx="990295" cy="228600"/>
          </a:xfrm>
          <a:prstGeom prst="rect">
            <a:avLst/>
          </a:prstGeom>
        </p:spPr>
      </p:pic>
      <p:sp>
        <p:nvSpPr>
          <p:cNvPr id="30" name="Text 16"/>
          <p:cNvSpPr txBox="1"/>
          <p:nvPr/>
        </p:nvSpPr>
        <p:spPr>
          <a:xfrm>
            <a:off x="8563356" y="4838395"/>
            <a:ext cx="1047902" cy="228600"/>
          </a:xfrm>
          <a:prstGeom prst="rect">
            <a:avLst/>
          </a:prstGeom>
          <a:noFill/>
          <a:ln/>
        </p:spPr>
        <p:txBody>
          <a:bodyPr wrap="square" lIns="0" tIns="0" rIns="0" bIns="0" rtlCol="0" anchor="ctr"/>
          <a:lstStyle/>
          <a:p>
            <a:pPr marL="0" indent="0" algn="l">
              <a:buNone/>
            </a:pPr>
            <a:r>
              <a:rPr lang="en-US" sz="800" b="1" dirty="0">
                <a:solidFill>
                  <a:srgbClr val="333333"/>
                </a:solidFill>
                <a:latin typeface="Noto Sans JP" pitchFamily="34" charset="0"/>
                <a:ea typeface="Noto Sans JP" pitchFamily="34" charset="-122"/>
                <a:cs typeface="Noto Sans JP" pitchFamily="34" charset="-120"/>
              </a:rPr>
              <a:t>一部メニュー売切</a:t>
            </a:r>
            <a:endParaRPr lang="en-US" sz="800" dirty="0"/>
          </a:p>
        </p:txBody>
      </p:sp>
      <p:pic>
        <p:nvPicPr>
          <p:cNvPr id="31" name="Image 12" descr="preencoded.png"/>
          <p:cNvPicPr>
            <a:picLocks noChangeAspect="1"/>
          </p:cNvPicPr>
          <p:nvPr/>
        </p:nvPicPr>
        <p:blipFill>
          <a:blip r:embed="rId3"/>
          <a:srcRect l="-28" r="-28"/>
          <a:stretch/>
        </p:blipFill>
        <p:spPr>
          <a:xfrm>
            <a:off x="10434218" y="4838395"/>
            <a:ext cx="676656" cy="228600"/>
          </a:xfrm>
          <a:prstGeom prst="rect">
            <a:avLst/>
          </a:prstGeom>
        </p:spPr>
      </p:pic>
      <p:sp>
        <p:nvSpPr>
          <p:cNvPr id="32" name="Text 17"/>
          <p:cNvSpPr txBox="1"/>
          <p:nvPr/>
        </p:nvSpPr>
        <p:spPr>
          <a:xfrm>
            <a:off x="10434218" y="4838395"/>
            <a:ext cx="734263" cy="228600"/>
          </a:xfrm>
          <a:prstGeom prst="rect">
            <a:avLst/>
          </a:prstGeom>
          <a:noFill/>
          <a:ln/>
        </p:spPr>
        <p:txBody>
          <a:bodyPr wrap="square" lIns="0" tIns="0" rIns="0" bIns="0" rtlCol="0" anchor="ctr"/>
          <a:lstStyle/>
          <a:p>
            <a:pPr marL="0" indent="0" algn="l">
              <a:buNone/>
            </a:pPr>
            <a:r>
              <a:rPr lang="en-US" sz="800" b="1" dirty="0">
                <a:solidFill>
                  <a:srgbClr val="333333"/>
                </a:solidFill>
                <a:latin typeface="Noto Sans JP" pitchFamily="34" charset="0"/>
                <a:ea typeface="Noto Sans JP" pitchFamily="34" charset="-122"/>
                <a:cs typeface="Noto Sans JP" pitchFamily="34" charset="-120"/>
              </a:rPr>
              <a:t>混雑・行列</a:t>
            </a:r>
            <a:endParaRPr lang="en-US" sz="800" dirty="0"/>
          </a:p>
        </p:txBody>
      </p:sp>
      <p:sp>
        <p:nvSpPr>
          <p:cNvPr id="33" name="Text 18"/>
          <p:cNvSpPr txBox="1"/>
          <p:nvPr/>
        </p:nvSpPr>
        <p:spPr>
          <a:xfrm>
            <a:off x="381305" y="381305"/>
            <a:ext cx="11735410" cy="419710"/>
          </a:xfrm>
          <a:prstGeom prst="rect">
            <a:avLst/>
          </a:prstGeom>
          <a:noFill/>
          <a:ln/>
        </p:spPr>
        <p:txBody>
          <a:bodyPr wrap="square" lIns="0" tIns="0" rIns="0" bIns="0" rtlCol="0" anchor="ctr"/>
          <a:lstStyle/>
          <a:p>
            <a:pPr marL="0" indent="0" algn="l">
              <a:buNone/>
            </a:pPr>
            <a:r>
              <a:rPr lang="en-US" sz="2700" b="1" dirty="0">
                <a:solidFill>
                  <a:srgbClr val="003366"/>
                </a:solidFill>
                <a:latin typeface="Montserrat" pitchFamily="34" charset="0"/>
                <a:ea typeface="Montserrat" pitchFamily="34" charset="-122"/>
                <a:cs typeface="Montserrat" pitchFamily="34" charset="-120"/>
              </a:rPr>
              <a:t>主要リスクとコスト上昇要因</a:t>
            </a:r>
            <a:endParaRPr lang="en-US" sz="2700" dirty="0"/>
          </a:p>
        </p:txBody>
      </p:sp>
      <p:pic>
        <p:nvPicPr>
          <p:cNvPr id="34" name="Image 13" descr="preencoded.png"/>
          <p:cNvPicPr>
            <a:picLocks noChangeAspect="1"/>
          </p:cNvPicPr>
          <p:nvPr/>
        </p:nvPicPr>
        <p:blipFill>
          <a:blip r:embed="rId9"/>
          <a:srcRect t="-400" b="-400"/>
          <a:stretch/>
        </p:blipFill>
        <p:spPr>
          <a:xfrm>
            <a:off x="381305" y="857707"/>
            <a:ext cx="571500" cy="38405"/>
          </a:xfrm>
          <a:prstGeom prst="rect">
            <a:avLst/>
          </a:prstGeom>
        </p:spPr>
      </p:pic>
      <p:sp>
        <p:nvSpPr>
          <p:cNvPr id="35" name="Text 19"/>
          <p:cNvSpPr txBox="1"/>
          <p:nvPr/>
        </p:nvSpPr>
        <p:spPr>
          <a:xfrm>
            <a:off x="381305" y="1143305"/>
            <a:ext cx="5315407" cy="457200"/>
          </a:xfrm>
          <a:prstGeom prst="rect">
            <a:avLst/>
          </a:prstGeom>
          <a:noFill/>
          <a:ln/>
        </p:spPr>
        <p:txBody>
          <a:bodyPr wrap="square" lIns="0" tIns="0" rIns="0" bIns="0" rtlCol="0" anchor="ctr"/>
          <a:lstStyle/>
          <a:p>
            <a:pPr marL="0" indent="0" algn="l">
              <a:buNone/>
            </a:pPr>
            <a:r>
              <a:rPr lang="en-US" sz="1200" b="1" dirty="0">
                <a:solidFill>
                  <a:srgbClr val="0052CC"/>
                </a:solidFill>
                <a:latin typeface="Noto Sans JP" pitchFamily="34" charset="0"/>
                <a:ea typeface="Noto Sans JP" pitchFamily="34" charset="-122"/>
                <a:cs typeface="Noto Sans JP" pitchFamily="34" charset="-120"/>
              </a:rPr>
              <a:t>リスク構造分析：</a:t>
            </a:r>
            <a:r>
              <a:rPr lang="en-US" sz="1200" dirty="0">
                <a:solidFill>
                  <a:srgbClr val="555555"/>
                </a:solidFill>
                <a:latin typeface="Noto Sans JP" pitchFamily="34" charset="0"/>
                <a:ea typeface="Noto Sans JP" pitchFamily="34" charset="-122"/>
                <a:cs typeface="Noto Sans JP" pitchFamily="34" charset="-120"/>
              </a:rPr>
              <a:t>フェス運営における主要なリスク要因と、近年顕著なコスト上昇要因の影響度を整理。 </a:t>
            </a:r>
            <a:endParaRPr lang="en-US" sz="1200" dirty="0"/>
          </a:p>
        </p:txBody>
      </p:sp>
      <p:sp>
        <p:nvSpPr>
          <p:cNvPr id="36" name="Shape 20"/>
          <p:cNvSpPr/>
          <p:nvPr/>
        </p:nvSpPr>
        <p:spPr>
          <a:xfrm>
            <a:off x="381305" y="1695602"/>
            <a:ext cx="5238598" cy="1123798"/>
          </a:xfrm>
          <a:prstGeom prst="rect">
            <a:avLst/>
          </a:prstGeom>
          <a:solidFill>
            <a:srgbClr val="E3F2FD">
              <a:alpha val="50000"/>
            </a:srgbClr>
          </a:solidFill>
          <a:ln/>
        </p:spPr>
      </p:sp>
      <p:sp>
        <p:nvSpPr>
          <p:cNvPr id="37" name="Shape 21"/>
          <p:cNvSpPr/>
          <p:nvPr/>
        </p:nvSpPr>
        <p:spPr>
          <a:xfrm>
            <a:off x="381305" y="1695602"/>
            <a:ext cx="38405" cy="1123798"/>
          </a:xfrm>
          <a:prstGeom prst="rect">
            <a:avLst/>
          </a:prstGeom>
          <a:solidFill>
            <a:srgbClr val="1565C0"/>
          </a:solidFill>
          <a:ln w="12700">
            <a:solidFill>
              <a:srgbClr val="1565C0">
                <a:alpha val="0"/>
              </a:srgbClr>
            </a:solidFill>
            <a:prstDash val="solid"/>
          </a:ln>
        </p:spPr>
      </p:sp>
      <p:sp>
        <p:nvSpPr>
          <p:cNvPr id="38" name="Text 22"/>
          <p:cNvSpPr txBox="1"/>
          <p:nvPr/>
        </p:nvSpPr>
        <p:spPr>
          <a:xfrm>
            <a:off x="743407" y="1943405"/>
            <a:ext cx="4972507" cy="228600"/>
          </a:xfrm>
          <a:prstGeom prst="rect">
            <a:avLst/>
          </a:prstGeom>
          <a:noFill/>
          <a:ln/>
        </p:spPr>
        <p:txBody>
          <a:bodyPr wrap="square" lIns="0" tIns="0" rIns="0" bIns="0" rtlCol="0" anchor="ctr"/>
          <a:lstStyle/>
          <a:p>
            <a:pPr marL="0" indent="0" algn="l">
              <a:buNone/>
            </a:pPr>
            <a:r>
              <a:rPr lang="en-US" sz="1200" b="1" dirty="0">
                <a:solidFill>
                  <a:srgbClr val="0052CC"/>
                </a:solidFill>
                <a:latin typeface="Noto Sans JP" pitchFamily="34" charset="0"/>
                <a:ea typeface="Noto Sans JP" pitchFamily="34" charset="-122"/>
                <a:cs typeface="Noto Sans JP" pitchFamily="34" charset="-120"/>
              </a:rPr>
              <a:t>天候リスク（台風・豪雨）</a:t>
            </a:r>
            <a:endParaRPr lang="en-US" sz="1200" dirty="0"/>
          </a:p>
        </p:txBody>
      </p:sp>
      <p:sp>
        <p:nvSpPr>
          <p:cNvPr id="39" name="Text 23"/>
          <p:cNvSpPr txBox="1"/>
          <p:nvPr/>
        </p:nvSpPr>
        <p:spPr>
          <a:xfrm>
            <a:off x="514807" y="2286305"/>
            <a:ext cx="5086807" cy="324612"/>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 ・雨対策で数千万円〜億単位の追加負担が発生</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・開催中止の場合、数十億円規模の損失リスク（保険適用外の範囲も存在） </a:t>
            </a:r>
            <a:endParaRPr lang="en-US" sz="900" dirty="0"/>
          </a:p>
        </p:txBody>
      </p:sp>
      <p:sp>
        <p:nvSpPr>
          <p:cNvPr id="40" name="Shape 24"/>
          <p:cNvSpPr/>
          <p:nvPr/>
        </p:nvSpPr>
        <p:spPr>
          <a:xfrm>
            <a:off x="381305" y="2891638"/>
            <a:ext cx="5238598" cy="1123798"/>
          </a:xfrm>
          <a:prstGeom prst="rect">
            <a:avLst/>
          </a:prstGeom>
          <a:solidFill>
            <a:srgbClr val="E3F2FD">
              <a:alpha val="50000"/>
            </a:srgbClr>
          </a:solidFill>
          <a:ln/>
        </p:spPr>
      </p:sp>
      <p:sp>
        <p:nvSpPr>
          <p:cNvPr id="41" name="Shape 25"/>
          <p:cNvSpPr/>
          <p:nvPr/>
        </p:nvSpPr>
        <p:spPr>
          <a:xfrm>
            <a:off x="381305" y="2891638"/>
            <a:ext cx="38405" cy="1123798"/>
          </a:xfrm>
          <a:prstGeom prst="rect">
            <a:avLst/>
          </a:prstGeom>
          <a:solidFill>
            <a:srgbClr val="42A5F5"/>
          </a:solidFill>
          <a:ln w="12700">
            <a:solidFill>
              <a:srgbClr val="42A5F5">
                <a:alpha val="0"/>
              </a:srgbClr>
            </a:solidFill>
            <a:prstDash val="solid"/>
          </a:ln>
        </p:spPr>
      </p:sp>
      <p:sp>
        <p:nvSpPr>
          <p:cNvPr id="42" name="Text 26"/>
          <p:cNvSpPr txBox="1"/>
          <p:nvPr/>
        </p:nvSpPr>
        <p:spPr>
          <a:xfrm>
            <a:off x="743407" y="3139440"/>
            <a:ext cx="4972507" cy="228600"/>
          </a:xfrm>
          <a:prstGeom prst="rect">
            <a:avLst/>
          </a:prstGeom>
          <a:noFill/>
          <a:ln/>
        </p:spPr>
        <p:txBody>
          <a:bodyPr wrap="square" lIns="0" tIns="0" rIns="0" bIns="0" rtlCol="0" anchor="ctr"/>
          <a:lstStyle/>
          <a:p>
            <a:pPr marL="0" indent="0" algn="l">
              <a:buNone/>
            </a:pPr>
            <a:r>
              <a:rPr lang="en-US" sz="1200" b="1" dirty="0">
                <a:solidFill>
                  <a:srgbClr val="0052CC"/>
                </a:solidFill>
                <a:latin typeface="Noto Sans JP" pitchFamily="34" charset="0"/>
                <a:ea typeface="Noto Sans JP" pitchFamily="34" charset="-122"/>
                <a:cs typeface="Noto Sans JP" pitchFamily="34" charset="-120"/>
              </a:rPr>
              <a:t>猛暑リスク</a:t>
            </a:r>
            <a:endParaRPr lang="en-US" sz="1200" dirty="0"/>
          </a:p>
        </p:txBody>
      </p:sp>
      <p:sp>
        <p:nvSpPr>
          <p:cNvPr id="43" name="Text 27"/>
          <p:cNvSpPr txBox="1"/>
          <p:nvPr/>
        </p:nvSpPr>
        <p:spPr>
          <a:xfrm>
            <a:off x="514807" y="3482340"/>
            <a:ext cx="5086807" cy="324612"/>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 ・熱中症対策（医療・警備・給水・休憩所）強化が必須化</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・数千万円単位のコスト増に加え、客足鈍化の要因にもなり得る </a:t>
            </a:r>
            <a:endParaRPr lang="en-US" sz="900" dirty="0"/>
          </a:p>
        </p:txBody>
      </p:sp>
      <p:sp>
        <p:nvSpPr>
          <p:cNvPr id="44" name="Shape 28"/>
          <p:cNvSpPr/>
          <p:nvPr/>
        </p:nvSpPr>
        <p:spPr>
          <a:xfrm>
            <a:off x="381305" y="4087673"/>
            <a:ext cx="5238598" cy="1123798"/>
          </a:xfrm>
          <a:prstGeom prst="rect">
            <a:avLst/>
          </a:prstGeom>
          <a:solidFill>
            <a:srgbClr val="E3F2FD">
              <a:alpha val="50000"/>
            </a:srgbClr>
          </a:solidFill>
          <a:ln/>
        </p:spPr>
      </p:sp>
      <p:sp>
        <p:nvSpPr>
          <p:cNvPr id="45" name="Shape 29"/>
          <p:cNvSpPr/>
          <p:nvPr/>
        </p:nvSpPr>
        <p:spPr>
          <a:xfrm>
            <a:off x="381305" y="4087673"/>
            <a:ext cx="38405" cy="1123798"/>
          </a:xfrm>
          <a:prstGeom prst="rect">
            <a:avLst/>
          </a:prstGeom>
          <a:solidFill>
            <a:srgbClr val="90CAF9"/>
          </a:solidFill>
          <a:ln w="12700">
            <a:solidFill>
              <a:srgbClr val="90CAF9">
                <a:alpha val="0"/>
              </a:srgbClr>
            </a:solidFill>
            <a:prstDash val="solid"/>
          </a:ln>
        </p:spPr>
      </p:sp>
      <p:sp>
        <p:nvSpPr>
          <p:cNvPr id="46" name="Text 30"/>
          <p:cNvSpPr txBox="1"/>
          <p:nvPr/>
        </p:nvSpPr>
        <p:spPr>
          <a:xfrm>
            <a:off x="781812" y="4335475"/>
            <a:ext cx="4934102" cy="228600"/>
          </a:xfrm>
          <a:prstGeom prst="rect">
            <a:avLst/>
          </a:prstGeom>
          <a:noFill/>
          <a:ln/>
        </p:spPr>
        <p:txBody>
          <a:bodyPr wrap="square" lIns="0" tIns="0" rIns="0" bIns="0" rtlCol="0" anchor="ctr"/>
          <a:lstStyle/>
          <a:p>
            <a:pPr marL="0" indent="0" algn="l">
              <a:buNone/>
            </a:pPr>
            <a:r>
              <a:rPr lang="en-US" sz="1200" b="1" dirty="0">
                <a:solidFill>
                  <a:srgbClr val="0052CC"/>
                </a:solidFill>
                <a:latin typeface="Noto Sans JP" pitchFamily="34" charset="0"/>
                <a:ea typeface="Noto Sans JP" pitchFamily="34" charset="-122"/>
                <a:cs typeface="Noto Sans JP" pitchFamily="34" charset="-120"/>
              </a:rPr>
              <a:t>通信障害・インフラ</a:t>
            </a:r>
            <a:endParaRPr lang="en-US" sz="1200" dirty="0"/>
          </a:p>
        </p:txBody>
      </p:sp>
      <p:sp>
        <p:nvSpPr>
          <p:cNvPr id="47" name="Text 31"/>
          <p:cNvSpPr txBox="1"/>
          <p:nvPr/>
        </p:nvSpPr>
        <p:spPr>
          <a:xfrm>
            <a:off x="514807" y="4678375"/>
            <a:ext cx="5086807" cy="324612"/>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 ・山間部や過密エリアでの通信ダウンによるキャッシュレス決済停止</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・飲食・物販の回転率低下を招き、売上10〜30%減のリスク </a:t>
            </a:r>
            <a:endParaRPr lang="en-US" sz="900" dirty="0"/>
          </a:p>
        </p:txBody>
      </p:sp>
      <p:sp>
        <p:nvSpPr>
          <p:cNvPr id="48" name="Shape 32"/>
          <p:cNvSpPr/>
          <p:nvPr/>
        </p:nvSpPr>
        <p:spPr>
          <a:xfrm>
            <a:off x="381305" y="5284622"/>
            <a:ext cx="5238598" cy="1123798"/>
          </a:xfrm>
          <a:prstGeom prst="rect">
            <a:avLst/>
          </a:prstGeom>
          <a:solidFill>
            <a:srgbClr val="E3F2FD">
              <a:alpha val="50000"/>
            </a:srgbClr>
          </a:solidFill>
          <a:ln/>
        </p:spPr>
      </p:sp>
      <p:sp>
        <p:nvSpPr>
          <p:cNvPr id="49" name="Shape 33"/>
          <p:cNvSpPr/>
          <p:nvPr/>
        </p:nvSpPr>
        <p:spPr>
          <a:xfrm>
            <a:off x="381305" y="5284622"/>
            <a:ext cx="38405" cy="1123798"/>
          </a:xfrm>
          <a:prstGeom prst="rect">
            <a:avLst/>
          </a:prstGeom>
          <a:solidFill>
            <a:srgbClr val="1565C0"/>
          </a:solidFill>
          <a:ln w="12700">
            <a:solidFill>
              <a:srgbClr val="1565C0">
                <a:alpha val="0"/>
              </a:srgbClr>
            </a:solidFill>
            <a:prstDash val="solid"/>
          </a:ln>
        </p:spPr>
      </p:sp>
      <p:sp>
        <p:nvSpPr>
          <p:cNvPr id="50" name="Text 34"/>
          <p:cNvSpPr txBox="1"/>
          <p:nvPr/>
        </p:nvSpPr>
        <p:spPr>
          <a:xfrm>
            <a:off x="762610" y="5531510"/>
            <a:ext cx="4953305" cy="228600"/>
          </a:xfrm>
          <a:prstGeom prst="rect">
            <a:avLst/>
          </a:prstGeom>
          <a:noFill/>
          <a:ln/>
        </p:spPr>
        <p:txBody>
          <a:bodyPr wrap="square" lIns="0" tIns="0" rIns="0" bIns="0" rtlCol="0" anchor="ctr"/>
          <a:lstStyle/>
          <a:p>
            <a:pPr marL="0" indent="0" algn="l">
              <a:buNone/>
            </a:pPr>
            <a:r>
              <a:rPr lang="en-US" sz="1200" b="1" dirty="0">
                <a:solidFill>
                  <a:srgbClr val="0052CC"/>
                </a:solidFill>
                <a:latin typeface="Noto Sans JP" pitchFamily="34" charset="0"/>
                <a:ea typeface="Noto Sans JP" pitchFamily="34" charset="-122"/>
                <a:cs typeface="Noto Sans JP" pitchFamily="34" charset="-120"/>
              </a:rPr>
              <a:t>構造的コスト上昇</a:t>
            </a:r>
            <a:endParaRPr lang="en-US" sz="1200" dirty="0"/>
          </a:p>
        </p:txBody>
      </p:sp>
      <p:sp>
        <p:nvSpPr>
          <p:cNvPr id="51" name="Text 35"/>
          <p:cNvSpPr txBox="1"/>
          <p:nvPr/>
        </p:nvSpPr>
        <p:spPr>
          <a:xfrm>
            <a:off x="514807" y="5874410"/>
            <a:ext cx="5086807" cy="324612"/>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 ・円安による海外アーティスト出演料（ドル建て）の高騰</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・人件費、設営・物流費の上昇が固定費を圧迫し損益分岐点を引き上げ </a:t>
            </a:r>
            <a:endParaRPr lang="en-US" sz="900" dirty="0"/>
          </a:p>
        </p:txBody>
      </p:sp>
      <p:pic>
        <p:nvPicPr>
          <p:cNvPr id="52" name="Image 14" descr="preencoded.png"/>
          <p:cNvPicPr>
            <a:picLocks noChangeAspect="1"/>
          </p:cNvPicPr>
          <p:nvPr/>
        </p:nvPicPr>
        <p:blipFill>
          <a:blip r:embed="rId10"/>
          <a:srcRect/>
          <a:stretch/>
        </p:blipFill>
        <p:spPr>
          <a:xfrm>
            <a:off x="514807" y="1990954"/>
            <a:ext cx="152705" cy="152705"/>
          </a:xfrm>
          <a:prstGeom prst="rect">
            <a:avLst/>
          </a:prstGeom>
        </p:spPr>
      </p:pic>
      <p:pic>
        <p:nvPicPr>
          <p:cNvPr id="53" name="Image 15" descr="preencoded.png"/>
          <p:cNvPicPr>
            <a:picLocks noChangeAspect="1"/>
          </p:cNvPicPr>
          <p:nvPr/>
        </p:nvPicPr>
        <p:blipFill>
          <a:blip r:embed="rId11"/>
          <a:srcRect/>
          <a:stretch/>
        </p:blipFill>
        <p:spPr>
          <a:xfrm>
            <a:off x="514807" y="3186989"/>
            <a:ext cx="152705" cy="152705"/>
          </a:xfrm>
          <a:prstGeom prst="rect">
            <a:avLst/>
          </a:prstGeom>
        </p:spPr>
      </p:pic>
      <p:pic>
        <p:nvPicPr>
          <p:cNvPr id="54" name="Image 16" descr="preencoded.png"/>
          <p:cNvPicPr>
            <a:picLocks noChangeAspect="1"/>
          </p:cNvPicPr>
          <p:nvPr/>
        </p:nvPicPr>
        <p:blipFill>
          <a:blip r:embed="rId12"/>
          <a:srcRect t="-180" b="-180"/>
          <a:stretch/>
        </p:blipFill>
        <p:spPr>
          <a:xfrm>
            <a:off x="514807" y="4383024"/>
            <a:ext cx="190195" cy="152705"/>
          </a:xfrm>
          <a:prstGeom prst="rect">
            <a:avLst/>
          </a:prstGeom>
        </p:spPr>
      </p:pic>
      <p:pic>
        <p:nvPicPr>
          <p:cNvPr id="55" name="Image 17" descr="preencoded.png"/>
          <p:cNvPicPr>
            <a:picLocks noChangeAspect="1"/>
          </p:cNvPicPr>
          <p:nvPr/>
        </p:nvPicPr>
        <p:blipFill>
          <a:blip r:embed="rId13"/>
          <a:srcRect l="-33" r="-33"/>
          <a:stretch/>
        </p:blipFill>
        <p:spPr>
          <a:xfrm>
            <a:off x="514807" y="5579974"/>
            <a:ext cx="171907" cy="152705"/>
          </a:xfrm>
          <a:prstGeom prst="rect">
            <a:avLst/>
          </a:prstGeom>
        </p:spPr>
      </p:pic>
      <p:sp>
        <p:nvSpPr>
          <p:cNvPr id="56" name="Text 36"/>
          <p:cNvSpPr txBox="1"/>
          <p:nvPr/>
        </p:nvSpPr>
        <p:spPr>
          <a:xfrm>
            <a:off x="6229807" y="1180795"/>
            <a:ext cx="5639105" cy="228600"/>
          </a:xfrm>
          <a:prstGeom prst="rect">
            <a:avLst/>
          </a:prstGeom>
          <a:noFill/>
          <a:ln/>
        </p:spPr>
        <p:txBody>
          <a:bodyPr wrap="square" lIns="0" tIns="0" rIns="0" bIns="0" rtlCol="0" anchor="ctr"/>
          <a:lstStyle/>
          <a:p>
            <a:pPr marL="0" indent="0" algn="ctr">
              <a:buNone/>
            </a:pPr>
            <a:r>
              <a:rPr lang="en-US" sz="1500" b="1" dirty="0">
                <a:solidFill>
                  <a:srgbClr val="0052CC"/>
                </a:solidFill>
                <a:latin typeface="Montserrat" pitchFamily="34" charset="0"/>
                <a:ea typeface="Montserrat" pitchFamily="34" charset="-122"/>
                <a:cs typeface="Montserrat" pitchFamily="34" charset="-120"/>
              </a:rPr>
              <a:t>RISK ASSESSMENT MATRIX</a:t>
            </a:r>
            <a:endParaRPr lang="en-US" sz="1500" dirty="0"/>
          </a:p>
        </p:txBody>
      </p:sp>
      <p:sp>
        <p:nvSpPr>
          <p:cNvPr id="57" name="Text 37"/>
          <p:cNvSpPr txBox="1"/>
          <p:nvPr/>
        </p:nvSpPr>
        <p:spPr>
          <a:xfrm>
            <a:off x="5734202" y="3315005"/>
            <a:ext cx="342900" cy="571500"/>
          </a:xfrm>
          <a:prstGeom prst="rect">
            <a:avLst/>
          </a:prstGeom>
          <a:noFill/>
          <a:ln/>
        </p:spPr>
        <p:txBody>
          <a:bodyPr wrap="square" lIns="0" tIns="0" rIns="0" bIns="0" rtlCol="0" anchor="ctr"/>
          <a:lstStyle/>
          <a:p>
            <a:pPr marL="0" indent="0" algn="ctr">
              <a:buNone/>
            </a:pPr>
            <a:r>
              <a:rPr lang="en-US" sz="1000" b="1" dirty="0">
                <a:solidFill>
                  <a:srgbClr val="003366"/>
                </a:solidFill>
                <a:latin typeface="Noto Sans JP" pitchFamily="34" charset="0"/>
                <a:ea typeface="Noto Sans JP" pitchFamily="34" charset="-122"/>
                <a:cs typeface="Noto Sans JP" pitchFamily="34" charset="-120"/>
              </a:rPr>
              <a:t>影</a:t>
            </a:r>
            <a:endParaRPr lang="en-US" sz="1000" dirty="0"/>
          </a:p>
          <a:p>
            <a:pPr marL="0" indent="0" algn="ctr">
              <a:buNone/>
            </a:pPr>
            <a:r>
              <a:rPr lang="en-US" sz="1000" b="1" dirty="0">
                <a:solidFill>
                  <a:srgbClr val="003366"/>
                </a:solidFill>
                <a:latin typeface="Noto Sans JP" pitchFamily="34" charset="0"/>
                <a:ea typeface="Noto Sans JP" pitchFamily="34" charset="-122"/>
                <a:cs typeface="Noto Sans JP" pitchFamily="34" charset="-120"/>
              </a:rPr>
              <a:t>響</a:t>
            </a:r>
            <a:endParaRPr lang="en-US" sz="1000" dirty="0"/>
          </a:p>
          <a:p>
            <a:pPr marL="0" indent="0" algn="ctr">
              <a:buNone/>
            </a:pPr>
            <a:r>
              <a:rPr lang="en-US" sz="1000" b="1" dirty="0">
                <a:solidFill>
                  <a:srgbClr val="003366"/>
                </a:solidFill>
                <a:latin typeface="Noto Sans JP" pitchFamily="34" charset="0"/>
                <a:ea typeface="Noto Sans JP" pitchFamily="34" charset="-122"/>
                <a:cs typeface="Noto Sans JP" pitchFamily="34" charset="-120"/>
              </a:rPr>
              <a:t>度</a:t>
            </a:r>
            <a:endParaRPr lang="en-US" sz="1000" dirty="0"/>
          </a:p>
        </p:txBody>
      </p:sp>
      <p:sp>
        <p:nvSpPr>
          <p:cNvPr id="58" name="Text 38"/>
          <p:cNvSpPr txBox="1"/>
          <p:nvPr/>
        </p:nvSpPr>
        <p:spPr>
          <a:xfrm>
            <a:off x="6191402" y="5791200"/>
            <a:ext cx="5715000" cy="191110"/>
          </a:xfrm>
          <a:prstGeom prst="rect">
            <a:avLst/>
          </a:prstGeom>
          <a:noFill/>
          <a:ln/>
        </p:spPr>
        <p:txBody>
          <a:bodyPr wrap="square" lIns="0" tIns="0" rIns="0" bIns="0" rtlCol="0" anchor="ctr"/>
          <a:lstStyle/>
          <a:p>
            <a:pPr marL="0" indent="0" algn="ctr">
              <a:buNone/>
            </a:pPr>
            <a:r>
              <a:rPr lang="en-US" sz="1000" b="1" dirty="0">
                <a:solidFill>
                  <a:srgbClr val="003366"/>
                </a:solidFill>
                <a:latin typeface="Noto Sans JP" pitchFamily="34" charset="0"/>
                <a:ea typeface="Noto Sans JP" pitchFamily="34" charset="-122"/>
                <a:cs typeface="Noto Sans JP" pitchFamily="34" charset="-120"/>
              </a:rPr>
              <a:t>発生確率</a:t>
            </a:r>
            <a:endParaRPr lang="en-US" sz="1000" dirty="0"/>
          </a:p>
        </p:txBody>
      </p:sp>
      <p:sp>
        <p:nvSpPr>
          <p:cNvPr id="59" name="Text 39"/>
          <p:cNvSpPr txBox="1"/>
          <p:nvPr/>
        </p:nvSpPr>
        <p:spPr>
          <a:xfrm>
            <a:off x="6019495" y="1562100"/>
            <a:ext cx="362102" cy="162763"/>
          </a:xfrm>
          <a:prstGeom prst="rect">
            <a:avLst/>
          </a:prstGeom>
          <a:noFill/>
          <a:ln/>
        </p:spPr>
        <p:txBody>
          <a:bodyPr wrap="square" lIns="0" tIns="0" rIns="0" bIns="0" rtlCol="0" anchor="ctr"/>
          <a:lstStyle/>
          <a:p>
            <a:pPr marL="0" indent="0" algn="r">
              <a:buNone/>
            </a:pPr>
            <a:r>
              <a:rPr lang="en-US" sz="900" dirty="0">
                <a:solidFill>
                  <a:srgbClr val="666666"/>
                </a:solidFill>
                <a:latin typeface="Noto Sans JP" pitchFamily="34" charset="0"/>
                <a:ea typeface="Noto Sans JP" pitchFamily="34" charset="-122"/>
                <a:cs typeface="Noto Sans JP" pitchFamily="34" charset="-120"/>
              </a:rPr>
              <a:t>大</a:t>
            </a:r>
            <a:endParaRPr lang="en-US" sz="900" dirty="0"/>
          </a:p>
        </p:txBody>
      </p:sp>
      <p:sp>
        <p:nvSpPr>
          <p:cNvPr id="60" name="Text 40"/>
          <p:cNvSpPr txBox="1"/>
          <p:nvPr/>
        </p:nvSpPr>
        <p:spPr>
          <a:xfrm>
            <a:off x="6019495" y="3433877"/>
            <a:ext cx="362102" cy="162763"/>
          </a:xfrm>
          <a:prstGeom prst="rect">
            <a:avLst/>
          </a:prstGeom>
          <a:noFill/>
          <a:ln/>
        </p:spPr>
        <p:txBody>
          <a:bodyPr wrap="square" lIns="0" tIns="0" rIns="0" bIns="0" rtlCol="0" anchor="ctr"/>
          <a:lstStyle/>
          <a:p>
            <a:pPr marL="0" indent="0" algn="r">
              <a:buNone/>
            </a:pPr>
            <a:r>
              <a:rPr lang="en-US" sz="900" dirty="0">
                <a:solidFill>
                  <a:srgbClr val="666666"/>
                </a:solidFill>
                <a:latin typeface="Noto Sans JP" pitchFamily="34" charset="0"/>
                <a:ea typeface="Noto Sans JP" pitchFamily="34" charset="-122"/>
                <a:cs typeface="Noto Sans JP" pitchFamily="34" charset="-120"/>
              </a:rPr>
              <a:t>中</a:t>
            </a:r>
            <a:endParaRPr lang="en-US" sz="900" dirty="0"/>
          </a:p>
        </p:txBody>
      </p:sp>
      <p:sp>
        <p:nvSpPr>
          <p:cNvPr id="61" name="Text 41"/>
          <p:cNvSpPr txBox="1"/>
          <p:nvPr/>
        </p:nvSpPr>
        <p:spPr>
          <a:xfrm>
            <a:off x="6019495" y="5305654"/>
            <a:ext cx="362102" cy="162763"/>
          </a:xfrm>
          <a:prstGeom prst="rect">
            <a:avLst/>
          </a:prstGeom>
          <a:noFill/>
          <a:ln/>
        </p:spPr>
        <p:txBody>
          <a:bodyPr wrap="square" lIns="0" tIns="0" rIns="0" bIns="0" rtlCol="0" anchor="ctr"/>
          <a:lstStyle/>
          <a:p>
            <a:pPr marL="0" indent="0" algn="r">
              <a:buNone/>
            </a:pPr>
            <a:r>
              <a:rPr lang="en-US" sz="900" dirty="0">
                <a:solidFill>
                  <a:srgbClr val="666666"/>
                </a:solidFill>
                <a:latin typeface="Noto Sans JP" pitchFamily="34" charset="0"/>
                <a:ea typeface="Noto Sans JP" pitchFamily="34" charset="-122"/>
                <a:cs typeface="Noto Sans JP" pitchFamily="34" charset="-120"/>
              </a:rPr>
              <a:t>小</a:t>
            </a:r>
            <a:endParaRPr lang="en-US" sz="900" dirty="0"/>
          </a:p>
        </p:txBody>
      </p:sp>
      <p:sp>
        <p:nvSpPr>
          <p:cNvPr id="62" name="Text 42"/>
          <p:cNvSpPr txBox="1"/>
          <p:nvPr/>
        </p:nvSpPr>
        <p:spPr>
          <a:xfrm>
            <a:off x="6667805" y="5819546"/>
            <a:ext cx="200254" cy="57607"/>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低</a:t>
            </a:r>
            <a:endParaRPr lang="en-US" sz="900" dirty="0"/>
          </a:p>
        </p:txBody>
      </p:sp>
      <p:sp>
        <p:nvSpPr>
          <p:cNvPr id="63" name="Text 43"/>
          <p:cNvSpPr txBox="1"/>
          <p:nvPr/>
        </p:nvSpPr>
        <p:spPr>
          <a:xfrm>
            <a:off x="8991295" y="5819546"/>
            <a:ext cx="200254" cy="57607"/>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中</a:t>
            </a:r>
            <a:endParaRPr lang="en-US" sz="900" dirty="0"/>
          </a:p>
        </p:txBody>
      </p:sp>
      <p:sp>
        <p:nvSpPr>
          <p:cNvPr id="64" name="Text 44"/>
          <p:cNvSpPr txBox="1"/>
          <p:nvPr/>
        </p:nvSpPr>
        <p:spPr>
          <a:xfrm>
            <a:off x="11315700" y="5819546"/>
            <a:ext cx="200254" cy="57607"/>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高</a:t>
            </a:r>
            <a:endParaRPr lang="en-US" sz="900" dirty="0"/>
          </a:p>
        </p:txBody>
      </p:sp>
      <p:sp>
        <p:nvSpPr>
          <p:cNvPr id="65" name="Shape 45"/>
          <p:cNvSpPr/>
          <p:nvPr/>
        </p:nvSpPr>
        <p:spPr>
          <a:xfrm>
            <a:off x="6476695" y="6306007"/>
            <a:ext cx="114300" cy="114300"/>
          </a:xfrm>
          <a:prstGeom prst="rect">
            <a:avLst/>
          </a:prstGeom>
          <a:solidFill>
            <a:srgbClr val="1565C0"/>
          </a:solidFill>
          <a:ln w="12700">
            <a:solidFill>
              <a:srgbClr val="FFFFFF">
                <a:alpha val="0"/>
              </a:srgbClr>
            </a:solidFill>
            <a:prstDash val="solid"/>
          </a:ln>
        </p:spPr>
      </p:sp>
      <p:sp>
        <p:nvSpPr>
          <p:cNvPr id="66" name="Text 46"/>
          <p:cNvSpPr txBox="1"/>
          <p:nvPr/>
        </p:nvSpPr>
        <p:spPr>
          <a:xfrm>
            <a:off x="6667805" y="6371844"/>
            <a:ext cx="1028700"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クリティカル</a:t>
            </a:r>
            <a:endParaRPr lang="en-US" sz="800" dirty="0"/>
          </a:p>
        </p:txBody>
      </p:sp>
      <p:sp>
        <p:nvSpPr>
          <p:cNvPr id="67" name="Shape 47"/>
          <p:cNvSpPr/>
          <p:nvPr/>
        </p:nvSpPr>
        <p:spPr>
          <a:xfrm>
            <a:off x="7619695" y="6306007"/>
            <a:ext cx="114300" cy="114300"/>
          </a:xfrm>
          <a:prstGeom prst="rect">
            <a:avLst/>
          </a:prstGeom>
          <a:solidFill>
            <a:srgbClr val="42A5F5"/>
          </a:solidFill>
          <a:ln w="12700">
            <a:solidFill>
              <a:srgbClr val="FFFFFF">
                <a:alpha val="0"/>
              </a:srgbClr>
            </a:solidFill>
            <a:prstDash val="solid"/>
          </a:ln>
        </p:spPr>
      </p:sp>
      <p:sp>
        <p:nvSpPr>
          <p:cNvPr id="68" name="Text 48"/>
          <p:cNvSpPr txBox="1"/>
          <p:nvPr/>
        </p:nvSpPr>
        <p:spPr>
          <a:xfrm>
            <a:off x="7810805" y="6371844"/>
            <a:ext cx="1028700"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高リスク</a:t>
            </a:r>
            <a:endParaRPr lang="en-US" sz="800" dirty="0"/>
          </a:p>
        </p:txBody>
      </p:sp>
      <p:sp>
        <p:nvSpPr>
          <p:cNvPr id="69" name="Shape 49"/>
          <p:cNvSpPr/>
          <p:nvPr/>
        </p:nvSpPr>
        <p:spPr>
          <a:xfrm>
            <a:off x="8762695" y="6306007"/>
            <a:ext cx="114300" cy="114300"/>
          </a:xfrm>
          <a:prstGeom prst="rect">
            <a:avLst/>
          </a:prstGeom>
          <a:solidFill>
            <a:srgbClr val="90CAF9"/>
          </a:solidFill>
          <a:ln w="12700">
            <a:solidFill>
              <a:srgbClr val="FFFFFF">
                <a:alpha val="0"/>
              </a:srgbClr>
            </a:solidFill>
            <a:prstDash val="solid"/>
          </a:ln>
        </p:spPr>
      </p:sp>
      <p:sp>
        <p:nvSpPr>
          <p:cNvPr id="70" name="Text 50"/>
          <p:cNvSpPr txBox="1"/>
          <p:nvPr/>
        </p:nvSpPr>
        <p:spPr>
          <a:xfrm>
            <a:off x="8953805" y="6371844"/>
            <a:ext cx="1028700"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中リスク</a:t>
            </a:r>
            <a:endParaRPr lang="en-US" sz="800" dirty="0"/>
          </a:p>
        </p:txBody>
      </p:sp>
      <p:sp>
        <p:nvSpPr>
          <p:cNvPr id="71" name="Shape 51"/>
          <p:cNvSpPr/>
          <p:nvPr/>
        </p:nvSpPr>
        <p:spPr>
          <a:xfrm>
            <a:off x="9905695" y="6306007"/>
            <a:ext cx="114300" cy="114300"/>
          </a:xfrm>
          <a:prstGeom prst="rect">
            <a:avLst/>
          </a:prstGeom>
          <a:solidFill>
            <a:srgbClr val="E3F2FD"/>
          </a:solidFill>
          <a:ln w="12700">
            <a:solidFill>
              <a:srgbClr val="FFFFFF">
                <a:alpha val="0"/>
              </a:srgbClr>
            </a:solidFill>
            <a:prstDash val="solid"/>
          </a:ln>
        </p:spPr>
      </p:sp>
      <p:sp>
        <p:nvSpPr>
          <p:cNvPr id="72" name="Text 52"/>
          <p:cNvSpPr txBox="1"/>
          <p:nvPr/>
        </p:nvSpPr>
        <p:spPr>
          <a:xfrm>
            <a:off x="10096805" y="6371844"/>
            <a:ext cx="1028700"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低リスク</a:t>
            </a:r>
            <a:endParaRPr lang="en-US" sz="800" dirty="0"/>
          </a:p>
        </p:txBody>
      </p:sp>
      <p:sp>
        <p:nvSpPr>
          <p:cNvPr id="73" name="Text 53"/>
          <p:cNvSpPr txBox="1"/>
          <p:nvPr/>
        </p:nvSpPr>
        <p:spPr>
          <a:xfrm>
            <a:off x="381305" y="6590995"/>
            <a:ext cx="304861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業界レポートおよびリスク評価モデル</a:t>
            </a:r>
            <a:endParaRPr lang="en-US" sz="900" dirty="0"/>
          </a:p>
        </p:txBody>
      </p:sp>
      <p:sp>
        <p:nvSpPr>
          <p:cNvPr id="74" name="Text 54"/>
          <p:cNvSpPr txBox="1"/>
          <p:nvPr/>
        </p:nvSpPr>
        <p:spPr>
          <a:xfrm>
            <a:off x="10782605" y="6610198"/>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14</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Text 4"/>
          <p:cNvSpPr txBox="1"/>
          <p:nvPr/>
        </p:nvSpPr>
        <p:spPr>
          <a:xfrm>
            <a:off x="381305" y="381305"/>
            <a:ext cx="11735410" cy="419710"/>
          </a:xfrm>
          <a:prstGeom prst="rect">
            <a:avLst/>
          </a:prstGeom>
          <a:noFill/>
          <a:ln/>
        </p:spPr>
        <p:txBody>
          <a:bodyPr wrap="square" lIns="0" tIns="0" rIns="0" bIns="0" rtlCol="0" anchor="ctr"/>
          <a:lstStyle/>
          <a:p>
            <a:pPr marL="0" indent="0" algn="l">
              <a:buNone/>
            </a:pPr>
            <a:r>
              <a:rPr lang="en-US" sz="2700" b="1" dirty="0">
                <a:solidFill>
                  <a:srgbClr val="003366"/>
                </a:solidFill>
                <a:latin typeface="Montserrat" pitchFamily="34" charset="0"/>
                <a:ea typeface="Montserrat" pitchFamily="34" charset="-122"/>
                <a:cs typeface="Montserrat" pitchFamily="34" charset="-120"/>
              </a:rPr>
              <a:t>フェス産業の総合評価と将来予測</a:t>
            </a:r>
            <a:endParaRPr lang="en-US" sz="2700" dirty="0"/>
          </a:p>
        </p:txBody>
      </p:sp>
      <p:pic>
        <p:nvPicPr>
          <p:cNvPr id="7" name="Image 0" descr="preencoded.png"/>
          <p:cNvPicPr>
            <a:picLocks noChangeAspect="1"/>
          </p:cNvPicPr>
          <p:nvPr/>
        </p:nvPicPr>
        <p:blipFill>
          <a:blip r:embed="rId3"/>
          <a:srcRect t="-400" b="-400"/>
          <a:stretch/>
        </p:blipFill>
        <p:spPr>
          <a:xfrm>
            <a:off x="381305" y="857707"/>
            <a:ext cx="571500" cy="38405"/>
          </a:xfrm>
          <a:prstGeom prst="rect">
            <a:avLst/>
          </a:prstGeom>
        </p:spPr>
      </p:pic>
      <p:sp>
        <p:nvSpPr>
          <p:cNvPr id="8" name="Shape 5"/>
          <p:cNvSpPr/>
          <p:nvPr/>
        </p:nvSpPr>
        <p:spPr>
          <a:xfrm>
            <a:off x="571500" y="1206094"/>
            <a:ext cx="38405" cy="276149"/>
          </a:xfrm>
          <a:prstGeom prst="rect">
            <a:avLst/>
          </a:prstGeom>
          <a:solidFill>
            <a:srgbClr val="4A90E2"/>
          </a:solidFill>
          <a:ln w="12700">
            <a:solidFill>
              <a:srgbClr val="4A90E2">
                <a:alpha val="0"/>
              </a:srgbClr>
            </a:solidFill>
            <a:prstDash val="solid"/>
          </a:ln>
        </p:spPr>
      </p:sp>
      <p:sp>
        <p:nvSpPr>
          <p:cNvPr id="9" name="Text 6"/>
          <p:cNvSpPr txBox="1"/>
          <p:nvPr/>
        </p:nvSpPr>
        <p:spPr>
          <a:xfrm>
            <a:off x="724205" y="1206094"/>
            <a:ext cx="4800600" cy="277063"/>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500" b="1" dirty="0">
                <a:solidFill>
                  <a:srgbClr val="0052CC"/>
                </a:solidFill>
                <a:latin typeface="Noto Sans JP" pitchFamily="34" charset="0"/>
                <a:ea typeface="Noto Sans JP" pitchFamily="34" charset="-122"/>
                <a:cs typeface="Noto Sans JP" pitchFamily="34" charset="-120"/>
              </a:rPr>
              <a:t>市場構造の将来シミュレーション</a:t>
            </a:r>
            <a:endParaRPr lang="en-US" sz="1500" dirty="0"/>
          </a:p>
        </p:txBody>
      </p:sp>
      <p:pic>
        <p:nvPicPr>
          <p:cNvPr id="10" name="Image 1" descr="preencoded.png"/>
          <p:cNvPicPr>
            <a:picLocks noChangeAspect="1"/>
          </p:cNvPicPr>
          <p:nvPr/>
        </p:nvPicPr>
        <p:blipFill>
          <a:blip r:embed="rId4"/>
          <a:srcRect l="-2" r="-2"/>
          <a:stretch/>
        </p:blipFill>
        <p:spPr>
          <a:xfrm>
            <a:off x="571500" y="1524305"/>
            <a:ext cx="4762195" cy="3047695"/>
          </a:xfrm>
          <a:prstGeom prst="rect">
            <a:avLst/>
          </a:prstGeom>
        </p:spPr>
      </p:pic>
      <p:sp>
        <p:nvSpPr>
          <p:cNvPr id="11" name="Shape 7"/>
          <p:cNvSpPr/>
          <p:nvPr/>
        </p:nvSpPr>
        <p:spPr>
          <a:xfrm>
            <a:off x="571500" y="4714646"/>
            <a:ext cx="4762195" cy="1410005"/>
          </a:xfrm>
          <a:prstGeom prst="roundRect">
            <a:avLst>
              <a:gd name="adj" fmla="val 5258"/>
            </a:avLst>
          </a:prstGeom>
          <a:solidFill>
            <a:srgbClr val="E3F2FD"/>
          </a:solidFill>
          <a:ln w="12700">
            <a:solidFill>
              <a:srgbClr val="90CAF9"/>
            </a:solidFill>
            <a:prstDash val="solid"/>
          </a:ln>
        </p:spPr>
      </p:sp>
      <p:sp>
        <p:nvSpPr>
          <p:cNvPr id="12" name="Text 8"/>
          <p:cNvSpPr txBox="1"/>
          <p:nvPr/>
        </p:nvSpPr>
        <p:spPr>
          <a:xfrm>
            <a:off x="866851" y="4953305"/>
            <a:ext cx="4553712" cy="191110"/>
          </a:xfrm>
          <a:prstGeom prst="rect">
            <a:avLst/>
          </a:prstGeom>
          <a:noFill/>
          <a:ln/>
        </p:spPr>
        <p:txBody>
          <a:bodyPr wrap="square" lIns="0" tIns="0" rIns="0" bIns="0" rtlCol="0" anchor="ctr"/>
          <a:lstStyle/>
          <a:p>
            <a:pPr marL="0" indent="0" algn="l">
              <a:buNone/>
            </a:pPr>
            <a:r>
              <a:rPr lang="en-US" sz="1000" b="1" dirty="0">
                <a:solidFill>
                  <a:srgbClr val="0277BD"/>
                </a:solidFill>
                <a:latin typeface="Noto Sans JP" pitchFamily="34" charset="0"/>
                <a:ea typeface="Noto Sans JP" pitchFamily="34" charset="-122"/>
                <a:cs typeface="Noto Sans JP" pitchFamily="34" charset="-120"/>
              </a:rPr>
              <a:t> 市場展望</a:t>
            </a:r>
            <a:endParaRPr lang="en-US" sz="1000" dirty="0"/>
          </a:p>
        </p:txBody>
      </p:sp>
      <p:pic>
        <p:nvPicPr>
          <p:cNvPr id="13" name="Image 2" descr="preencoded.png"/>
          <p:cNvPicPr>
            <a:picLocks noChangeAspect="1"/>
          </p:cNvPicPr>
          <p:nvPr/>
        </p:nvPicPr>
        <p:blipFill>
          <a:blip r:embed="rId5"/>
          <a:srcRect/>
          <a:stretch/>
        </p:blipFill>
        <p:spPr>
          <a:xfrm>
            <a:off x="676656" y="4981651"/>
            <a:ext cx="133502" cy="133502"/>
          </a:xfrm>
          <a:prstGeom prst="rect">
            <a:avLst/>
          </a:prstGeom>
        </p:spPr>
      </p:pic>
      <p:sp>
        <p:nvSpPr>
          <p:cNvPr id="14" name="Text 9"/>
          <p:cNvSpPr txBox="1"/>
          <p:nvPr/>
        </p:nvSpPr>
        <p:spPr>
          <a:xfrm>
            <a:off x="676656" y="5257800"/>
            <a:ext cx="4629607" cy="648310"/>
          </a:xfrm>
          <a:prstGeom prst="rect">
            <a:avLst/>
          </a:prstGeom>
          <a:noFill/>
          <a:ln/>
        </p:spPr>
        <p:txBody>
          <a:bodyPr wrap="square" lIns="0" tIns="0" rIns="0" bIns="0" rtlCol="0" anchor="ctr"/>
          <a:lstStyle/>
          <a:p>
            <a:pPr marL="0" indent="0" algn="l">
              <a:buNone/>
            </a:pPr>
            <a:r>
              <a:rPr lang="en-US" sz="900" dirty="0">
                <a:solidFill>
                  <a:srgbClr val="01579B"/>
                </a:solidFill>
                <a:latin typeface="Noto Sans JP" pitchFamily="34" charset="0"/>
                <a:ea typeface="Noto Sans JP" pitchFamily="34" charset="-122"/>
                <a:cs typeface="Noto Sans JP" pitchFamily="34" charset="-120"/>
              </a:rPr>
              <a:t> 市場全体は単価上昇により緩やかに拡大基調を維持するが、利益は上位の「ブランド型フェス」に集中する。</a:t>
            </a:r>
            <a:endParaRPr lang="en-US" sz="900" dirty="0"/>
          </a:p>
          <a:p>
            <a:pPr marL="0" indent="0" algn="l">
              <a:buNone/>
            </a:pPr>
            <a:r>
              <a:rPr lang="en-US" sz="900" dirty="0">
                <a:solidFill>
                  <a:srgbClr val="01579B"/>
                </a:solidFill>
                <a:latin typeface="Noto Sans JP" pitchFamily="34" charset="0"/>
                <a:ea typeface="Noto Sans JP" pitchFamily="34" charset="-122"/>
                <a:cs typeface="Noto Sans JP" pitchFamily="34" charset="-120"/>
              </a:rPr>
              <a:t> 中規模以下のフェスはコスト増を価格転嫁しきれず、収益性が悪化・淘汰が進む「K字型」の成長曲線を描く。 </a:t>
            </a:r>
            <a:endParaRPr lang="en-US" sz="900" dirty="0"/>
          </a:p>
        </p:txBody>
      </p:sp>
      <p:sp>
        <p:nvSpPr>
          <p:cNvPr id="15" name="Shape 10"/>
          <p:cNvSpPr/>
          <p:nvPr/>
        </p:nvSpPr>
        <p:spPr>
          <a:xfrm>
            <a:off x="6096305" y="1206094"/>
            <a:ext cx="38405" cy="276149"/>
          </a:xfrm>
          <a:prstGeom prst="rect">
            <a:avLst/>
          </a:prstGeom>
          <a:solidFill>
            <a:srgbClr val="4A90E2"/>
          </a:solidFill>
          <a:ln w="12700">
            <a:solidFill>
              <a:srgbClr val="4A90E2">
                <a:alpha val="0"/>
              </a:srgbClr>
            </a:solidFill>
            <a:prstDash val="solid"/>
          </a:ln>
        </p:spPr>
      </p:sp>
      <p:sp>
        <p:nvSpPr>
          <p:cNvPr id="16" name="Text 11"/>
          <p:cNvSpPr txBox="1"/>
          <p:nvPr/>
        </p:nvSpPr>
        <p:spPr>
          <a:xfrm>
            <a:off x="6249010" y="1206094"/>
            <a:ext cx="5562295" cy="277063"/>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500" b="1" dirty="0">
                <a:solidFill>
                  <a:srgbClr val="0052CC"/>
                </a:solidFill>
                <a:latin typeface="Noto Sans JP" pitchFamily="34" charset="0"/>
                <a:ea typeface="Noto Sans JP" pitchFamily="34" charset="-122"/>
                <a:cs typeface="Noto Sans JP" pitchFamily="34" charset="-120"/>
              </a:rPr>
              <a:t>評価と選別条件</a:t>
            </a:r>
            <a:endParaRPr lang="en-US" sz="1500" dirty="0"/>
          </a:p>
        </p:txBody>
      </p:sp>
      <p:sp>
        <p:nvSpPr>
          <p:cNvPr id="17" name="Shape 12"/>
          <p:cNvSpPr/>
          <p:nvPr/>
        </p:nvSpPr>
        <p:spPr>
          <a:xfrm>
            <a:off x="6096305" y="1524305"/>
            <a:ext cx="5524805" cy="5000854"/>
          </a:xfrm>
          <a:prstGeom prst="roundRect">
            <a:avLst>
              <a:gd name="adj" fmla="val 557"/>
            </a:avLst>
          </a:prstGeom>
          <a:solidFill>
            <a:srgbClr val="FFFFFF">
              <a:alpha val="80000"/>
            </a:srgbClr>
          </a:solidFill>
          <a:ln w="12700">
            <a:solidFill>
              <a:srgbClr val="E6F2FF"/>
            </a:solidFill>
            <a:prstDash val="solid"/>
          </a:ln>
        </p:spPr>
      </p:sp>
      <p:sp>
        <p:nvSpPr>
          <p:cNvPr id="18" name="Shape 13"/>
          <p:cNvSpPr/>
          <p:nvPr/>
        </p:nvSpPr>
        <p:spPr>
          <a:xfrm>
            <a:off x="6219749" y="1647749"/>
            <a:ext cx="28346" cy="181051"/>
          </a:xfrm>
          <a:prstGeom prst="rect">
            <a:avLst/>
          </a:prstGeom>
          <a:solidFill>
            <a:srgbClr val="CCCCCC"/>
          </a:solidFill>
          <a:ln w="12700">
            <a:solidFill>
              <a:srgbClr val="CCCCCC">
                <a:alpha val="0"/>
              </a:srgbClr>
            </a:solidFill>
            <a:prstDash val="solid"/>
          </a:ln>
        </p:spPr>
      </p:sp>
      <p:sp>
        <p:nvSpPr>
          <p:cNvPr id="19" name="Text 14"/>
          <p:cNvSpPr txBox="1"/>
          <p:nvPr/>
        </p:nvSpPr>
        <p:spPr>
          <a:xfrm>
            <a:off x="6295644" y="1647749"/>
            <a:ext cx="5392217" cy="181051"/>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900" b="1" dirty="0">
                <a:solidFill>
                  <a:srgbClr val="666666"/>
                </a:solidFill>
                <a:latin typeface="Noto Sans JP" pitchFamily="34" charset="0"/>
                <a:ea typeface="Noto Sans JP" pitchFamily="34" charset="-122"/>
                <a:cs typeface="Noto Sans JP" pitchFamily="34" charset="-120"/>
              </a:rPr>
              <a:t>現状認識</a:t>
            </a:r>
            <a:endParaRPr lang="en-US" sz="900" dirty="0"/>
          </a:p>
        </p:txBody>
      </p:sp>
      <p:sp>
        <p:nvSpPr>
          <p:cNvPr id="20" name="Shape 15"/>
          <p:cNvSpPr/>
          <p:nvPr/>
        </p:nvSpPr>
        <p:spPr>
          <a:xfrm>
            <a:off x="6219749" y="1867205"/>
            <a:ext cx="5277002" cy="304495"/>
          </a:xfrm>
          <a:prstGeom prst="rect">
            <a:avLst/>
          </a:prstGeom>
          <a:solidFill>
            <a:srgbClr val="FFFFFF">
              <a:alpha val="60000"/>
            </a:srgbClr>
          </a:solidFill>
          <a:ln/>
        </p:spPr>
      </p:sp>
      <p:sp>
        <p:nvSpPr>
          <p:cNvPr id="21" name="Shape 16"/>
          <p:cNvSpPr/>
          <p:nvPr/>
        </p:nvSpPr>
        <p:spPr>
          <a:xfrm>
            <a:off x="6219749" y="2162556"/>
            <a:ext cx="5277002" cy="9144"/>
          </a:xfrm>
          <a:prstGeom prst="rect">
            <a:avLst/>
          </a:prstGeom>
          <a:solidFill>
            <a:srgbClr val="E6F2FF"/>
          </a:solidFill>
          <a:ln w="12700">
            <a:solidFill>
              <a:srgbClr val="E6F2FF">
                <a:alpha val="0"/>
              </a:srgbClr>
            </a:solidFill>
            <a:prstDash val="solid"/>
          </a:ln>
        </p:spPr>
      </p:sp>
      <p:sp>
        <p:nvSpPr>
          <p:cNvPr id="22" name="Text 17"/>
          <p:cNvSpPr txBox="1"/>
          <p:nvPr/>
        </p:nvSpPr>
        <p:spPr>
          <a:xfrm>
            <a:off x="6542532" y="1923898"/>
            <a:ext cx="1891894"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コロナ後の「回復局面」は終了 </a:t>
            </a:r>
            <a:endParaRPr lang="en-US" sz="900" dirty="0"/>
          </a:p>
        </p:txBody>
      </p:sp>
      <p:sp>
        <p:nvSpPr>
          <p:cNvPr id="23" name="Shape 18"/>
          <p:cNvSpPr/>
          <p:nvPr/>
        </p:nvSpPr>
        <p:spPr>
          <a:xfrm>
            <a:off x="6219749" y="2190902"/>
            <a:ext cx="5277002" cy="295351"/>
          </a:xfrm>
          <a:prstGeom prst="rect">
            <a:avLst/>
          </a:prstGeom>
          <a:solidFill>
            <a:srgbClr val="FFFFFF">
              <a:alpha val="60000"/>
            </a:srgbClr>
          </a:solidFill>
          <a:ln w="12700">
            <a:solidFill>
              <a:srgbClr val="FFFFFF">
                <a:alpha val="0"/>
              </a:srgbClr>
            </a:solidFill>
            <a:prstDash val="solid"/>
          </a:ln>
        </p:spPr>
      </p:sp>
      <p:sp>
        <p:nvSpPr>
          <p:cNvPr id="24" name="Text 19"/>
          <p:cNvSpPr txBox="1"/>
          <p:nvPr/>
        </p:nvSpPr>
        <p:spPr>
          <a:xfrm>
            <a:off x="6524244" y="2247595"/>
            <a:ext cx="2543861"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優勝劣敗が明確化する「選別成長局面」へ </a:t>
            </a:r>
            <a:endParaRPr lang="en-US" sz="900" dirty="0"/>
          </a:p>
        </p:txBody>
      </p:sp>
      <p:sp>
        <p:nvSpPr>
          <p:cNvPr id="25" name="Shape 20"/>
          <p:cNvSpPr/>
          <p:nvPr/>
        </p:nvSpPr>
        <p:spPr>
          <a:xfrm>
            <a:off x="6219749" y="2562149"/>
            <a:ext cx="28346" cy="181051"/>
          </a:xfrm>
          <a:prstGeom prst="rect">
            <a:avLst/>
          </a:prstGeom>
          <a:solidFill>
            <a:srgbClr val="4CAF50"/>
          </a:solidFill>
          <a:ln w="12700">
            <a:solidFill>
              <a:srgbClr val="4CAF50">
                <a:alpha val="0"/>
              </a:srgbClr>
            </a:solidFill>
            <a:prstDash val="solid"/>
          </a:ln>
        </p:spPr>
      </p:sp>
      <p:sp>
        <p:nvSpPr>
          <p:cNvPr id="26" name="Text 21"/>
          <p:cNvSpPr txBox="1"/>
          <p:nvPr/>
        </p:nvSpPr>
        <p:spPr>
          <a:xfrm>
            <a:off x="6295644" y="2562149"/>
            <a:ext cx="5392217" cy="181051"/>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900" b="1" dirty="0">
                <a:solidFill>
                  <a:srgbClr val="666666"/>
                </a:solidFill>
                <a:latin typeface="Noto Sans JP" pitchFamily="34" charset="0"/>
                <a:ea typeface="Noto Sans JP" pitchFamily="34" charset="-122"/>
                <a:cs typeface="Noto Sans JP" pitchFamily="34" charset="-120"/>
              </a:rPr>
              <a:t>伸びるフェスの条件</a:t>
            </a:r>
            <a:endParaRPr lang="en-US" sz="900" dirty="0"/>
          </a:p>
        </p:txBody>
      </p:sp>
      <p:sp>
        <p:nvSpPr>
          <p:cNvPr id="27" name="Shape 22"/>
          <p:cNvSpPr/>
          <p:nvPr/>
        </p:nvSpPr>
        <p:spPr>
          <a:xfrm>
            <a:off x="6219749" y="2781605"/>
            <a:ext cx="5277002" cy="333756"/>
          </a:xfrm>
          <a:prstGeom prst="rect">
            <a:avLst/>
          </a:prstGeom>
          <a:solidFill>
            <a:srgbClr val="FFFFFF">
              <a:alpha val="60000"/>
            </a:srgbClr>
          </a:solidFill>
          <a:ln/>
        </p:spPr>
      </p:sp>
      <p:sp>
        <p:nvSpPr>
          <p:cNvPr id="28" name="Shape 23"/>
          <p:cNvSpPr/>
          <p:nvPr/>
        </p:nvSpPr>
        <p:spPr>
          <a:xfrm>
            <a:off x="6219749" y="3106217"/>
            <a:ext cx="5277002" cy="9144"/>
          </a:xfrm>
          <a:prstGeom prst="rect">
            <a:avLst/>
          </a:prstGeom>
          <a:solidFill>
            <a:srgbClr val="E6F2FF"/>
          </a:solidFill>
          <a:ln w="12700">
            <a:solidFill>
              <a:srgbClr val="E6F2FF">
                <a:alpha val="0"/>
              </a:srgbClr>
            </a:solidFill>
            <a:prstDash val="solid"/>
          </a:ln>
        </p:spPr>
      </p:sp>
      <p:sp>
        <p:nvSpPr>
          <p:cNvPr id="29" name="Text 24"/>
          <p:cNvSpPr txBox="1"/>
          <p:nvPr/>
        </p:nvSpPr>
        <p:spPr>
          <a:xfrm>
            <a:off x="6505042" y="2862986"/>
            <a:ext cx="4525366" cy="162763"/>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 上位大型・圧倒的ブランド力</a:t>
            </a:r>
            <a:endParaRPr lang="en-US" sz="900" dirty="0"/>
          </a:p>
        </p:txBody>
      </p:sp>
      <p:pic>
        <p:nvPicPr>
          <p:cNvPr id="30" name="Image 3" descr="preencoded.png"/>
          <p:cNvPicPr>
            <a:picLocks noChangeAspect="1"/>
          </p:cNvPicPr>
          <p:nvPr/>
        </p:nvPicPr>
        <p:blipFill>
          <a:blip r:embed="rId6"/>
          <a:srcRect l="-13318" r="-13318"/>
          <a:stretch/>
        </p:blipFill>
        <p:spPr>
          <a:xfrm>
            <a:off x="6314846" y="2876702"/>
            <a:ext cx="190195" cy="133502"/>
          </a:xfrm>
          <a:prstGeom prst="rect">
            <a:avLst/>
          </a:prstGeom>
        </p:spPr>
      </p:pic>
      <p:sp>
        <p:nvSpPr>
          <p:cNvPr id="31" name="Shape 25"/>
          <p:cNvSpPr/>
          <p:nvPr/>
        </p:nvSpPr>
        <p:spPr>
          <a:xfrm>
            <a:off x="10832897" y="2838298"/>
            <a:ext cx="571500" cy="209398"/>
          </a:xfrm>
          <a:prstGeom prst="roundRect">
            <a:avLst>
              <a:gd name="adj" fmla="val 158793"/>
            </a:avLst>
          </a:prstGeom>
          <a:solidFill>
            <a:srgbClr val="E3F2FD"/>
          </a:solidFill>
          <a:ln w="12700">
            <a:solidFill>
              <a:srgbClr val="B3E5FC"/>
            </a:solidFill>
            <a:prstDash val="solid"/>
          </a:ln>
        </p:spPr>
      </p:sp>
      <p:sp>
        <p:nvSpPr>
          <p:cNvPr id="32" name="Text 26"/>
          <p:cNvSpPr txBox="1"/>
          <p:nvPr/>
        </p:nvSpPr>
        <p:spPr>
          <a:xfrm>
            <a:off x="10832897" y="2838298"/>
            <a:ext cx="629107" cy="210312"/>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dirty="0">
                <a:solidFill>
                  <a:srgbClr val="0277BD"/>
                </a:solidFill>
                <a:latin typeface="Noto Sans JP" pitchFamily="34" charset="0"/>
                <a:ea typeface="Noto Sans JP" pitchFamily="34" charset="-122"/>
                <a:cs typeface="Noto Sans JP" pitchFamily="34" charset="-120"/>
              </a:rPr>
              <a:t>Strength</a:t>
            </a:r>
            <a:endParaRPr lang="en-US" sz="800" dirty="0"/>
          </a:p>
        </p:txBody>
      </p:sp>
      <p:sp>
        <p:nvSpPr>
          <p:cNvPr id="33" name="Shape 27"/>
          <p:cNvSpPr/>
          <p:nvPr/>
        </p:nvSpPr>
        <p:spPr>
          <a:xfrm>
            <a:off x="6219749" y="3133649"/>
            <a:ext cx="5277002" cy="333756"/>
          </a:xfrm>
          <a:prstGeom prst="rect">
            <a:avLst/>
          </a:prstGeom>
          <a:solidFill>
            <a:srgbClr val="FFFFFF">
              <a:alpha val="60000"/>
            </a:srgbClr>
          </a:solidFill>
          <a:ln/>
        </p:spPr>
      </p:sp>
      <p:sp>
        <p:nvSpPr>
          <p:cNvPr id="34" name="Shape 28"/>
          <p:cNvSpPr/>
          <p:nvPr/>
        </p:nvSpPr>
        <p:spPr>
          <a:xfrm>
            <a:off x="6219749" y="3458261"/>
            <a:ext cx="5277002" cy="9144"/>
          </a:xfrm>
          <a:prstGeom prst="rect">
            <a:avLst/>
          </a:prstGeom>
          <a:solidFill>
            <a:srgbClr val="E6F2FF"/>
          </a:solidFill>
          <a:ln w="12700">
            <a:solidFill>
              <a:srgbClr val="E6F2FF">
                <a:alpha val="0"/>
              </a:srgbClr>
            </a:solidFill>
            <a:prstDash val="solid"/>
          </a:ln>
        </p:spPr>
      </p:sp>
      <p:sp>
        <p:nvSpPr>
          <p:cNvPr id="35" name="Text 29"/>
          <p:cNvSpPr txBox="1"/>
          <p:nvPr/>
        </p:nvSpPr>
        <p:spPr>
          <a:xfrm>
            <a:off x="6505042" y="3215030"/>
            <a:ext cx="4230014" cy="162763"/>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 強い独自性と世界観</a:t>
            </a:r>
            <a:endParaRPr lang="en-US" sz="900" dirty="0"/>
          </a:p>
        </p:txBody>
      </p:sp>
      <p:pic>
        <p:nvPicPr>
          <p:cNvPr id="36" name="Image 4" descr="preencoded.png"/>
          <p:cNvPicPr>
            <a:picLocks noChangeAspect="1"/>
          </p:cNvPicPr>
          <p:nvPr/>
        </p:nvPicPr>
        <p:blipFill>
          <a:blip r:embed="rId7"/>
          <a:srcRect l="-21233" r="-21233"/>
          <a:stretch/>
        </p:blipFill>
        <p:spPr>
          <a:xfrm>
            <a:off x="6314846" y="3228746"/>
            <a:ext cx="190195" cy="133502"/>
          </a:xfrm>
          <a:prstGeom prst="rect">
            <a:avLst/>
          </a:prstGeom>
        </p:spPr>
      </p:pic>
      <p:sp>
        <p:nvSpPr>
          <p:cNvPr id="37" name="Shape 30"/>
          <p:cNvSpPr/>
          <p:nvPr/>
        </p:nvSpPr>
        <p:spPr>
          <a:xfrm>
            <a:off x="10538460" y="3191256"/>
            <a:ext cx="866851" cy="209398"/>
          </a:xfrm>
          <a:prstGeom prst="roundRect">
            <a:avLst>
              <a:gd name="adj" fmla="val 158793"/>
            </a:avLst>
          </a:prstGeom>
          <a:solidFill>
            <a:srgbClr val="E3F2FD"/>
          </a:solidFill>
          <a:ln w="12700">
            <a:solidFill>
              <a:srgbClr val="B3E5FC"/>
            </a:solidFill>
            <a:prstDash val="solid"/>
          </a:ln>
        </p:spPr>
      </p:sp>
      <p:sp>
        <p:nvSpPr>
          <p:cNvPr id="38" name="Text 31"/>
          <p:cNvSpPr txBox="1"/>
          <p:nvPr/>
        </p:nvSpPr>
        <p:spPr>
          <a:xfrm>
            <a:off x="10538460" y="3191256"/>
            <a:ext cx="924458" cy="210312"/>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dirty="0">
                <a:solidFill>
                  <a:srgbClr val="0277BD"/>
                </a:solidFill>
                <a:latin typeface="Noto Sans JP" pitchFamily="34" charset="0"/>
                <a:ea typeface="Noto Sans JP" pitchFamily="34" charset="-122"/>
                <a:cs typeface="Noto Sans JP" pitchFamily="34" charset="-120"/>
              </a:rPr>
              <a:t>Differentiation</a:t>
            </a:r>
            <a:endParaRPr lang="en-US" sz="800" dirty="0"/>
          </a:p>
        </p:txBody>
      </p:sp>
      <p:sp>
        <p:nvSpPr>
          <p:cNvPr id="39" name="Shape 32"/>
          <p:cNvSpPr/>
          <p:nvPr/>
        </p:nvSpPr>
        <p:spPr>
          <a:xfrm>
            <a:off x="6219749" y="3486607"/>
            <a:ext cx="5277002" cy="333756"/>
          </a:xfrm>
          <a:prstGeom prst="rect">
            <a:avLst/>
          </a:prstGeom>
          <a:solidFill>
            <a:srgbClr val="FFFFFF">
              <a:alpha val="60000"/>
            </a:srgbClr>
          </a:solidFill>
          <a:ln/>
        </p:spPr>
      </p:sp>
      <p:sp>
        <p:nvSpPr>
          <p:cNvPr id="40" name="Shape 33"/>
          <p:cNvSpPr/>
          <p:nvPr/>
        </p:nvSpPr>
        <p:spPr>
          <a:xfrm>
            <a:off x="6219749" y="3811219"/>
            <a:ext cx="5277002" cy="9144"/>
          </a:xfrm>
          <a:prstGeom prst="rect">
            <a:avLst/>
          </a:prstGeom>
          <a:solidFill>
            <a:srgbClr val="E6F2FF"/>
          </a:solidFill>
          <a:ln w="12700">
            <a:solidFill>
              <a:srgbClr val="E6F2FF">
                <a:alpha val="0"/>
              </a:srgbClr>
            </a:solidFill>
            <a:prstDash val="solid"/>
          </a:ln>
        </p:spPr>
      </p:sp>
      <p:sp>
        <p:nvSpPr>
          <p:cNvPr id="41" name="Text 34"/>
          <p:cNvSpPr txBox="1"/>
          <p:nvPr/>
        </p:nvSpPr>
        <p:spPr>
          <a:xfrm>
            <a:off x="6505042" y="3567989"/>
            <a:ext cx="4277563" cy="162763"/>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 明確な地域文脈・地元連携</a:t>
            </a:r>
            <a:endParaRPr lang="en-US" sz="900" dirty="0"/>
          </a:p>
        </p:txBody>
      </p:sp>
      <p:pic>
        <p:nvPicPr>
          <p:cNvPr id="42" name="Image 5" descr="preencoded.png"/>
          <p:cNvPicPr>
            <a:picLocks noChangeAspect="1"/>
          </p:cNvPicPr>
          <p:nvPr/>
        </p:nvPicPr>
        <p:blipFill>
          <a:blip r:embed="rId8"/>
          <a:srcRect l="-13318" r="-13318"/>
          <a:stretch/>
        </p:blipFill>
        <p:spPr>
          <a:xfrm>
            <a:off x="6314846" y="3581705"/>
            <a:ext cx="190195" cy="133502"/>
          </a:xfrm>
          <a:prstGeom prst="rect">
            <a:avLst/>
          </a:prstGeom>
        </p:spPr>
      </p:pic>
      <p:sp>
        <p:nvSpPr>
          <p:cNvPr id="43" name="Shape 35"/>
          <p:cNvSpPr/>
          <p:nvPr/>
        </p:nvSpPr>
        <p:spPr>
          <a:xfrm>
            <a:off x="10591495" y="3543300"/>
            <a:ext cx="819302" cy="209398"/>
          </a:xfrm>
          <a:prstGeom prst="roundRect">
            <a:avLst>
              <a:gd name="adj" fmla="val 158793"/>
            </a:avLst>
          </a:prstGeom>
          <a:solidFill>
            <a:srgbClr val="E3F2FD"/>
          </a:solidFill>
          <a:ln w="12700">
            <a:solidFill>
              <a:srgbClr val="B3E5FC"/>
            </a:solidFill>
            <a:prstDash val="solid"/>
          </a:ln>
        </p:spPr>
      </p:sp>
      <p:sp>
        <p:nvSpPr>
          <p:cNvPr id="44" name="Text 36"/>
          <p:cNvSpPr txBox="1"/>
          <p:nvPr/>
        </p:nvSpPr>
        <p:spPr>
          <a:xfrm>
            <a:off x="10591495" y="3543300"/>
            <a:ext cx="876910" cy="210312"/>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dirty="0">
                <a:solidFill>
                  <a:srgbClr val="0277BD"/>
                </a:solidFill>
                <a:latin typeface="Noto Sans JP" pitchFamily="34" charset="0"/>
                <a:ea typeface="Noto Sans JP" pitchFamily="34" charset="-122"/>
                <a:cs typeface="Noto Sans JP" pitchFamily="34" charset="-120"/>
              </a:rPr>
              <a:t>Local Context</a:t>
            </a:r>
            <a:endParaRPr lang="en-US" sz="800" dirty="0"/>
          </a:p>
        </p:txBody>
      </p:sp>
      <p:sp>
        <p:nvSpPr>
          <p:cNvPr id="45" name="Shape 37"/>
          <p:cNvSpPr/>
          <p:nvPr/>
        </p:nvSpPr>
        <p:spPr>
          <a:xfrm>
            <a:off x="6219749" y="3838651"/>
            <a:ext cx="5277002" cy="333756"/>
          </a:xfrm>
          <a:prstGeom prst="rect">
            <a:avLst/>
          </a:prstGeom>
          <a:solidFill>
            <a:srgbClr val="FFFFFF">
              <a:alpha val="60000"/>
            </a:srgbClr>
          </a:solidFill>
          <a:ln/>
        </p:spPr>
      </p:sp>
      <p:sp>
        <p:nvSpPr>
          <p:cNvPr id="46" name="Shape 38"/>
          <p:cNvSpPr/>
          <p:nvPr/>
        </p:nvSpPr>
        <p:spPr>
          <a:xfrm>
            <a:off x="6219749" y="4163263"/>
            <a:ext cx="5277002" cy="9144"/>
          </a:xfrm>
          <a:prstGeom prst="rect">
            <a:avLst/>
          </a:prstGeom>
          <a:solidFill>
            <a:srgbClr val="E6F2FF"/>
          </a:solidFill>
          <a:ln w="12700">
            <a:solidFill>
              <a:srgbClr val="E6F2FF">
                <a:alpha val="0"/>
              </a:srgbClr>
            </a:solidFill>
            <a:prstDash val="solid"/>
          </a:ln>
        </p:spPr>
      </p:sp>
      <p:sp>
        <p:nvSpPr>
          <p:cNvPr id="47" name="Text 39"/>
          <p:cNvSpPr txBox="1"/>
          <p:nvPr/>
        </p:nvSpPr>
        <p:spPr>
          <a:xfrm>
            <a:off x="6505042" y="3920033"/>
            <a:ext cx="4401007" cy="162763"/>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 気候変動への適応力</a:t>
            </a:r>
            <a:endParaRPr lang="en-US" sz="900" dirty="0"/>
          </a:p>
        </p:txBody>
      </p:sp>
      <p:pic>
        <p:nvPicPr>
          <p:cNvPr id="48" name="Image 6" descr="preencoded.png"/>
          <p:cNvPicPr>
            <a:picLocks noChangeAspect="1"/>
          </p:cNvPicPr>
          <p:nvPr/>
        </p:nvPicPr>
        <p:blipFill>
          <a:blip r:embed="rId9"/>
          <a:srcRect l="-6986" r="-6986"/>
          <a:stretch/>
        </p:blipFill>
        <p:spPr>
          <a:xfrm>
            <a:off x="6314846" y="3933749"/>
            <a:ext cx="190195" cy="133502"/>
          </a:xfrm>
          <a:prstGeom prst="rect">
            <a:avLst/>
          </a:prstGeom>
        </p:spPr>
      </p:pic>
      <p:sp>
        <p:nvSpPr>
          <p:cNvPr id="49" name="Shape 40"/>
          <p:cNvSpPr/>
          <p:nvPr/>
        </p:nvSpPr>
        <p:spPr>
          <a:xfrm>
            <a:off x="10714939" y="3895344"/>
            <a:ext cx="694944" cy="209398"/>
          </a:xfrm>
          <a:prstGeom prst="roundRect">
            <a:avLst>
              <a:gd name="adj" fmla="val 158793"/>
            </a:avLst>
          </a:prstGeom>
          <a:solidFill>
            <a:srgbClr val="E3F2FD"/>
          </a:solidFill>
          <a:ln w="12700">
            <a:solidFill>
              <a:srgbClr val="B3E5FC"/>
            </a:solidFill>
            <a:prstDash val="solid"/>
          </a:ln>
        </p:spPr>
      </p:sp>
      <p:sp>
        <p:nvSpPr>
          <p:cNvPr id="50" name="Text 41"/>
          <p:cNvSpPr txBox="1"/>
          <p:nvPr/>
        </p:nvSpPr>
        <p:spPr>
          <a:xfrm>
            <a:off x="10714939" y="3895344"/>
            <a:ext cx="752551" cy="210312"/>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dirty="0">
                <a:solidFill>
                  <a:srgbClr val="0277BD"/>
                </a:solidFill>
                <a:latin typeface="Noto Sans JP" pitchFamily="34" charset="0"/>
                <a:ea typeface="Noto Sans JP" pitchFamily="34" charset="-122"/>
                <a:cs typeface="Noto Sans JP" pitchFamily="34" charset="-120"/>
              </a:rPr>
              <a:t>Adaptation</a:t>
            </a:r>
            <a:endParaRPr lang="en-US" sz="800" dirty="0"/>
          </a:p>
        </p:txBody>
      </p:sp>
      <p:sp>
        <p:nvSpPr>
          <p:cNvPr id="51" name="Shape 42"/>
          <p:cNvSpPr/>
          <p:nvPr/>
        </p:nvSpPr>
        <p:spPr>
          <a:xfrm>
            <a:off x="6219749" y="4248302"/>
            <a:ext cx="28346" cy="181051"/>
          </a:xfrm>
          <a:prstGeom prst="rect">
            <a:avLst/>
          </a:prstGeom>
          <a:solidFill>
            <a:srgbClr val="F44336"/>
          </a:solidFill>
          <a:ln w="12700">
            <a:solidFill>
              <a:srgbClr val="F44336">
                <a:alpha val="0"/>
              </a:srgbClr>
            </a:solidFill>
            <a:prstDash val="solid"/>
          </a:ln>
        </p:spPr>
      </p:sp>
      <p:sp>
        <p:nvSpPr>
          <p:cNvPr id="52" name="Text 43"/>
          <p:cNvSpPr txBox="1"/>
          <p:nvPr/>
        </p:nvSpPr>
        <p:spPr>
          <a:xfrm>
            <a:off x="6295644" y="4248302"/>
            <a:ext cx="5392217" cy="181051"/>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900" b="1" dirty="0">
                <a:solidFill>
                  <a:srgbClr val="666666"/>
                </a:solidFill>
                <a:latin typeface="Noto Sans JP" pitchFamily="34" charset="0"/>
                <a:ea typeface="Noto Sans JP" pitchFamily="34" charset="-122"/>
                <a:cs typeface="Noto Sans JP" pitchFamily="34" charset="-120"/>
              </a:rPr>
              <a:t>苦戦・淘汰の条件</a:t>
            </a:r>
            <a:endParaRPr lang="en-US" sz="900" dirty="0"/>
          </a:p>
        </p:txBody>
      </p:sp>
      <p:sp>
        <p:nvSpPr>
          <p:cNvPr id="53" name="Shape 44"/>
          <p:cNvSpPr/>
          <p:nvPr/>
        </p:nvSpPr>
        <p:spPr>
          <a:xfrm>
            <a:off x="6219749" y="4466844"/>
            <a:ext cx="5277002" cy="333756"/>
          </a:xfrm>
          <a:prstGeom prst="rect">
            <a:avLst/>
          </a:prstGeom>
          <a:solidFill>
            <a:srgbClr val="FFFFFF">
              <a:alpha val="60000"/>
            </a:srgbClr>
          </a:solidFill>
          <a:ln/>
        </p:spPr>
      </p:sp>
      <p:sp>
        <p:nvSpPr>
          <p:cNvPr id="54" name="Shape 45"/>
          <p:cNvSpPr/>
          <p:nvPr/>
        </p:nvSpPr>
        <p:spPr>
          <a:xfrm>
            <a:off x="6219749" y="4791456"/>
            <a:ext cx="5277002" cy="9144"/>
          </a:xfrm>
          <a:prstGeom prst="rect">
            <a:avLst/>
          </a:prstGeom>
          <a:solidFill>
            <a:srgbClr val="E6F2FF"/>
          </a:solidFill>
          <a:ln w="12700">
            <a:solidFill>
              <a:srgbClr val="E6F2FF">
                <a:alpha val="0"/>
              </a:srgbClr>
            </a:solidFill>
            <a:prstDash val="solid"/>
          </a:ln>
        </p:spPr>
      </p:sp>
      <p:sp>
        <p:nvSpPr>
          <p:cNvPr id="55" name="Text 46"/>
          <p:cNvSpPr txBox="1"/>
          <p:nvPr/>
        </p:nvSpPr>
        <p:spPr>
          <a:xfrm>
            <a:off x="6505042" y="4548226"/>
            <a:ext cx="4496105" cy="162763"/>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 中途半端な中規模サイズ</a:t>
            </a:r>
            <a:endParaRPr lang="en-US" sz="900" dirty="0"/>
          </a:p>
        </p:txBody>
      </p:sp>
      <p:pic>
        <p:nvPicPr>
          <p:cNvPr id="56" name="Image 7" descr="preencoded.png"/>
          <p:cNvPicPr>
            <a:picLocks noChangeAspect="1"/>
          </p:cNvPicPr>
          <p:nvPr/>
        </p:nvPicPr>
        <p:blipFill>
          <a:blip r:embed="rId10"/>
          <a:srcRect l="-6986" r="-6986"/>
          <a:stretch/>
        </p:blipFill>
        <p:spPr>
          <a:xfrm>
            <a:off x="6314846" y="4562856"/>
            <a:ext cx="190195" cy="133502"/>
          </a:xfrm>
          <a:prstGeom prst="rect">
            <a:avLst/>
          </a:prstGeom>
        </p:spPr>
      </p:pic>
      <p:sp>
        <p:nvSpPr>
          <p:cNvPr id="57" name="Shape 47"/>
          <p:cNvSpPr/>
          <p:nvPr/>
        </p:nvSpPr>
        <p:spPr>
          <a:xfrm>
            <a:off x="10801807" y="4524451"/>
            <a:ext cx="599846" cy="209398"/>
          </a:xfrm>
          <a:prstGeom prst="roundRect">
            <a:avLst>
              <a:gd name="adj" fmla="val 158793"/>
            </a:avLst>
          </a:prstGeom>
          <a:solidFill>
            <a:srgbClr val="FFEBEE"/>
          </a:solidFill>
          <a:ln w="12700">
            <a:solidFill>
              <a:srgbClr val="FFCDD2"/>
            </a:solidFill>
            <a:prstDash val="solid"/>
          </a:ln>
        </p:spPr>
      </p:sp>
      <p:sp>
        <p:nvSpPr>
          <p:cNvPr id="58" name="Text 48"/>
          <p:cNvSpPr txBox="1"/>
          <p:nvPr/>
        </p:nvSpPr>
        <p:spPr>
          <a:xfrm>
            <a:off x="10801807" y="4524451"/>
            <a:ext cx="657454" cy="210312"/>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dirty="0">
                <a:solidFill>
                  <a:srgbClr val="C62828"/>
                </a:solidFill>
                <a:latin typeface="Noto Sans JP" pitchFamily="34" charset="0"/>
                <a:ea typeface="Noto Sans JP" pitchFamily="34" charset="-122"/>
                <a:cs typeface="Noto Sans JP" pitchFamily="34" charset="-120"/>
              </a:rPr>
              <a:t>Risk High</a:t>
            </a:r>
            <a:endParaRPr lang="en-US" sz="800" dirty="0"/>
          </a:p>
        </p:txBody>
      </p:sp>
      <p:sp>
        <p:nvSpPr>
          <p:cNvPr id="59" name="Shape 49"/>
          <p:cNvSpPr/>
          <p:nvPr/>
        </p:nvSpPr>
        <p:spPr>
          <a:xfrm>
            <a:off x="6219749" y="4819802"/>
            <a:ext cx="5277002" cy="333756"/>
          </a:xfrm>
          <a:prstGeom prst="rect">
            <a:avLst/>
          </a:prstGeom>
          <a:solidFill>
            <a:srgbClr val="FFFFFF">
              <a:alpha val="60000"/>
            </a:srgbClr>
          </a:solidFill>
          <a:ln/>
        </p:spPr>
      </p:sp>
      <p:sp>
        <p:nvSpPr>
          <p:cNvPr id="60" name="Shape 50"/>
          <p:cNvSpPr/>
          <p:nvPr/>
        </p:nvSpPr>
        <p:spPr>
          <a:xfrm>
            <a:off x="6219749" y="5144414"/>
            <a:ext cx="5277002" cy="9144"/>
          </a:xfrm>
          <a:prstGeom prst="rect">
            <a:avLst/>
          </a:prstGeom>
          <a:solidFill>
            <a:srgbClr val="E6F2FF"/>
          </a:solidFill>
          <a:ln w="12700">
            <a:solidFill>
              <a:srgbClr val="E6F2FF">
                <a:alpha val="0"/>
              </a:srgbClr>
            </a:solidFill>
            <a:prstDash val="solid"/>
          </a:ln>
        </p:spPr>
      </p:sp>
      <p:sp>
        <p:nvSpPr>
          <p:cNvPr id="61" name="Text 51"/>
          <p:cNvSpPr txBox="1"/>
          <p:nvPr/>
        </p:nvSpPr>
        <p:spPr>
          <a:xfrm>
            <a:off x="6505042" y="4901184"/>
            <a:ext cx="4430268" cy="162763"/>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 他と被るラインナップ構成</a:t>
            </a:r>
            <a:endParaRPr lang="en-US" sz="900" dirty="0"/>
          </a:p>
        </p:txBody>
      </p:sp>
      <p:pic>
        <p:nvPicPr>
          <p:cNvPr id="62" name="Image 8" descr="preencoded.png"/>
          <p:cNvPicPr>
            <a:picLocks noChangeAspect="1"/>
          </p:cNvPicPr>
          <p:nvPr/>
        </p:nvPicPr>
        <p:blipFill>
          <a:blip r:embed="rId11"/>
          <a:srcRect l="-21233" r="-21233"/>
          <a:stretch/>
        </p:blipFill>
        <p:spPr>
          <a:xfrm>
            <a:off x="6314846" y="4914900"/>
            <a:ext cx="190195" cy="133502"/>
          </a:xfrm>
          <a:prstGeom prst="rect">
            <a:avLst/>
          </a:prstGeom>
        </p:spPr>
      </p:pic>
      <p:sp>
        <p:nvSpPr>
          <p:cNvPr id="63" name="Shape 52"/>
          <p:cNvSpPr/>
          <p:nvPr/>
        </p:nvSpPr>
        <p:spPr>
          <a:xfrm>
            <a:off x="10738714" y="4876495"/>
            <a:ext cx="666598" cy="209398"/>
          </a:xfrm>
          <a:prstGeom prst="roundRect">
            <a:avLst>
              <a:gd name="adj" fmla="val 158793"/>
            </a:avLst>
          </a:prstGeom>
          <a:solidFill>
            <a:srgbClr val="FFEBEE"/>
          </a:solidFill>
          <a:ln w="12700">
            <a:solidFill>
              <a:srgbClr val="FFCDD2"/>
            </a:solidFill>
            <a:prstDash val="solid"/>
          </a:ln>
        </p:spPr>
      </p:sp>
      <p:sp>
        <p:nvSpPr>
          <p:cNvPr id="64" name="Text 53"/>
          <p:cNvSpPr txBox="1"/>
          <p:nvPr/>
        </p:nvSpPr>
        <p:spPr>
          <a:xfrm>
            <a:off x="10738714" y="4876495"/>
            <a:ext cx="724205" cy="210312"/>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dirty="0">
                <a:solidFill>
                  <a:srgbClr val="C62828"/>
                </a:solidFill>
                <a:latin typeface="Noto Sans JP" pitchFamily="34" charset="0"/>
                <a:ea typeface="Noto Sans JP" pitchFamily="34" charset="-122"/>
                <a:cs typeface="Noto Sans JP" pitchFamily="34" charset="-120"/>
              </a:rPr>
              <a:t>Red Ocean</a:t>
            </a:r>
            <a:endParaRPr lang="en-US" sz="800" dirty="0"/>
          </a:p>
        </p:txBody>
      </p:sp>
      <p:sp>
        <p:nvSpPr>
          <p:cNvPr id="65" name="Shape 54"/>
          <p:cNvSpPr/>
          <p:nvPr/>
        </p:nvSpPr>
        <p:spPr>
          <a:xfrm>
            <a:off x="6219749" y="5248656"/>
            <a:ext cx="5277002" cy="1152144"/>
          </a:xfrm>
          <a:prstGeom prst="roundRect">
            <a:avLst>
              <a:gd name="adj" fmla="val 10495"/>
            </a:avLst>
          </a:prstGeom>
          <a:solidFill>
            <a:srgbClr val="0052CC"/>
          </a:solidFill>
          <a:ln w="12700">
            <a:solidFill>
              <a:srgbClr val="FFFFFF">
                <a:alpha val="0"/>
              </a:srgbClr>
            </a:solidFill>
            <a:prstDash val="solid"/>
          </a:ln>
          <a:effectLst>
            <a:outerShdw blurRad="63500" dist="38100" dir="16200000" algn="bl" rotWithShape="0">
              <a:srgbClr val="0052CC">
                <a:alpha val="20000"/>
              </a:srgbClr>
            </a:outerShdw>
          </a:effectLst>
        </p:spPr>
      </p:sp>
      <p:sp>
        <p:nvSpPr>
          <p:cNvPr id="66" name="Text 55"/>
          <p:cNvSpPr txBox="1"/>
          <p:nvPr/>
        </p:nvSpPr>
        <p:spPr>
          <a:xfrm>
            <a:off x="6314846" y="5753405"/>
            <a:ext cx="5162702" cy="400507"/>
          </a:xfrm>
          <a:prstGeom prst="rect">
            <a:avLst/>
          </a:prstGeom>
          <a:noFill/>
          <a:ln/>
        </p:spPr>
        <p:txBody>
          <a:bodyPr wrap="square" lIns="0" tIns="0" rIns="0" bIns="0" rtlCol="0" anchor="ctr"/>
          <a:lstStyle/>
          <a:p>
            <a:pPr marL="0" indent="0" algn="l">
              <a:buNone/>
            </a:pPr>
            <a:r>
              <a:rPr lang="en-US" sz="1200" b="1" dirty="0">
                <a:solidFill>
                  <a:srgbClr val="FFFFFF"/>
                </a:solidFill>
                <a:latin typeface="Noto Sans JP" pitchFamily="34" charset="0"/>
                <a:ea typeface="Noto Sans JP" pitchFamily="34" charset="-122"/>
                <a:cs typeface="Noto Sans JP" pitchFamily="34" charset="-120"/>
              </a:rPr>
              <a:t> 市場規模は拡大、フェス総数は減少。</a:t>
            </a:r>
            <a:endParaRPr lang="en-US" sz="1200" dirty="0"/>
          </a:p>
          <a:p>
            <a:pPr marL="0" indent="0" algn="l">
              <a:buNone/>
            </a:pPr>
            <a:r>
              <a:rPr lang="en-US" sz="1200" b="1" dirty="0">
                <a:solidFill>
                  <a:srgbClr val="FFFFFF"/>
                </a:solidFill>
                <a:latin typeface="Noto Sans JP" pitchFamily="34" charset="0"/>
                <a:ea typeface="Noto Sans JP" pitchFamily="34" charset="-122"/>
                <a:cs typeface="Noto Sans JP" pitchFamily="34" charset="-120"/>
              </a:rPr>
              <a:t> 「上位集中」と「独自化」が加速する。 </a:t>
            </a:r>
            <a:endParaRPr lang="en-US" sz="1200" dirty="0"/>
          </a:p>
        </p:txBody>
      </p:sp>
      <p:pic>
        <p:nvPicPr>
          <p:cNvPr id="67" name="Image 9" descr="preencoded.png"/>
          <p:cNvPicPr>
            <a:picLocks noChangeAspect="1"/>
          </p:cNvPicPr>
          <p:nvPr/>
        </p:nvPicPr>
        <p:blipFill>
          <a:blip r:embed="rId12"/>
          <a:srcRect/>
          <a:stretch/>
        </p:blipFill>
        <p:spPr>
          <a:xfrm>
            <a:off x="6314846" y="1958645"/>
            <a:ext cx="123444" cy="123444"/>
          </a:xfrm>
          <a:prstGeom prst="rect">
            <a:avLst/>
          </a:prstGeom>
        </p:spPr>
      </p:pic>
      <p:pic>
        <p:nvPicPr>
          <p:cNvPr id="68" name="Image 10" descr="preencoded.png"/>
          <p:cNvPicPr>
            <a:picLocks noChangeAspect="1"/>
          </p:cNvPicPr>
          <p:nvPr/>
        </p:nvPicPr>
        <p:blipFill>
          <a:blip r:embed="rId13"/>
          <a:srcRect t="-1359" b="-1359"/>
          <a:stretch/>
        </p:blipFill>
        <p:spPr>
          <a:xfrm>
            <a:off x="6314846" y="2282342"/>
            <a:ext cx="105156" cy="123444"/>
          </a:xfrm>
          <a:prstGeom prst="rect">
            <a:avLst/>
          </a:prstGeom>
        </p:spPr>
      </p:pic>
      <p:sp>
        <p:nvSpPr>
          <p:cNvPr id="69" name="Text 56"/>
          <p:cNvSpPr txBox="1"/>
          <p:nvPr/>
        </p:nvSpPr>
        <p:spPr>
          <a:xfrm>
            <a:off x="6314846" y="5458054"/>
            <a:ext cx="5201107" cy="143561"/>
          </a:xfrm>
          <a:prstGeom prst="rect">
            <a:avLst/>
          </a:prstGeom>
          <a:noFill/>
          <a:ln/>
        </p:spPr>
        <p:txBody>
          <a:bodyPr wrap="square" lIns="0" tIns="0" rIns="0" bIns="0" rtlCol="0" anchor="ctr"/>
          <a:lstStyle/>
          <a:p>
            <a:pPr marL="0" indent="0" algn="l">
              <a:buNone/>
            </a:pPr>
            <a:r>
              <a:rPr lang="en-US" sz="900" b="1" kern="0" spc="75" dirty="0">
                <a:solidFill>
                  <a:srgbClr val="FFFFFF">
                    <a:alpha val="90000"/>
                  </a:srgbClr>
                </a:solidFill>
                <a:latin typeface="Montserrat" pitchFamily="34" charset="0"/>
                <a:ea typeface="Montserrat" pitchFamily="34" charset="-122"/>
                <a:cs typeface="Montserrat" pitchFamily="34" charset="-120"/>
              </a:rPr>
              <a:t>FUTURE FORECAST</a:t>
            </a:r>
            <a:endParaRPr lang="en-US" sz="900" dirty="0"/>
          </a:p>
        </p:txBody>
      </p:sp>
      <p:sp>
        <p:nvSpPr>
          <p:cNvPr id="70" name="Text 57"/>
          <p:cNvSpPr txBox="1"/>
          <p:nvPr/>
        </p:nvSpPr>
        <p:spPr>
          <a:xfrm>
            <a:off x="381305" y="6495898"/>
            <a:ext cx="297180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市場動向分析 2026</a:t>
            </a:r>
            <a:endParaRPr lang="en-US" sz="900" dirty="0"/>
          </a:p>
        </p:txBody>
      </p:sp>
      <p:sp>
        <p:nvSpPr>
          <p:cNvPr id="71" name="Text 58"/>
          <p:cNvSpPr txBox="1"/>
          <p:nvPr/>
        </p:nvSpPr>
        <p:spPr>
          <a:xfrm>
            <a:off x="10782605" y="6515100"/>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15</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Text 2"/>
          <p:cNvSpPr txBox="1"/>
          <p:nvPr/>
        </p:nvSpPr>
        <p:spPr>
          <a:xfrm>
            <a:off x="381305" y="286207"/>
            <a:ext cx="11621110" cy="372161"/>
          </a:xfrm>
          <a:prstGeom prst="rect">
            <a:avLst/>
          </a:prstGeom>
          <a:noFill/>
          <a:ln/>
        </p:spPr>
        <p:txBody>
          <a:bodyPr wrap="square" lIns="0" tIns="0" rIns="0" bIns="0" rtlCol="0" anchor="ctr"/>
          <a:lstStyle/>
          <a:p>
            <a:pPr marL="0" indent="0" algn="l">
              <a:buNone/>
            </a:pPr>
            <a:r>
              <a:rPr lang="en-US" sz="2400" b="1" dirty="0">
                <a:solidFill>
                  <a:srgbClr val="003366"/>
                </a:solidFill>
                <a:latin typeface="Montserrat" pitchFamily="34" charset="0"/>
                <a:ea typeface="Montserrat" pitchFamily="34" charset="-122"/>
                <a:cs typeface="Montserrat" pitchFamily="34" charset="-120"/>
              </a:rPr>
              <a:t>デジタルフェスの可能性：拡張性</a:t>
            </a:r>
            <a:endParaRPr lang="en-US" sz="2400" dirty="0"/>
          </a:p>
        </p:txBody>
      </p:sp>
      <p:sp>
        <p:nvSpPr>
          <p:cNvPr id="5" name="Text 3"/>
          <p:cNvSpPr txBox="1"/>
          <p:nvPr/>
        </p:nvSpPr>
        <p:spPr>
          <a:xfrm>
            <a:off x="381305" y="699516"/>
            <a:ext cx="11621110" cy="191110"/>
          </a:xfrm>
          <a:prstGeom prst="rect">
            <a:avLst/>
          </a:prstGeom>
          <a:noFill/>
          <a:ln/>
        </p:spPr>
        <p:txBody>
          <a:bodyPr wrap="square" lIns="0" tIns="0" rIns="0" bIns="0" rtlCol="0" anchor="ctr"/>
          <a:lstStyle/>
          <a:p>
            <a:pPr marL="0" indent="0" algn="l">
              <a:buNone/>
            </a:pPr>
            <a:r>
              <a:rPr lang="en-US" sz="1000" dirty="0">
                <a:solidFill>
                  <a:srgbClr val="666666"/>
                </a:solidFill>
                <a:latin typeface="Noto Sans JP" pitchFamily="34" charset="0"/>
                <a:ea typeface="Noto Sans JP" pitchFamily="34" charset="-122"/>
                <a:cs typeface="Noto Sans JP" pitchFamily="34" charset="-120"/>
              </a:rPr>
              <a:t>Fortnite × Travis Scott などで実証されたのは、ライブが「会場」から解放され、数千万人規模に拡張できること</a:t>
            </a:r>
            <a:endParaRPr lang="en-US" sz="1000" dirty="0"/>
          </a:p>
        </p:txBody>
      </p:sp>
      <p:pic>
        <p:nvPicPr>
          <p:cNvPr id="6" name="Image 0" descr="preencoded.png"/>
          <p:cNvPicPr>
            <a:picLocks noChangeAspect="1"/>
          </p:cNvPicPr>
          <p:nvPr/>
        </p:nvPicPr>
        <p:blipFill>
          <a:blip r:embed="rId2"/>
          <a:srcRect t="-400" b="-400"/>
          <a:stretch/>
        </p:blipFill>
        <p:spPr>
          <a:xfrm>
            <a:off x="381305" y="905256"/>
            <a:ext cx="571500" cy="38405"/>
          </a:xfrm>
          <a:prstGeom prst="rect">
            <a:avLst/>
          </a:prstGeom>
        </p:spPr>
      </p:pic>
      <p:sp>
        <p:nvSpPr>
          <p:cNvPr id="7" name="Shape 4"/>
          <p:cNvSpPr/>
          <p:nvPr/>
        </p:nvSpPr>
        <p:spPr>
          <a:xfrm>
            <a:off x="381305" y="1295705"/>
            <a:ext cx="3619195" cy="19202"/>
          </a:xfrm>
          <a:prstGeom prst="rect">
            <a:avLst/>
          </a:prstGeom>
          <a:solidFill>
            <a:srgbClr val="4A90E2"/>
          </a:solidFill>
          <a:ln w="12700">
            <a:solidFill>
              <a:srgbClr val="4A90E2">
                <a:alpha val="0"/>
              </a:srgbClr>
            </a:solidFill>
            <a:prstDash val="solid"/>
          </a:ln>
        </p:spPr>
      </p:sp>
      <p:sp>
        <p:nvSpPr>
          <p:cNvPr id="8" name="Text 5"/>
          <p:cNvSpPr txBox="1"/>
          <p:nvPr/>
        </p:nvSpPr>
        <p:spPr>
          <a:xfrm>
            <a:off x="381305" y="1000354"/>
            <a:ext cx="3696005"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52CC"/>
                </a:solidFill>
                <a:latin typeface="Montserrat" pitchFamily="34" charset="0"/>
                <a:ea typeface="Montserrat" pitchFamily="34" charset="-122"/>
                <a:cs typeface="Montserrat" pitchFamily="34" charset="-120"/>
              </a:rPr>
              <a:t>1. 物理制約の解放</a:t>
            </a:r>
            <a:endParaRPr lang="en-US" sz="1300" dirty="0"/>
          </a:p>
        </p:txBody>
      </p:sp>
      <p:sp>
        <p:nvSpPr>
          <p:cNvPr id="9" name="Shape 6"/>
          <p:cNvSpPr/>
          <p:nvPr/>
        </p:nvSpPr>
        <p:spPr>
          <a:xfrm>
            <a:off x="381305" y="1390802"/>
            <a:ext cx="3619195" cy="2200123"/>
          </a:xfrm>
          <a:prstGeom prst="roundRect">
            <a:avLst>
              <a:gd name="adj" fmla="val 1064"/>
            </a:avLst>
          </a:prstGeom>
          <a:solidFill>
            <a:srgbClr val="FFFFFF">
              <a:alpha val="90000"/>
            </a:srgbClr>
          </a:solidFill>
          <a:ln w="12700">
            <a:solidFill>
              <a:srgbClr val="E0E0E0"/>
            </a:solidFill>
            <a:prstDash val="solid"/>
          </a:ln>
        </p:spPr>
      </p:sp>
      <p:sp>
        <p:nvSpPr>
          <p:cNvPr id="10" name="Shape 7"/>
          <p:cNvSpPr/>
          <p:nvPr/>
        </p:nvSpPr>
        <p:spPr>
          <a:xfrm>
            <a:off x="533095" y="1560881"/>
            <a:ext cx="381305" cy="381305"/>
          </a:xfrm>
          <a:prstGeom prst="ellipse">
            <a:avLst/>
          </a:prstGeom>
          <a:solidFill>
            <a:srgbClr val="4A90E2"/>
          </a:solidFill>
          <a:ln w="12700">
            <a:solidFill>
              <a:srgbClr val="FFFFFF">
                <a:alpha val="0"/>
              </a:srgbClr>
            </a:solidFill>
            <a:prstDash val="solid"/>
          </a:ln>
        </p:spPr>
      </p:sp>
      <p:pic>
        <p:nvPicPr>
          <p:cNvPr id="11" name="Image 1" descr="preencoded.png"/>
          <p:cNvPicPr>
            <a:picLocks noChangeAspect="1"/>
          </p:cNvPicPr>
          <p:nvPr/>
        </p:nvPicPr>
        <p:blipFill>
          <a:blip r:embed="rId3"/>
          <a:srcRect/>
          <a:stretch/>
        </p:blipFill>
        <p:spPr>
          <a:xfrm>
            <a:off x="638251" y="1666037"/>
            <a:ext cx="171907" cy="171907"/>
          </a:xfrm>
          <a:prstGeom prst="rect">
            <a:avLst/>
          </a:prstGeom>
        </p:spPr>
      </p:pic>
      <p:sp>
        <p:nvSpPr>
          <p:cNvPr id="12" name="Text 8"/>
          <p:cNvSpPr txBox="1"/>
          <p:nvPr/>
        </p:nvSpPr>
        <p:spPr>
          <a:xfrm>
            <a:off x="1009498" y="1543507"/>
            <a:ext cx="1986077" cy="200254"/>
          </a:xfrm>
          <a:prstGeom prst="rect">
            <a:avLst/>
          </a:prstGeom>
          <a:noFill/>
          <a:ln/>
        </p:spPr>
        <p:txBody>
          <a:bodyPr wrap="square" lIns="0" tIns="0" rIns="0" bIns="0" rtlCol="0" anchor="ctr"/>
          <a:lstStyle/>
          <a:p>
            <a:pPr marL="0" indent="0" algn="l">
              <a:buNone/>
            </a:pPr>
            <a:r>
              <a:rPr lang="en-US" sz="1100" b="1" dirty="0">
                <a:solidFill>
                  <a:srgbClr val="333333"/>
                </a:solidFill>
                <a:latin typeface="Noto Sans JP" pitchFamily="34" charset="0"/>
                <a:ea typeface="Noto Sans JP" pitchFamily="34" charset="-122"/>
                <a:cs typeface="Noto Sans JP" pitchFamily="34" charset="-120"/>
              </a:rPr>
              <a:t>会場からの解放</a:t>
            </a:r>
            <a:endParaRPr lang="en-US" sz="1100" dirty="0"/>
          </a:p>
        </p:txBody>
      </p:sp>
      <p:sp>
        <p:nvSpPr>
          <p:cNvPr id="13" name="Text 9"/>
          <p:cNvSpPr txBox="1"/>
          <p:nvPr/>
        </p:nvSpPr>
        <p:spPr>
          <a:xfrm>
            <a:off x="1009498" y="1800454"/>
            <a:ext cx="1986077"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人数・天候・距離の物理制約が消失</a:t>
            </a:r>
            <a:endParaRPr lang="en-US" sz="900" dirty="0"/>
          </a:p>
        </p:txBody>
      </p:sp>
      <p:sp>
        <p:nvSpPr>
          <p:cNvPr id="14" name="Text 10"/>
          <p:cNvSpPr txBox="1"/>
          <p:nvPr/>
        </p:nvSpPr>
        <p:spPr>
          <a:xfrm>
            <a:off x="533095" y="2070202"/>
            <a:ext cx="1428293"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Fortnite × Travis Scott</a:t>
            </a:r>
            <a:endParaRPr lang="en-US" sz="900" dirty="0"/>
          </a:p>
        </p:txBody>
      </p:sp>
      <p:sp>
        <p:nvSpPr>
          <p:cNvPr id="15" name="Text 11"/>
          <p:cNvSpPr txBox="1"/>
          <p:nvPr/>
        </p:nvSpPr>
        <p:spPr>
          <a:xfrm>
            <a:off x="2690165" y="2055571"/>
            <a:ext cx="1300277"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2,770万人同時接続</a:t>
            </a:r>
            <a:endParaRPr lang="en-US" sz="1000" dirty="0"/>
          </a:p>
        </p:txBody>
      </p:sp>
      <p:sp>
        <p:nvSpPr>
          <p:cNvPr id="16" name="Text 12"/>
          <p:cNvSpPr txBox="1"/>
          <p:nvPr/>
        </p:nvSpPr>
        <p:spPr>
          <a:xfrm>
            <a:off x="533095" y="2336292"/>
            <a:ext cx="1121969"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物理フェス最大規模</a:t>
            </a:r>
            <a:endParaRPr lang="en-US" sz="900" dirty="0"/>
          </a:p>
        </p:txBody>
      </p:sp>
      <p:sp>
        <p:nvSpPr>
          <p:cNvPr id="17" name="Text 13"/>
          <p:cNvSpPr txBox="1"/>
          <p:nvPr/>
        </p:nvSpPr>
        <p:spPr>
          <a:xfrm>
            <a:off x="3290926" y="2322576"/>
            <a:ext cx="638251"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約10万人</a:t>
            </a:r>
            <a:endParaRPr lang="en-US" sz="1000" dirty="0"/>
          </a:p>
        </p:txBody>
      </p:sp>
      <p:sp>
        <p:nvSpPr>
          <p:cNvPr id="18" name="Text 14"/>
          <p:cNvSpPr txBox="1"/>
          <p:nvPr/>
        </p:nvSpPr>
        <p:spPr>
          <a:xfrm>
            <a:off x="533095" y="2603297"/>
            <a:ext cx="543154"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拡張倍率</a:t>
            </a:r>
            <a:endParaRPr lang="en-US" sz="900" dirty="0"/>
          </a:p>
        </p:txBody>
      </p:sp>
      <p:sp>
        <p:nvSpPr>
          <p:cNvPr id="19" name="Text 15"/>
          <p:cNvSpPr txBox="1"/>
          <p:nvPr/>
        </p:nvSpPr>
        <p:spPr>
          <a:xfrm>
            <a:off x="3478378" y="2588666"/>
            <a:ext cx="448056" cy="191110"/>
          </a:xfrm>
          <a:prstGeom prst="rect">
            <a:avLst/>
          </a:prstGeom>
          <a:noFill/>
          <a:ln/>
        </p:spPr>
        <p:txBody>
          <a:bodyPr wrap="square" lIns="0" tIns="0" rIns="0" bIns="0" rtlCol="0" anchor="ctr"/>
          <a:lstStyle/>
          <a:p>
            <a:pPr marL="0" indent="0" algn="l">
              <a:buNone/>
            </a:pPr>
            <a:r>
              <a:rPr lang="en-US" sz="1000" b="1" dirty="0">
                <a:solidFill>
                  <a:srgbClr val="C62828"/>
                </a:solidFill>
                <a:latin typeface="Noto Sans JP" pitchFamily="34" charset="0"/>
                <a:ea typeface="Noto Sans JP" pitchFamily="34" charset="-122"/>
                <a:cs typeface="Noto Sans JP" pitchFamily="34" charset="-120"/>
              </a:rPr>
              <a:t>277倍</a:t>
            </a:r>
            <a:endParaRPr lang="en-US" sz="1000" dirty="0"/>
          </a:p>
        </p:txBody>
      </p:sp>
      <p:sp>
        <p:nvSpPr>
          <p:cNvPr id="20" name="Shape 16"/>
          <p:cNvSpPr/>
          <p:nvPr/>
        </p:nvSpPr>
        <p:spPr>
          <a:xfrm>
            <a:off x="533095" y="2922422"/>
            <a:ext cx="3314700" cy="352044"/>
          </a:xfrm>
          <a:prstGeom prst="roundRect">
            <a:avLst>
              <a:gd name="adj" fmla="val 84240"/>
            </a:avLst>
          </a:prstGeom>
          <a:solidFill>
            <a:srgbClr val="E3F2FD"/>
          </a:solidFill>
          <a:ln w="12700">
            <a:solidFill>
              <a:srgbClr val="FFFFFF">
                <a:alpha val="0"/>
              </a:srgbClr>
            </a:solidFill>
            <a:prstDash val="solid"/>
          </a:ln>
        </p:spPr>
      </p:sp>
      <p:sp>
        <p:nvSpPr>
          <p:cNvPr id="21" name="Text 17"/>
          <p:cNvSpPr txBox="1"/>
          <p:nvPr/>
        </p:nvSpPr>
        <p:spPr>
          <a:xfrm>
            <a:off x="769010" y="3017520"/>
            <a:ext cx="3174797" cy="162763"/>
          </a:xfrm>
          <a:prstGeom prst="rect">
            <a:avLst/>
          </a:prstGeom>
          <a:noFill/>
          <a:ln/>
        </p:spPr>
        <p:txBody>
          <a:bodyPr wrap="square" lIns="0" tIns="0" rIns="0" bIns="0" rtlCol="0" anchor="ctr"/>
          <a:lstStyle/>
          <a:p>
            <a:pPr marL="0" indent="0" algn="l">
              <a:buNone/>
            </a:pPr>
            <a:r>
              <a:rPr lang="en-US" sz="900" dirty="0">
                <a:solidFill>
                  <a:srgbClr val="1565C0"/>
                </a:solidFill>
                <a:latin typeface="Noto Sans JP" pitchFamily="34" charset="0"/>
                <a:ea typeface="Noto Sans JP" pitchFamily="34" charset="-122"/>
                <a:cs typeface="Noto Sans JP" pitchFamily="34" charset="-120"/>
              </a:rPr>
              <a:t> デジタル空間では「場所」が意味を持たなくなる </a:t>
            </a:r>
            <a:endParaRPr lang="en-US" sz="900" dirty="0"/>
          </a:p>
        </p:txBody>
      </p:sp>
      <p:pic>
        <p:nvPicPr>
          <p:cNvPr id="22" name="Image 2" descr="preencoded.png"/>
          <p:cNvPicPr>
            <a:picLocks noChangeAspect="1"/>
          </p:cNvPicPr>
          <p:nvPr/>
        </p:nvPicPr>
        <p:blipFill>
          <a:blip r:embed="rId4"/>
          <a:srcRect/>
          <a:stretch/>
        </p:blipFill>
        <p:spPr>
          <a:xfrm>
            <a:off x="629107" y="3050438"/>
            <a:ext cx="114300" cy="114300"/>
          </a:xfrm>
          <a:prstGeom prst="rect">
            <a:avLst/>
          </a:prstGeom>
        </p:spPr>
      </p:pic>
      <p:sp>
        <p:nvSpPr>
          <p:cNvPr id="23" name="Shape 18"/>
          <p:cNvSpPr/>
          <p:nvPr/>
        </p:nvSpPr>
        <p:spPr>
          <a:xfrm>
            <a:off x="4190695" y="1295705"/>
            <a:ext cx="3619195" cy="19202"/>
          </a:xfrm>
          <a:prstGeom prst="rect">
            <a:avLst/>
          </a:prstGeom>
          <a:solidFill>
            <a:srgbClr val="4A90E2"/>
          </a:solidFill>
          <a:ln w="12700">
            <a:solidFill>
              <a:srgbClr val="4A90E2">
                <a:alpha val="0"/>
              </a:srgbClr>
            </a:solidFill>
            <a:prstDash val="solid"/>
          </a:ln>
        </p:spPr>
      </p:sp>
      <p:sp>
        <p:nvSpPr>
          <p:cNvPr id="24" name="Text 19"/>
          <p:cNvSpPr txBox="1"/>
          <p:nvPr/>
        </p:nvSpPr>
        <p:spPr>
          <a:xfrm>
            <a:off x="4190695" y="1000354"/>
            <a:ext cx="3696005"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52CC"/>
                </a:solidFill>
                <a:latin typeface="Montserrat" pitchFamily="34" charset="0"/>
                <a:ea typeface="Montserrat" pitchFamily="34" charset="-122"/>
                <a:cs typeface="Montserrat" pitchFamily="34" charset="-120"/>
              </a:rPr>
              <a:t>2. 体験型コンテンツ化</a:t>
            </a:r>
            <a:endParaRPr lang="en-US" sz="1300" dirty="0"/>
          </a:p>
        </p:txBody>
      </p:sp>
      <p:sp>
        <p:nvSpPr>
          <p:cNvPr id="25" name="Shape 20"/>
          <p:cNvSpPr/>
          <p:nvPr/>
        </p:nvSpPr>
        <p:spPr>
          <a:xfrm>
            <a:off x="4190695" y="1390802"/>
            <a:ext cx="3619195" cy="2200123"/>
          </a:xfrm>
          <a:prstGeom prst="roundRect">
            <a:avLst>
              <a:gd name="adj" fmla="val 1064"/>
            </a:avLst>
          </a:prstGeom>
          <a:solidFill>
            <a:srgbClr val="FFFFFF">
              <a:alpha val="90000"/>
            </a:srgbClr>
          </a:solidFill>
          <a:ln w="12700">
            <a:solidFill>
              <a:srgbClr val="E0E0E0"/>
            </a:solidFill>
            <a:prstDash val="solid"/>
          </a:ln>
        </p:spPr>
      </p:sp>
      <p:sp>
        <p:nvSpPr>
          <p:cNvPr id="26" name="Shape 21"/>
          <p:cNvSpPr/>
          <p:nvPr/>
        </p:nvSpPr>
        <p:spPr>
          <a:xfrm>
            <a:off x="4343400" y="1560881"/>
            <a:ext cx="381305" cy="381305"/>
          </a:xfrm>
          <a:prstGeom prst="ellipse">
            <a:avLst/>
          </a:prstGeom>
          <a:solidFill>
            <a:srgbClr val="FF9800"/>
          </a:solidFill>
          <a:ln w="12700">
            <a:solidFill>
              <a:srgbClr val="FFFFFF">
                <a:alpha val="0"/>
              </a:srgbClr>
            </a:solidFill>
            <a:prstDash val="solid"/>
          </a:ln>
        </p:spPr>
      </p:sp>
      <p:pic>
        <p:nvPicPr>
          <p:cNvPr id="27" name="Image 3" descr="preencoded.png"/>
          <p:cNvPicPr>
            <a:picLocks noChangeAspect="1"/>
          </p:cNvPicPr>
          <p:nvPr/>
        </p:nvPicPr>
        <p:blipFill>
          <a:blip r:embed="rId5"/>
          <a:srcRect/>
          <a:stretch/>
        </p:blipFill>
        <p:spPr>
          <a:xfrm>
            <a:off x="4448556" y="1666037"/>
            <a:ext cx="171907" cy="171907"/>
          </a:xfrm>
          <a:prstGeom prst="rect">
            <a:avLst/>
          </a:prstGeom>
        </p:spPr>
      </p:pic>
      <p:sp>
        <p:nvSpPr>
          <p:cNvPr id="28" name="Text 22"/>
          <p:cNvSpPr txBox="1"/>
          <p:nvPr/>
        </p:nvSpPr>
        <p:spPr>
          <a:xfrm>
            <a:off x="4819802" y="1543507"/>
            <a:ext cx="1739189" cy="200254"/>
          </a:xfrm>
          <a:prstGeom prst="rect">
            <a:avLst/>
          </a:prstGeom>
          <a:noFill/>
          <a:ln/>
        </p:spPr>
        <p:txBody>
          <a:bodyPr wrap="square" lIns="0" tIns="0" rIns="0" bIns="0" rtlCol="0" anchor="ctr"/>
          <a:lstStyle/>
          <a:p>
            <a:pPr marL="0" indent="0" algn="l">
              <a:buNone/>
            </a:pPr>
            <a:r>
              <a:rPr lang="en-US" sz="1100" b="1" dirty="0">
                <a:solidFill>
                  <a:srgbClr val="333333"/>
                </a:solidFill>
                <a:latin typeface="Noto Sans JP" pitchFamily="34" charset="0"/>
                <a:ea typeface="Noto Sans JP" pitchFamily="34" charset="-122"/>
                <a:cs typeface="Noto Sans JP" pitchFamily="34" charset="-120"/>
              </a:rPr>
              <a:t>演出の革新</a:t>
            </a:r>
            <a:endParaRPr lang="en-US" sz="1100" dirty="0"/>
          </a:p>
        </p:txBody>
      </p:sp>
      <p:sp>
        <p:nvSpPr>
          <p:cNvPr id="29" name="Text 23"/>
          <p:cNvSpPr txBox="1"/>
          <p:nvPr/>
        </p:nvSpPr>
        <p:spPr>
          <a:xfrm>
            <a:off x="4819802" y="1800454"/>
            <a:ext cx="1739189"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現実を超えた体験型コンテンツ</a:t>
            </a:r>
            <a:endParaRPr lang="en-US" sz="900" dirty="0"/>
          </a:p>
        </p:txBody>
      </p:sp>
      <p:sp>
        <p:nvSpPr>
          <p:cNvPr id="30" name="Text 24"/>
          <p:cNvSpPr txBox="1"/>
          <p:nvPr/>
        </p:nvSpPr>
        <p:spPr>
          <a:xfrm>
            <a:off x="4304995" y="2055571"/>
            <a:ext cx="590702" cy="228600"/>
          </a:xfrm>
          <a:prstGeom prst="rect">
            <a:avLst/>
          </a:prstGeom>
          <a:noFill/>
          <a:ln/>
        </p:spPr>
        <p:txBody>
          <a:bodyPr wrap="square" lIns="0" tIns="0" rIns="0" bIns="0" rtlCol="0" anchor="ctr"/>
          <a:lstStyle/>
          <a:p>
            <a:pPr marL="0" indent="0" algn="ctr">
              <a:buNone/>
            </a:pPr>
            <a:r>
              <a:rPr lang="en-US" sz="1300" b="1" dirty="0">
                <a:solidFill>
                  <a:srgbClr val="C62828"/>
                </a:solidFill>
                <a:latin typeface="Montserrat" pitchFamily="34" charset="0"/>
                <a:ea typeface="Montserrat" pitchFamily="34" charset="-122"/>
                <a:cs typeface="Montserrat" pitchFamily="34" charset="-120"/>
              </a:rPr>
              <a:t>視覚</a:t>
            </a:r>
            <a:endParaRPr lang="en-US" sz="1300" dirty="0"/>
          </a:p>
        </p:txBody>
      </p:sp>
      <p:sp>
        <p:nvSpPr>
          <p:cNvPr id="31" name="Text 25"/>
          <p:cNvSpPr txBox="1"/>
          <p:nvPr/>
        </p:nvSpPr>
        <p:spPr>
          <a:xfrm>
            <a:off x="4304995" y="2303374"/>
            <a:ext cx="590702" cy="152705"/>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VR/AR演出</a:t>
            </a:r>
            <a:endParaRPr lang="en-US" sz="800" dirty="0"/>
          </a:p>
        </p:txBody>
      </p:sp>
      <p:sp>
        <p:nvSpPr>
          <p:cNvPr id="32" name="Text 26"/>
          <p:cNvSpPr txBox="1"/>
          <p:nvPr/>
        </p:nvSpPr>
        <p:spPr>
          <a:xfrm>
            <a:off x="5477256" y="2055571"/>
            <a:ext cx="734263" cy="228600"/>
          </a:xfrm>
          <a:prstGeom prst="rect">
            <a:avLst/>
          </a:prstGeom>
          <a:noFill/>
          <a:ln/>
        </p:spPr>
        <p:txBody>
          <a:bodyPr wrap="square" lIns="0" tIns="0" rIns="0" bIns="0" rtlCol="0" anchor="ctr"/>
          <a:lstStyle/>
          <a:p>
            <a:pPr marL="0" indent="0" algn="ctr">
              <a:buNone/>
            </a:pPr>
            <a:r>
              <a:rPr lang="en-US" sz="1300" b="1" dirty="0">
                <a:solidFill>
                  <a:srgbClr val="C62828"/>
                </a:solidFill>
                <a:latin typeface="Montserrat" pitchFamily="34" charset="0"/>
                <a:ea typeface="Montserrat" pitchFamily="34" charset="-122"/>
                <a:cs typeface="Montserrat" pitchFamily="34" charset="-120"/>
              </a:rPr>
              <a:t>音響</a:t>
            </a:r>
            <a:endParaRPr lang="en-US" sz="1300" dirty="0"/>
          </a:p>
        </p:txBody>
      </p:sp>
      <p:sp>
        <p:nvSpPr>
          <p:cNvPr id="33" name="Text 27"/>
          <p:cNvSpPr txBox="1"/>
          <p:nvPr/>
        </p:nvSpPr>
        <p:spPr>
          <a:xfrm>
            <a:off x="5477256" y="2303374"/>
            <a:ext cx="734263" cy="152705"/>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3Dオーディオ</a:t>
            </a:r>
            <a:endParaRPr lang="en-US" sz="800" dirty="0"/>
          </a:p>
        </p:txBody>
      </p:sp>
      <p:sp>
        <p:nvSpPr>
          <p:cNvPr id="34" name="Text 28"/>
          <p:cNvSpPr txBox="1"/>
          <p:nvPr/>
        </p:nvSpPr>
        <p:spPr>
          <a:xfrm>
            <a:off x="6788506" y="2055571"/>
            <a:ext cx="914400" cy="228600"/>
          </a:xfrm>
          <a:prstGeom prst="rect">
            <a:avLst/>
          </a:prstGeom>
          <a:noFill/>
          <a:ln/>
        </p:spPr>
        <p:txBody>
          <a:bodyPr wrap="square" lIns="0" tIns="0" rIns="0" bIns="0" rtlCol="0" anchor="ctr"/>
          <a:lstStyle/>
          <a:p>
            <a:pPr marL="0" indent="0" algn="ctr">
              <a:buNone/>
            </a:pPr>
            <a:r>
              <a:rPr lang="en-US" sz="1300" b="1" dirty="0">
                <a:solidFill>
                  <a:srgbClr val="C62828"/>
                </a:solidFill>
                <a:latin typeface="Montserrat" pitchFamily="34" charset="0"/>
                <a:ea typeface="Montserrat" pitchFamily="34" charset="-122"/>
                <a:cs typeface="Montserrat" pitchFamily="34" charset="-120"/>
              </a:rPr>
              <a:t>参加</a:t>
            </a:r>
            <a:endParaRPr lang="en-US" sz="1300" dirty="0"/>
          </a:p>
        </p:txBody>
      </p:sp>
      <p:sp>
        <p:nvSpPr>
          <p:cNvPr id="35" name="Text 29"/>
          <p:cNvSpPr txBox="1"/>
          <p:nvPr/>
        </p:nvSpPr>
        <p:spPr>
          <a:xfrm>
            <a:off x="6788506" y="2303374"/>
            <a:ext cx="914400" cy="152705"/>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インタラクティブ</a:t>
            </a:r>
            <a:endParaRPr lang="en-US" sz="800" dirty="0"/>
          </a:p>
        </p:txBody>
      </p:sp>
      <p:sp>
        <p:nvSpPr>
          <p:cNvPr id="36" name="Shape 30"/>
          <p:cNvSpPr/>
          <p:nvPr/>
        </p:nvSpPr>
        <p:spPr>
          <a:xfrm>
            <a:off x="4343400" y="2598725"/>
            <a:ext cx="3314700" cy="514807"/>
          </a:xfrm>
          <a:prstGeom prst="roundRect">
            <a:avLst>
              <a:gd name="adj" fmla="val 39471"/>
            </a:avLst>
          </a:prstGeom>
          <a:solidFill>
            <a:srgbClr val="FFF3E0"/>
          </a:solidFill>
          <a:ln w="12700">
            <a:solidFill>
              <a:srgbClr val="FFFFFF">
                <a:alpha val="0"/>
              </a:srgbClr>
            </a:solidFill>
            <a:prstDash val="solid"/>
          </a:ln>
        </p:spPr>
      </p:sp>
      <p:sp>
        <p:nvSpPr>
          <p:cNvPr id="37" name="Text 31"/>
          <p:cNvSpPr txBox="1"/>
          <p:nvPr/>
        </p:nvSpPr>
        <p:spPr>
          <a:xfrm>
            <a:off x="4597603" y="2693822"/>
            <a:ext cx="3041294" cy="324612"/>
          </a:xfrm>
          <a:prstGeom prst="rect">
            <a:avLst/>
          </a:prstGeom>
          <a:noFill/>
          <a:ln/>
        </p:spPr>
        <p:txBody>
          <a:bodyPr wrap="square" lIns="0" tIns="0" rIns="0" bIns="0" rtlCol="0" anchor="ctr"/>
          <a:lstStyle/>
          <a:p>
            <a:pPr marL="0" indent="0" algn="l">
              <a:buNone/>
            </a:pPr>
            <a:r>
              <a:rPr lang="en-US" sz="900" dirty="0">
                <a:solidFill>
                  <a:srgbClr val="E65100"/>
                </a:solidFill>
                <a:latin typeface="Noto Sans JP" pitchFamily="34" charset="0"/>
                <a:ea typeface="Noto Sans JP" pitchFamily="34" charset="-122"/>
                <a:cs typeface="Noto Sans JP" pitchFamily="34" charset="-120"/>
              </a:rPr>
              <a:t> Daft Punk型のビジュアル主導・匿名性アーティストと高相性 </a:t>
            </a:r>
            <a:endParaRPr lang="en-US" sz="900" dirty="0"/>
          </a:p>
        </p:txBody>
      </p:sp>
      <p:pic>
        <p:nvPicPr>
          <p:cNvPr id="38" name="Image 4" descr="preencoded.png"/>
          <p:cNvPicPr>
            <a:picLocks noChangeAspect="1"/>
          </p:cNvPicPr>
          <p:nvPr/>
        </p:nvPicPr>
        <p:blipFill>
          <a:blip r:embed="rId6"/>
          <a:srcRect l="-1911" r="-1911"/>
          <a:stretch/>
        </p:blipFill>
        <p:spPr>
          <a:xfrm>
            <a:off x="4438498" y="2726741"/>
            <a:ext cx="133502" cy="114300"/>
          </a:xfrm>
          <a:prstGeom prst="rect">
            <a:avLst/>
          </a:prstGeom>
        </p:spPr>
      </p:pic>
      <p:sp>
        <p:nvSpPr>
          <p:cNvPr id="39" name="Shape 32"/>
          <p:cNvSpPr/>
          <p:nvPr/>
        </p:nvSpPr>
        <p:spPr>
          <a:xfrm>
            <a:off x="8001000" y="1295705"/>
            <a:ext cx="3619195" cy="19202"/>
          </a:xfrm>
          <a:prstGeom prst="rect">
            <a:avLst/>
          </a:prstGeom>
          <a:solidFill>
            <a:srgbClr val="4A90E2"/>
          </a:solidFill>
          <a:ln w="12700">
            <a:solidFill>
              <a:srgbClr val="4A90E2">
                <a:alpha val="0"/>
              </a:srgbClr>
            </a:solidFill>
            <a:prstDash val="solid"/>
          </a:ln>
        </p:spPr>
      </p:sp>
      <p:sp>
        <p:nvSpPr>
          <p:cNvPr id="40" name="Text 33"/>
          <p:cNvSpPr txBox="1"/>
          <p:nvPr/>
        </p:nvSpPr>
        <p:spPr>
          <a:xfrm>
            <a:off x="8001000" y="1000354"/>
            <a:ext cx="3696005"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52CC"/>
                </a:solidFill>
                <a:latin typeface="Montserrat" pitchFamily="34" charset="0"/>
                <a:ea typeface="Montserrat" pitchFamily="34" charset="-122"/>
                <a:cs typeface="Montserrat" pitchFamily="34" charset="-120"/>
              </a:rPr>
              <a:t>3. 収益モデル</a:t>
            </a:r>
            <a:endParaRPr lang="en-US" sz="1300" dirty="0"/>
          </a:p>
        </p:txBody>
      </p:sp>
      <p:sp>
        <p:nvSpPr>
          <p:cNvPr id="41" name="Shape 34"/>
          <p:cNvSpPr/>
          <p:nvPr/>
        </p:nvSpPr>
        <p:spPr>
          <a:xfrm>
            <a:off x="8001000" y="1390803"/>
            <a:ext cx="3619195" cy="2211628"/>
          </a:xfrm>
          <a:prstGeom prst="roundRect">
            <a:avLst>
              <a:gd name="adj" fmla="val 1064"/>
            </a:avLst>
          </a:prstGeom>
          <a:solidFill>
            <a:srgbClr val="FFFFFF">
              <a:alpha val="90000"/>
            </a:srgbClr>
          </a:solidFill>
          <a:ln w="12700">
            <a:solidFill>
              <a:srgbClr val="E0E0E0"/>
            </a:solidFill>
            <a:prstDash val="solid"/>
          </a:ln>
        </p:spPr>
      </p:sp>
      <p:sp>
        <p:nvSpPr>
          <p:cNvPr id="42" name="Shape 35"/>
          <p:cNvSpPr/>
          <p:nvPr/>
        </p:nvSpPr>
        <p:spPr>
          <a:xfrm>
            <a:off x="8153705" y="1560881"/>
            <a:ext cx="381305" cy="381305"/>
          </a:xfrm>
          <a:prstGeom prst="ellipse">
            <a:avLst/>
          </a:prstGeom>
          <a:solidFill>
            <a:srgbClr val="4CAF50"/>
          </a:solidFill>
          <a:ln w="12700">
            <a:solidFill>
              <a:srgbClr val="FFFFFF">
                <a:alpha val="0"/>
              </a:srgbClr>
            </a:solidFill>
            <a:prstDash val="solid"/>
          </a:ln>
        </p:spPr>
      </p:sp>
      <p:pic>
        <p:nvPicPr>
          <p:cNvPr id="43" name="Image 5" descr="preencoded.png"/>
          <p:cNvPicPr>
            <a:picLocks noChangeAspect="1"/>
          </p:cNvPicPr>
          <p:nvPr/>
        </p:nvPicPr>
        <p:blipFill>
          <a:blip r:embed="rId7"/>
          <a:srcRect t="-1087" b="-1087"/>
          <a:stretch/>
        </p:blipFill>
        <p:spPr>
          <a:xfrm>
            <a:off x="8291779" y="1666037"/>
            <a:ext cx="105156" cy="171907"/>
          </a:xfrm>
          <a:prstGeom prst="rect">
            <a:avLst/>
          </a:prstGeom>
        </p:spPr>
      </p:pic>
      <p:sp>
        <p:nvSpPr>
          <p:cNvPr id="44" name="Text 36"/>
          <p:cNvSpPr txBox="1"/>
          <p:nvPr/>
        </p:nvSpPr>
        <p:spPr>
          <a:xfrm>
            <a:off x="8630107" y="1543507"/>
            <a:ext cx="1594714" cy="200254"/>
          </a:xfrm>
          <a:prstGeom prst="rect">
            <a:avLst/>
          </a:prstGeom>
          <a:noFill/>
          <a:ln/>
        </p:spPr>
        <p:txBody>
          <a:bodyPr wrap="square" lIns="0" tIns="0" rIns="0" bIns="0" rtlCol="0" anchor="ctr"/>
          <a:lstStyle/>
          <a:p>
            <a:pPr marL="0" indent="0" algn="l">
              <a:buNone/>
            </a:pPr>
            <a:r>
              <a:rPr lang="en-US" sz="1100" b="1" dirty="0">
                <a:solidFill>
                  <a:srgbClr val="333333"/>
                </a:solidFill>
                <a:latin typeface="Noto Sans JP" pitchFamily="34" charset="0"/>
                <a:ea typeface="Noto Sans JP" pitchFamily="34" charset="-122"/>
                <a:cs typeface="Noto Sans JP" pitchFamily="34" charset="-120"/>
              </a:rPr>
              <a:t>IP化モデル</a:t>
            </a:r>
            <a:endParaRPr lang="en-US" sz="1100" dirty="0"/>
          </a:p>
        </p:txBody>
      </p:sp>
      <p:sp>
        <p:nvSpPr>
          <p:cNvPr id="45" name="Text 37"/>
          <p:cNvSpPr txBox="1"/>
          <p:nvPr/>
        </p:nvSpPr>
        <p:spPr>
          <a:xfrm>
            <a:off x="8630107" y="1800454"/>
            <a:ext cx="1594714" cy="162763"/>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無限に拡張できるエンタメIP</a:t>
            </a:r>
            <a:endParaRPr lang="en-US" sz="900" dirty="0"/>
          </a:p>
        </p:txBody>
      </p:sp>
      <p:sp>
        <p:nvSpPr>
          <p:cNvPr id="46" name="Text 38"/>
          <p:cNvSpPr txBox="1"/>
          <p:nvPr/>
        </p:nvSpPr>
        <p:spPr>
          <a:xfrm>
            <a:off x="8153705" y="2070202"/>
            <a:ext cx="543154"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視聴課金</a:t>
            </a:r>
            <a:endParaRPr lang="en-US" sz="900" dirty="0"/>
          </a:p>
        </p:txBody>
      </p:sp>
      <p:sp>
        <p:nvSpPr>
          <p:cNvPr id="47" name="Text 39"/>
          <p:cNvSpPr txBox="1"/>
          <p:nvPr/>
        </p:nvSpPr>
        <p:spPr>
          <a:xfrm>
            <a:off x="10354666" y="2055571"/>
            <a:ext cx="1251814"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¥1,000〜3,000/回</a:t>
            </a:r>
            <a:endParaRPr lang="en-US" sz="1000" dirty="0"/>
          </a:p>
        </p:txBody>
      </p:sp>
      <p:sp>
        <p:nvSpPr>
          <p:cNvPr id="48" name="Text 40"/>
          <p:cNvSpPr txBox="1"/>
          <p:nvPr/>
        </p:nvSpPr>
        <p:spPr>
          <a:xfrm>
            <a:off x="8153705" y="2336292"/>
            <a:ext cx="876910"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バーチャル物販</a:t>
            </a:r>
            <a:endParaRPr lang="en-US" sz="900" dirty="0"/>
          </a:p>
        </p:txBody>
      </p:sp>
      <p:sp>
        <p:nvSpPr>
          <p:cNvPr id="49" name="Text 41"/>
          <p:cNvSpPr txBox="1"/>
          <p:nvPr/>
        </p:nvSpPr>
        <p:spPr>
          <a:xfrm>
            <a:off x="10583266" y="2322576"/>
            <a:ext cx="962863"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¥500〜10,000</a:t>
            </a:r>
            <a:endParaRPr lang="en-US" sz="1000" dirty="0"/>
          </a:p>
        </p:txBody>
      </p:sp>
      <p:sp>
        <p:nvSpPr>
          <p:cNvPr id="50" name="Text 42"/>
          <p:cNvSpPr txBox="1"/>
          <p:nvPr/>
        </p:nvSpPr>
        <p:spPr>
          <a:xfrm>
            <a:off x="8153705" y="2603297"/>
            <a:ext cx="657454"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スポンサー</a:t>
            </a:r>
            <a:endParaRPr lang="en-US" sz="900" dirty="0"/>
          </a:p>
        </p:txBody>
      </p:sp>
      <p:sp>
        <p:nvSpPr>
          <p:cNvPr id="51" name="Text 43"/>
          <p:cNvSpPr txBox="1"/>
          <p:nvPr/>
        </p:nvSpPr>
        <p:spPr>
          <a:xfrm>
            <a:off x="10674706" y="2588666"/>
            <a:ext cx="876910"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¥100万〜1億</a:t>
            </a:r>
            <a:endParaRPr lang="en-US" sz="1000" dirty="0"/>
          </a:p>
        </p:txBody>
      </p:sp>
      <p:sp>
        <p:nvSpPr>
          <p:cNvPr id="52" name="Shape 44"/>
          <p:cNvSpPr/>
          <p:nvPr/>
        </p:nvSpPr>
        <p:spPr>
          <a:xfrm>
            <a:off x="8153705" y="2922422"/>
            <a:ext cx="3314700" cy="352044"/>
          </a:xfrm>
          <a:prstGeom prst="roundRect">
            <a:avLst>
              <a:gd name="adj" fmla="val 84240"/>
            </a:avLst>
          </a:prstGeom>
          <a:solidFill>
            <a:srgbClr val="E8F5E9"/>
          </a:solidFill>
          <a:ln w="12700">
            <a:solidFill>
              <a:srgbClr val="FFFFFF">
                <a:alpha val="0"/>
              </a:srgbClr>
            </a:solidFill>
            <a:prstDash val="solid"/>
          </a:ln>
        </p:spPr>
      </p:sp>
      <p:sp>
        <p:nvSpPr>
          <p:cNvPr id="53" name="Text 45"/>
          <p:cNvSpPr txBox="1"/>
          <p:nvPr/>
        </p:nvSpPr>
        <p:spPr>
          <a:xfrm>
            <a:off x="8388706" y="3017520"/>
            <a:ext cx="3174797" cy="162763"/>
          </a:xfrm>
          <a:prstGeom prst="rect">
            <a:avLst/>
          </a:prstGeom>
          <a:noFill/>
          <a:ln/>
        </p:spPr>
        <p:txBody>
          <a:bodyPr wrap="square" lIns="0" tIns="0" rIns="0" bIns="0" rtlCol="0" anchor="ctr"/>
          <a:lstStyle/>
          <a:p>
            <a:pPr marL="0" indent="0" algn="l">
              <a:buNone/>
            </a:pPr>
            <a:r>
              <a:rPr lang="en-US" sz="900" dirty="0">
                <a:solidFill>
                  <a:srgbClr val="2E7D32"/>
                </a:solidFill>
                <a:latin typeface="Noto Sans JP" pitchFamily="34" charset="0"/>
                <a:ea typeface="Noto Sans JP" pitchFamily="34" charset="-122"/>
                <a:cs typeface="Noto Sans JP" pitchFamily="34" charset="-120"/>
              </a:rPr>
              <a:t> 反復可能・拡張可能なコンテンツ資産化 </a:t>
            </a:r>
            <a:endParaRPr lang="en-US" sz="900" dirty="0"/>
          </a:p>
        </p:txBody>
      </p:sp>
      <p:pic>
        <p:nvPicPr>
          <p:cNvPr id="54" name="Image 6" descr="preencoded.png"/>
          <p:cNvPicPr>
            <a:picLocks noChangeAspect="1"/>
          </p:cNvPicPr>
          <p:nvPr/>
        </p:nvPicPr>
        <p:blipFill>
          <a:blip r:embed="rId8"/>
          <a:srcRect/>
          <a:stretch/>
        </p:blipFill>
        <p:spPr>
          <a:xfrm>
            <a:off x="8248802" y="3050438"/>
            <a:ext cx="114300" cy="114300"/>
          </a:xfrm>
          <a:prstGeom prst="rect">
            <a:avLst/>
          </a:prstGeom>
        </p:spPr>
      </p:pic>
      <p:sp>
        <p:nvSpPr>
          <p:cNvPr id="55" name="Text 46"/>
          <p:cNvSpPr txBox="1"/>
          <p:nvPr/>
        </p:nvSpPr>
        <p:spPr>
          <a:xfrm>
            <a:off x="381305" y="6367882"/>
            <a:ext cx="476402"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結論：</a:t>
            </a:r>
            <a:endParaRPr lang="en-US" sz="1000" dirty="0"/>
          </a:p>
        </p:txBody>
      </p:sp>
      <p:sp>
        <p:nvSpPr>
          <p:cNvPr id="56" name="Text 47"/>
          <p:cNvSpPr txBox="1"/>
          <p:nvPr/>
        </p:nvSpPr>
        <p:spPr>
          <a:xfrm>
            <a:off x="875995" y="6372454"/>
            <a:ext cx="4515307" cy="181051"/>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デジタルフェスは「ライブ」ではなく、無限に拡張できるエンタメIP化モデル</a:t>
            </a:r>
            <a:endParaRPr lang="en-US" sz="900" dirty="0"/>
          </a:p>
        </p:txBody>
      </p:sp>
      <p:sp>
        <p:nvSpPr>
          <p:cNvPr id="57" name="Text 48"/>
          <p:cNvSpPr txBox="1"/>
          <p:nvPr/>
        </p:nvSpPr>
        <p:spPr>
          <a:xfrm>
            <a:off x="9956902" y="6286500"/>
            <a:ext cx="1049731" cy="162763"/>
          </a:xfrm>
          <a:prstGeom prst="rect">
            <a:avLst/>
          </a:prstGeom>
          <a:noFill/>
          <a:ln/>
        </p:spPr>
        <p:txBody>
          <a:bodyPr wrap="square" lIns="0" tIns="0" rIns="0" bIns="0" rtlCol="0" anchor="ctr"/>
          <a:lstStyle/>
          <a:p>
            <a:pPr marL="0" indent="0" algn="r">
              <a:buNone/>
            </a:pPr>
            <a:r>
              <a:rPr lang="en-US" sz="900" dirty="0">
                <a:solidFill>
                  <a:srgbClr val="666666"/>
                </a:solidFill>
                <a:latin typeface="Noto Sans JP" pitchFamily="34" charset="0"/>
                <a:ea typeface="Noto Sans JP" pitchFamily="34" charset="-122"/>
                <a:cs typeface="Noto Sans JP" pitchFamily="34" charset="-120"/>
              </a:rPr>
              <a:t>市場規模</a:t>
            </a:r>
            <a:endParaRPr lang="en-US" sz="900" dirty="0"/>
          </a:p>
        </p:txBody>
      </p:sp>
      <p:sp>
        <p:nvSpPr>
          <p:cNvPr id="58" name="Text 49"/>
          <p:cNvSpPr txBox="1"/>
          <p:nvPr/>
        </p:nvSpPr>
        <p:spPr>
          <a:xfrm>
            <a:off x="9876434" y="6448349"/>
            <a:ext cx="1130198" cy="191110"/>
          </a:xfrm>
          <a:prstGeom prst="rect">
            <a:avLst/>
          </a:prstGeom>
          <a:noFill/>
          <a:ln/>
        </p:spPr>
        <p:txBody>
          <a:bodyPr wrap="square" lIns="0" tIns="0" rIns="0" bIns="0" rtlCol="0" anchor="ctr"/>
          <a:lstStyle/>
          <a:p>
            <a:pPr marL="0" indent="0" algn="r">
              <a:buNone/>
            </a:pPr>
            <a:r>
              <a:rPr lang="en-US" sz="1000" b="1" dirty="0">
                <a:solidFill>
                  <a:srgbClr val="C62828"/>
                </a:solidFill>
                <a:latin typeface="Noto Sans JP" pitchFamily="34" charset="0"/>
                <a:ea typeface="Noto Sans JP" pitchFamily="34" charset="-122"/>
                <a:cs typeface="Noto Sans JP" pitchFamily="34" charset="-120"/>
              </a:rPr>
              <a:t>2026年: ¥500億</a:t>
            </a:r>
            <a:endParaRPr lang="en-US" sz="1000" dirty="0"/>
          </a:p>
        </p:txBody>
      </p:sp>
      <p:sp>
        <p:nvSpPr>
          <p:cNvPr id="59" name="Text 50"/>
          <p:cNvSpPr txBox="1"/>
          <p:nvPr/>
        </p:nvSpPr>
        <p:spPr>
          <a:xfrm>
            <a:off x="11119104" y="6286500"/>
            <a:ext cx="695858" cy="162763"/>
          </a:xfrm>
          <a:prstGeom prst="rect">
            <a:avLst/>
          </a:prstGeom>
          <a:noFill/>
          <a:ln/>
        </p:spPr>
        <p:txBody>
          <a:bodyPr wrap="square" lIns="0" tIns="0" rIns="0" bIns="0" rtlCol="0" anchor="ctr"/>
          <a:lstStyle/>
          <a:p>
            <a:pPr marL="0" indent="0" algn="r">
              <a:buNone/>
            </a:pPr>
            <a:r>
              <a:rPr lang="en-US" sz="900" dirty="0">
                <a:solidFill>
                  <a:srgbClr val="666666"/>
                </a:solidFill>
                <a:latin typeface="Noto Sans JP" pitchFamily="34" charset="0"/>
                <a:ea typeface="Noto Sans JP" pitchFamily="34" charset="-122"/>
                <a:cs typeface="Noto Sans JP" pitchFamily="34" charset="-120"/>
              </a:rPr>
              <a:t>成長率</a:t>
            </a:r>
            <a:endParaRPr lang="en-US" sz="900" dirty="0"/>
          </a:p>
        </p:txBody>
      </p:sp>
      <p:sp>
        <p:nvSpPr>
          <p:cNvPr id="60" name="Text 51"/>
          <p:cNvSpPr txBox="1"/>
          <p:nvPr/>
        </p:nvSpPr>
        <p:spPr>
          <a:xfrm>
            <a:off x="11119104" y="6448349"/>
            <a:ext cx="695858" cy="191110"/>
          </a:xfrm>
          <a:prstGeom prst="rect">
            <a:avLst/>
          </a:prstGeom>
          <a:noFill/>
          <a:ln/>
        </p:spPr>
        <p:txBody>
          <a:bodyPr wrap="square" lIns="0" tIns="0" rIns="0" bIns="0" rtlCol="0" anchor="ctr"/>
          <a:lstStyle/>
          <a:p>
            <a:pPr marL="0" indent="0" algn="r">
              <a:buNone/>
            </a:pPr>
            <a:r>
              <a:rPr lang="en-US" sz="1000" b="1" dirty="0">
                <a:solidFill>
                  <a:srgbClr val="4CAF50"/>
                </a:solidFill>
                <a:latin typeface="Noto Sans JP" pitchFamily="34" charset="0"/>
                <a:ea typeface="Noto Sans JP" pitchFamily="34" charset="-122"/>
                <a:cs typeface="Noto Sans JP" pitchFamily="34" charset="-120"/>
              </a:rPr>
              <a:t>+35% YoY</a:t>
            </a:r>
            <a:endParaRPr lang="en-US" sz="1000" dirty="0"/>
          </a:p>
        </p:txBody>
      </p:sp>
      <p:pic>
        <p:nvPicPr>
          <p:cNvPr id="66" name="図 65">
            <a:extLst>
              <a:ext uri="{FF2B5EF4-FFF2-40B4-BE49-F238E27FC236}">
                <a16:creationId xmlns:a16="http://schemas.microsoft.com/office/drawing/2014/main" id="{44D66710-BA1E-E649-4F01-DC860ABE4430}"/>
              </a:ext>
            </a:extLst>
          </p:cNvPr>
          <p:cNvPicPr>
            <a:picLocks noChangeAspect="1"/>
          </p:cNvPicPr>
          <p:nvPr/>
        </p:nvPicPr>
        <p:blipFill>
          <a:blip r:embed="rId9"/>
          <a:stretch>
            <a:fillRect/>
          </a:stretch>
        </p:blipFill>
        <p:spPr>
          <a:xfrm>
            <a:off x="381305" y="3672155"/>
            <a:ext cx="2694121" cy="1543507"/>
          </a:xfrm>
          <a:prstGeom prst="rect">
            <a:avLst/>
          </a:prstGeom>
        </p:spPr>
      </p:pic>
      <p:pic>
        <p:nvPicPr>
          <p:cNvPr id="68" name="図 67">
            <a:extLst>
              <a:ext uri="{FF2B5EF4-FFF2-40B4-BE49-F238E27FC236}">
                <a16:creationId xmlns:a16="http://schemas.microsoft.com/office/drawing/2014/main" id="{3B32CA12-10FB-171A-A197-746F91539F8F}"/>
              </a:ext>
            </a:extLst>
          </p:cNvPr>
          <p:cNvPicPr>
            <a:picLocks noChangeAspect="1"/>
          </p:cNvPicPr>
          <p:nvPr/>
        </p:nvPicPr>
        <p:blipFill>
          <a:blip r:embed="rId10"/>
          <a:stretch>
            <a:fillRect/>
          </a:stretch>
        </p:blipFill>
        <p:spPr>
          <a:xfrm>
            <a:off x="1987611" y="4834590"/>
            <a:ext cx="2737094" cy="1411166"/>
          </a:xfrm>
          <a:prstGeom prst="rect">
            <a:avLst/>
          </a:prstGeom>
        </p:spPr>
      </p:pic>
      <p:pic>
        <p:nvPicPr>
          <p:cNvPr id="72" name="図 71">
            <a:extLst>
              <a:ext uri="{FF2B5EF4-FFF2-40B4-BE49-F238E27FC236}">
                <a16:creationId xmlns:a16="http://schemas.microsoft.com/office/drawing/2014/main" id="{259A1EE1-0011-B1D6-3DC4-D72239EFD23A}"/>
              </a:ext>
            </a:extLst>
          </p:cNvPr>
          <p:cNvPicPr>
            <a:picLocks noChangeAspect="1"/>
          </p:cNvPicPr>
          <p:nvPr/>
        </p:nvPicPr>
        <p:blipFill>
          <a:blip r:embed="rId11"/>
          <a:stretch>
            <a:fillRect/>
          </a:stretch>
        </p:blipFill>
        <p:spPr>
          <a:xfrm>
            <a:off x="3672549" y="3699744"/>
            <a:ext cx="2694121" cy="1582625"/>
          </a:xfrm>
          <a:prstGeom prst="rect">
            <a:avLst/>
          </a:prstGeom>
        </p:spPr>
      </p:pic>
      <p:pic>
        <p:nvPicPr>
          <p:cNvPr id="70" name="図 69">
            <a:extLst>
              <a:ext uri="{FF2B5EF4-FFF2-40B4-BE49-F238E27FC236}">
                <a16:creationId xmlns:a16="http://schemas.microsoft.com/office/drawing/2014/main" id="{9F72D22F-2981-3FF8-AE71-F6D88FC1BA2D}"/>
              </a:ext>
            </a:extLst>
          </p:cNvPr>
          <p:cNvPicPr>
            <a:picLocks noChangeAspect="1"/>
          </p:cNvPicPr>
          <p:nvPr/>
        </p:nvPicPr>
        <p:blipFill>
          <a:blip r:embed="rId12"/>
          <a:stretch>
            <a:fillRect/>
          </a:stretch>
        </p:blipFill>
        <p:spPr>
          <a:xfrm>
            <a:off x="5379222" y="4768903"/>
            <a:ext cx="2737094" cy="1517597"/>
          </a:xfrm>
          <a:prstGeom prst="rect">
            <a:avLst/>
          </a:prstGeom>
        </p:spPr>
      </p:pic>
      <p:pic>
        <p:nvPicPr>
          <p:cNvPr id="64" name="図 63">
            <a:extLst>
              <a:ext uri="{FF2B5EF4-FFF2-40B4-BE49-F238E27FC236}">
                <a16:creationId xmlns:a16="http://schemas.microsoft.com/office/drawing/2014/main" id="{AFAD823B-934B-4F46-C4C4-D2CAF74392E2}"/>
              </a:ext>
            </a:extLst>
          </p:cNvPr>
          <p:cNvPicPr>
            <a:picLocks noChangeAspect="1"/>
          </p:cNvPicPr>
          <p:nvPr/>
        </p:nvPicPr>
        <p:blipFill>
          <a:blip r:embed="rId13"/>
          <a:stretch>
            <a:fillRect/>
          </a:stretch>
        </p:blipFill>
        <p:spPr>
          <a:xfrm>
            <a:off x="7225662" y="3712107"/>
            <a:ext cx="2650772" cy="1533199"/>
          </a:xfrm>
          <a:prstGeom prst="rect">
            <a:avLst/>
          </a:prstGeom>
        </p:spPr>
      </p:pic>
      <p:pic>
        <p:nvPicPr>
          <p:cNvPr id="62" name="図 61">
            <a:extLst>
              <a:ext uri="{FF2B5EF4-FFF2-40B4-BE49-F238E27FC236}">
                <a16:creationId xmlns:a16="http://schemas.microsoft.com/office/drawing/2014/main" id="{D6106320-E15E-C02B-58C6-4E609489A484}"/>
              </a:ext>
            </a:extLst>
          </p:cNvPr>
          <p:cNvPicPr>
            <a:picLocks noChangeAspect="1"/>
          </p:cNvPicPr>
          <p:nvPr/>
        </p:nvPicPr>
        <p:blipFill>
          <a:blip r:embed="rId14"/>
          <a:stretch>
            <a:fillRect/>
          </a:stretch>
        </p:blipFill>
        <p:spPr>
          <a:xfrm>
            <a:off x="9030614" y="4730704"/>
            <a:ext cx="2735925" cy="151805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9334195" y="-571500"/>
            <a:ext cx="2857500" cy="2857500"/>
          </a:xfrm>
          <a:prstGeom prst="rect">
            <a:avLst/>
          </a:prstGeom>
          <a:solidFill>
            <a:srgbClr val="4A90E2">
              <a:alpha val="5000"/>
            </a:srgbClr>
          </a:solidFill>
          <a:ln w="12700">
            <a:solidFill>
              <a:srgbClr val="FFFFFF">
                <a:alpha val="0"/>
              </a:srgbClr>
            </a:solidFill>
            <a:prstDash val="solid"/>
          </a:ln>
        </p:spPr>
      </p:sp>
      <p:sp>
        <p:nvSpPr>
          <p:cNvPr id="5" name="Shape 3"/>
          <p:cNvSpPr/>
          <p:nvPr/>
        </p:nvSpPr>
        <p:spPr>
          <a:xfrm rot="1800000">
            <a:off x="0" y="4953305"/>
            <a:ext cx="1904695" cy="1904695"/>
          </a:xfrm>
          <a:prstGeom prst="rect">
            <a:avLst/>
          </a:prstGeom>
          <a:solidFill>
            <a:srgbClr val="ADD8E6">
              <a:alpha val="10000"/>
            </a:srgbClr>
          </a:solidFill>
          <a:ln w="12700">
            <a:solidFill>
              <a:srgbClr val="FFFFFF">
                <a:alpha val="0"/>
              </a:srgbClr>
            </a:solidFill>
            <a:prstDash val="solid"/>
          </a:ln>
        </p:spPr>
      </p:sp>
      <p:sp>
        <p:nvSpPr>
          <p:cNvPr id="6" name="Text 4"/>
          <p:cNvSpPr txBox="1"/>
          <p:nvPr/>
        </p:nvSpPr>
        <p:spPr>
          <a:xfrm>
            <a:off x="381305" y="286207"/>
            <a:ext cx="7810805" cy="372161"/>
          </a:xfrm>
          <a:prstGeom prst="rect">
            <a:avLst/>
          </a:prstGeom>
          <a:noFill/>
          <a:ln/>
        </p:spPr>
        <p:txBody>
          <a:bodyPr wrap="square" lIns="0" tIns="0" rIns="0" bIns="0" rtlCol="0" anchor="ctr"/>
          <a:lstStyle/>
          <a:p>
            <a:pPr marL="0" indent="0" algn="l">
              <a:buNone/>
            </a:pPr>
            <a:r>
              <a:rPr lang="en-US" sz="2400" b="1" dirty="0">
                <a:solidFill>
                  <a:srgbClr val="003366"/>
                </a:solidFill>
                <a:latin typeface="Montserrat" pitchFamily="34" charset="0"/>
                <a:ea typeface="Montserrat" pitchFamily="34" charset="-122"/>
                <a:cs typeface="Montserrat" pitchFamily="34" charset="-120"/>
              </a:rPr>
              <a:t>デジタル空間とアーティスト適合性</a:t>
            </a:r>
            <a:endParaRPr lang="en-US" sz="2400" dirty="0"/>
          </a:p>
        </p:txBody>
      </p:sp>
      <p:pic>
        <p:nvPicPr>
          <p:cNvPr id="7" name="Image 0" descr="preencoded.png"/>
          <p:cNvPicPr>
            <a:picLocks noChangeAspect="1"/>
          </p:cNvPicPr>
          <p:nvPr/>
        </p:nvPicPr>
        <p:blipFill>
          <a:blip r:embed="rId2"/>
          <a:srcRect t="-400" b="-400"/>
          <a:stretch/>
        </p:blipFill>
        <p:spPr>
          <a:xfrm>
            <a:off x="381305" y="761695"/>
            <a:ext cx="571500" cy="38405"/>
          </a:xfrm>
          <a:prstGeom prst="rect">
            <a:avLst/>
          </a:prstGeom>
        </p:spPr>
      </p:pic>
      <p:sp>
        <p:nvSpPr>
          <p:cNvPr id="8" name="Shape 5"/>
          <p:cNvSpPr/>
          <p:nvPr/>
        </p:nvSpPr>
        <p:spPr>
          <a:xfrm>
            <a:off x="381305" y="1457020"/>
            <a:ext cx="38405" cy="228600"/>
          </a:xfrm>
          <a:prstGeom prst="rect">
            <a:avLst/>
          </a:prstGeom>
          <a:solidFill>
            <a:srgbClr val="4A90E2"/>
          </a:solidFill>
          <a:ln w="12700">
            <a:solidFill>
              <a:srgbClr val="4A90E2">
                <a:alpha val="0"/>
              </a:srgbClr>
            </a:solidFill>
            <a:prstDash val="solid"/>
          </a:ln>
        </p:spPr>
      </p:sp>
      <p:sp>
        <p:nvSpPr>
          <p:cNvPr id="9" name="Text 6"/>
          <p:cNvSpPr txBox="1"/>
          <p:nvPr/>
        </p:nvSpPr>
        <p:spPr>
          <a:xfrm>
            <a:off x="514807" y="1457020"/>
            <a:ext cx="7677302"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52CC"/>
                </a:solidFill>
                <a:latin typeface="Noto Sans JP" pitchFamily="34" charset="0"/>
                <a:ea typeface="Noto Sans JP" pitchFamily="34" charset="-122"/>
                <a:cs typeface="Noto Sans JP" pitchFamily="34" charset="-120"/>
              </a:rPr>
              <a:t>アーティストタイプ別デジタル空間適合性分析</a:t>
            </a:r>
            <a:endParaRPr lang="en-US" sz="1200" dirty="0"/>
          </a:p>
        </p:txBody>
      </p:sp>
      <p:graphicFrame>
        <p:nvGraphicFramePr>
          <p:cNvPr id="10" name="Table 0"/>
          <p:cNvGraphicFramePr>
            <a:graphicFrameLocks noGrp="1"/>
          </p:cNvGraphicFramePr>
          <p:nvPr>
            <p:extLst>
              <p:ext uri="{D42A27DB-BD31-4B8C-83A1-F6EECF244321}">
                <p14:modId xmlns:p14="http://schemas.microsoft.com/office/powerpoint/2010/main" val="1594687131"/>
              </p:ext>
            </p:extLst>
          </p:nvPr>
        </p:nvGraphicFramePr>
        <p:xfrm>
          <a:off x="381305" y="1685620"/>
          <a:ext cx="7620610" cy="2468698"/>
        </p:xfrm>
        <a:graphic>
          <a:graphicData uri="http://schemas.openxmlformats.org/drawingml/2006/table">
            <a:tbl>
              <a:tblPr/>
              <a:tblGrid>
                <a:gridCol w="1524305">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2667305">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482072">
                <a:tc>
                  <a:txBody>
                    <a:bodyPr/>
                    <a:lstStyle/>
                    <a:p>
                      <a:pPr marL="0" indent="0" algn="l">
                        <a:buNone/>
                      </a:pPr>
                      <a:r>
                        <a:rPr lang="en-US" sz="900" b="1" dirty="0">
                          <a:solidFill>
                            <a:srgbClr val="FFFFFF"/>
                          </a:solidFill>
                          <a:latin typeface="Noto Sans JP" pitchFamily="34" charset="0"/>
                          <a:ea typeface="Noto Sans JP" pitchFamily="34" charset="-122"/>
                          <a:cs typeface="Noto Sans JP" pitchFamily="34" charset="-120"/>
                        </a:rPr>
                        <a:t>アーティストタイプ</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c>
                  <a:txBody>
                    <a:bodyPr/>
                    <a:lstStyle/>
                    <a:p>
                      <a:pPr marL="0" indent="0" algn="l">
                        <a:buNone/>
                      </a:pPr>
                      <a:r>
                        <a:rPr lang="en-US" sz="900" b="1" dirty="0">
                          <a:solidFill>
                            <a:srgbClr val="FFFFFF"/>
                          </a:solidFill>
                          <a:latin typeface="Noto Sans JP" pitchFamily="34" charset="0"/>
                          <a:ea typeface="Noto Sans JP" pitchFamily="34" charset="-122"/>
                          <a:cs typeface="Noto Sans JP" pitchFamily="34" charset="-120"/>
                        </a:rPr>
                        <a:t>デジタル適合性</a:t>
                      </a:r>
                      <a:endParaRPr lang="en-US" sz="900" dirty="0">
                        <a:latin typeface="Noto Sans JP" charset="0"/>
                        <a:ea typeface="Noto Sans JP" charset="0"/>
                        <a:cs typeface="Noto Sans JP" charset="0"/>
                      </a:endParaRPr>
                    </a:p>
                  </a:txBody>
                  <a:tcPr marL="114300" marR="114300" marT="75895" marB="7589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c>
                  <a:txBody>
                    <a:bodyPr/>
                    <a:lstStyle/>
                    <a:p>
                      <a:pPr marL="0" indent="0" algn="l">
                        <a:buNone/>
                      </a:pPr>
                      <a:r>
                        <a:rPr lang="en-US" sz="900" b="1" dirty="0">
                          <a:solidFill>
                            <a:srgbClr val="FFFFFF"/>
                          </a:solidFill>
                          <a:latin typeface="Noto Sans JP" pitchFamily="34" charset="0"/>
                          <a:ea typeface="Noto Sans JP" pitchFamily="34" charset="-122"/>
                          <a:cs typeface="Noto Sans JP" pitchFamily="34" charset="-120"/>
                        </a:rPr>
                        <a:t>主要特徴・強み</a:t>
                      </a:r>
                      <a:endParaRPr lang="en-US" sz="900" dirty="0">
                        <a:latin typeface="Noto Sans JP" charset="0"/>
                        <a:ea typeface="Noto Sans JP" charset="0"/>
                        <a:cs typeface="Noto Sans JP" charset="0"/>
                      </a:endParaRPr>
                    </a:p>
                  </a:txBody>
                  <a:tcPr marL="114300" marR="114300" marT="75895" marB="7589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c>
                  <a:txBody>
                    <a:bodyPr/>
                    <a:lstStyle/>
                    <a:p>
                      <a:pPr marL="0" indent="0" algn="l">
                        <a:buNone/>
                      </a:pPr>
                      <a:r>
                        <a:rPr lang="en-US" sz="900" b="1" dirty="0">
                          <a:solidFill>
                            <a:srgbClr val="FFFFFF"/>
                          </a:solidFill>
                          <a:latin typeface="Noto Sans JP" pitchFamily="34" charset="0"/>
                          <a:ea typeface="Noto Sans JP" pitchFamily="34" charset="-122"/>
                          <a:cs typeface="Noto Sans JP" pitchFamily="34" charset="-120"/>
                        </a:rPr>
                        <a:t>デジタル空間での活用法</a:t>
                      </a:r>
                      <a:endParaRPr lang="en-US" sz="900" dirty="0">
                        <a:latin typeface="Noto Sans JP" charset="0"/>
                        <a:ea typeface="Noto Sans JP" charset="0"/>
                        <a:cs typeface="Noto Sans JP" charset="0"/>
                      </a:endParaRPr>
                    </a:p>
                  </a:txBody>
                  <a:tcPr marL="114300" marR="114300" marT="75895" marB="75895" anchor="ctr">
                    <a:lnL w="9525"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extLst>
                  <a:ext uri="{0D108BD9-81ED-4DB2-BD59-A6C34878D82A}">
                    <a16:rowId xmlns:a16="http://schemas.microsoft.com/office/drawing/2014/main" val="10000"/>
                  </a:ext>
                </a:extLst>
              </a:tr>
              <a:tr h="482072">
                <a:tc>
                  <a:txBody>
                    <a:bodyPr/>
                    <a:lstStyle/>
                    <a:p>
                      <a:pPr marL="0" indent="0">
                        <a:buNone/>
                      </a:pPr>
                      <a:r>
                        <a:rPr lang="en-US" sz="900" b="1" dirty="0">
                          <a:solidFill>
                            <a:srgbClr val="333333"/>
                          </a:solidFill>
                          <a:latin typeface="Noto Sans JP" pitchFamily="34" charset="0"/>
                          <a:ea typeface="Noto Sans JP" pitchFamily="34" charset="-122"/>
                          <a:cs typeface="Noto Sans JP" pitchFamily="34" charset="-120"/>
                        </a:rPr>
                        <a:t>ビジュアル主導・匿名性</a:t>
                      </a:r>
                      <a:endParaRPr lang="en-US" sz="1200" dirty="0"/>
                    </a:p>
                    <a:p>
                      <a:pPr marL="0" indent="0">
                        <a:buNone/>
                      </a:pPr>
                      <a:r>
                        <a:rPr lang="en-US" sz="750" b="1" dirty="0">
                          <a:solidFill>
                            <a:srgbClr val="333333"/>
                          </a:solidFill>
                          <a:latin typeface="Noto Sans JP" pitchFamily="34" charset="0"/>
                          <a:ea typeface="Noto Sans JP" pitchFamily="34" charset="-122"/>
                          <a:cs typeface="Noto Sans JP" pitchFamily="34" charset="-120"/>
                        </a:rPr>
                        <a:t>(Daft Punk, Gorillaz)</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825" b="1" dirty="0">
                          <a:solidFill>
                            <a:srgbClr val="2E7D32"/>
                          </a:solidFill>
                          <a:latin typeface="Noto Sans JP" pitchFamily="34" charset="0"/>
                          <a:ea typeface="Noto Sans JP" pitchFamily="34" charset="-122"/>
                          <a:cs typeface="Noto Sans JP" pitchFamily="34" charset="-120"/>
                        </a:rPr>
                        <a:t>最高</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900" dirty="0">
                          <a:solidFill>
                            <a:srgbClr val="333333"/>
                          </a:solidFill>
                          <a:latin typeface="Noto Sans JP" pitchFamily="34" charset="0"/>
                          <a:ea typeface="Noto Sans JP" pitchFamily="34" charset="-122"/>
                          <a:cs typeface="Noto Sans JP" pitchFamily="34" charset="-120"/>
                        </a:rPr>
                        <a:t>アバター・キャラクター表現、ビジュアル演出重視、デジタルネイティブ</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900" dirty="0">
                          <a:solidFill>
                            <a:srgbClr val="333333"/>
                          </a:solidFill>
                          <a:latin typeface="Noto Sans JP" pitchFamily="34" charset="0"/>
                          <a:ea typeface="Noto Sans JP" pitchFamily="34" charset="-122"/>
                          <a:cs typeface="Noto Sans JP" pitchFamily="34" charset="-120"/>
                        </a:rPr>
                        <a:t>バーチャルライブ、3Dアバター演出、NFTアート販売</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extLst>
                  <a:ext uri="{0D108BD9-81ED-4DB2-BD59-A6C34878D82A}">
                    <a16:rowId xmlns:a16="http://schemas.microsoft.com/office/drawing/2014/main" val="10001"/>
                  </a:ext>
                </a:extLst>
              </a:tr>
              <a:tr h="482072">
                <a:tc>
                  <a:txBody>
                    <a:bodyPr/>
                    <a:lstStyle/>
                    <a:p>
                      <a:pPr marL="0" indent="0">
                        <a:buNone/>
                      </a:pPr>
                      <a:r>
                        <a:rPr lang="en-US" sz="900" b="1" dirty="0">
                          <a:solidFill>
                            <a:srgbClr val="333333"/>
                          </a:solidFill>
                          <a:latin typeface="Noto Sans JP" pitchFamily="34" charset="0"/>
                          <a:ea typeface="Noto Sans JP" pitchFamily="34" charset="-122"/>
                          <a:cs typeface="Noto Sans JP" pitchFamily="34" charset="-120"/>
                        </a:rPr>
                        <a:t>パフォーマンス型</a:t>
                      </a:r>
                      <a:endParaRPr lang="en-US" sz="1200" dirty="0"/>
                    </a:p>
                    <a:p>
                      <a:pPr marL="0" indent="0">
                        <a:buNone/>
                      </a:pPr>
                      <a:r>
                        <a:rPr lang="en-US" sz="750" b="1" dirty="0">
                          <a:solidFill>
                            <a:srgbClr val="333333"/>
                          </a:solidFill>
                          <a:latin typeface="Noto Sans JP" pitchFamily="34" charset="0"/>
                          <a:ea typeface="Noto Sans JP" pitchFamily="34" charset="-122"/>
                          <a:cs typeface="Noto Sans JP" pitchFamily="34" charset="-120"/>
                        </a:rPr>
                        <a:t>(BTS, TWICE)</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825" b="1" dirty="0">
                          <a:solidFill>
                            <a:srgbClr val="2E7D32"/>
                          </a:solidFill>
                          <a:latin typeface="Noto Sans JP" pitchFamily="34" charset="0"/>
                          <a:ea typeface="Noto Sans JP" pitchFamily="34" charset="-122"/>
                          <a:cs typeface="Noto Sans JP" pitchFamily="34" charset="-120"/>
                        </a:rPr>
                        <a:t>高</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900" dirty="0">
                          <a:solidFill>
                            <a:srgbClr val="333333"/>
                          </a:solidFill>
                          <a:latin typeface="Noto Sans JP" pitchFamily="34" charset="0"/>
                          <a:ea typeface="Noto Sans JP" pitchFamily="34" charset="-122"/>
                          <a:cs typeface="Noto Sans JP" pitchFamily="34" charset="-120"/>
                        </a:rPr>
                        <a:t>ダンス・歌声・ファンサービス、SNS活用、グローバルファン層</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900" dirty="0">
                          <a:solidFill>
                            <a:srgbClr val="333333"/>
                          </a:solidFill>
                          <a:latin typeface="Noto Sans JP" pitchFamily="34" charset="0"/>
                          <a:ea typeface="Noto Sans JP" pitchFamily="34" charset="-122"/>
                          <a:cs typeface="Noto Sans JP" pitchFamily="34" charset="-120"/>
                        </a:rPr>
                        <a:t>多人数同時接続、リアルタイムファンインタラクション</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extLst>
                  <a:ext uri="{0D108BD9-81ED-4DB2-BD59-A6C34878D82A}">
                    <a16:rowId xmlns:a16="http://schemas.microsoft.com/office/drawing/2014/main" val="10002"/>
                  </a:ext>
                </a:extLst>
              </a:tr>
              <a:tr h="482072">
                <a:tc>
                  <a:txBody>
                    <a:bodyPr/>
                    <a:lstStyle/>
                    <a:p>
                      <a:pPr marL="0" indent="0">
                        <a:buNone/>
                      </a:pPr>
                      <a:r>
                        <a:rPr lang="en-US" sz="900" b="1" dirty="0">
                          <a:solidFill>
                            <a:srgbClr val="333333"/>
                          </a:solidFill>
                          <a:latin typeface="Noto Sans JP" pitchFamily="34" charset="0"/>
                          <a:ea typeface="Noto Sans JP" pitchFamily="34" charset="-122"/>
                          <a:cs typeface="Noto Sans JP" pitchFamily="34" charset="-120"/>
                        </a:rPr>
                        <a:t>バンド・ロック</a:t>
                      </a:r>
                      <a:endParaRPr lang="en-US" sz="1200" dirty="0"/>
                    </a:p>
                    <a:p>
                      <a:pPr marL="0" indent="0">
                        <a:buNone/>
                      </a:pPr>
                      <a:r>
                        <a:rPr lang="en-US" sz="750" b="1" dirty="0">
                          <a:solidFill>
                            <a:srgbClr val="333333"/>
                          </a:solidFill>
                          <a:latin typeface="Noto Sans JP" pitchFamily="34" charset="0"/>
                          <a:ea typeface="Noto Sans JP" pitchFamily="34" charset="-122"/>
                          <a:cs typeface="Noto Sans JP" pitchFamily="34" charset="-120"/>
                        </a:rPr>
                        <a:t>(ONE OK ROCK)</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825" b="1" dirty="0">
                          <a:solidFill>
                            <a:srgbClr val="F57F17"/>
                          </a:solidFill>
                          <a:latin typeface="Noto Sans JP" pitchFamily="34" charset="0"/>
                          <a:ea typeface="Noto Sans JP" pitchFamily="34" charset="-122"/>
                          <a:cs typeface="Noto Sans JP" pitchFamily="34" charset="-120"/>
                        </a:rPr>
                        <a:t>中</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900" dirty="0">
                          <a:solidFill>
                            <a:srgbClr val="333333"/>
                          </a:solidFill>
                          <a:latin typeface="Noto Sans JP" pitchFamily="34" charset="0"/>
                          <a:ea typeface="Noto Sans JP" pitchFamily="34" charset="-122"/>
                          <a:cs typeface="Noto Sans JP" pitchFamily="34" charset="-120"/>
                        </a:rPr>
                        <a:t>楽器演奏、生の音響、ライブ感</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900" dirty="0">
                          <a:solidFill>
                            <a:srgbClr val="333333"/>
                          </a:solidFill>
                          <a:latin typeface="Noto Sans JP" pitchFamily="34" charset="0"/>
                          <a:ea typeface="Noto Sans JP" pitchFamily="34" charset="-122"/>
                          <a:cs typeface="Noto Sans JP" pitchFamily="34" charset="-120"/>
                        </a:rPr>
                        <a:t>マルチアングル配信、音質重視の配信設計</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extLst>
                  <a:ext uri="{0D108BD9-81ED-4DB2-BD59-A6C34878D82A}">
                    <a16:rowId xmlns:a16="http://schemas.microsoft.com/office/drawing/2014/main" val="10003"/>
                  </a:ext>
                </a:extLst>
              </a:tr>
              <a:tr h="482072">
                <a:tc>
                  <a:txBody>
                    <a:bodyPr/>
                    <a:lstStyle/>
                    <a:p>
                      <a:pPr marL="0" indent="0">
                        <a:buNone/>
                      </a:pPr>
                      <a:r>
                        <a:rPr lang="en-US" sz="900" b="1" dirty="0">
                          <a:solidFill>
                            <a:srgbClr val="333333"/>
                          </a:solidFill>
                          <a:latin typeface="Noto Sans JP" pitchFamily="34" charset="0"/>
                          <a:ea typeface="Noto Sans JP" pitchFamily="34" charset="-122"/>
                          <a:cs typeface="Noto Sans JP" pitchFamily="34" charset="-120"/>
                        </a:rPr>
                        <a:t>アコースティック・シンガー</a:t>
                      </a:r>
                      <a:endParaRPr lang="en-US" sz="1200" dirty="0"/>
                    </a:p>
                    <a:p>
                      <a:pPr marL="0" indent="0">
                        <a:buNone/>
                      </a:pPr>
                      <a:r>
                        <a:rPr lang="en-US" sz="750" b="1" dirty="0">
                          <a:solidFill>
                            <a:srgbClr val="333333"/>
                          </a:solidFill>
                          <a:latin typeface="Noto Sans JP" pitchFamily="34" charset="0"/>
                          <a:ea typeface="Noto Sans JP" pitchFamily="34" charset="-122"/>
                          <a:cs typeface="Noto Sans JP" pitchFamily="34" charset="-120"/>
                        </a:rPr>
                        <a:t>(藤井風)</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tc>
                  <a:txBody>
                    <a:bodyPr/>
                    <a:lstStyle/>
                    <a:p>
                      <a:pPr marL="0" indent="0">
                        <a:buNone/>
                      </a:pPr>
                      <a:r>
                        <a:rPr lang="en-US" sz="825" b="1" dirty="0">
                          <a:solidFill>
                            <a:srgbClr val="F57F17"/>
                          </a:solidFill>
                          <a:latin typeface="Noto Sans JP" pitchFamily="34" charset="0"/>
                          <a:ea typeface="Noto Sans JP" pitchFamily="34" charset="-122"/>
                          <a:cs typeface="Noto Sans JP" pitchFamily="34" charset="-120"/>
                        </a:rPr>
                        <a:t>中</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tc>
                  <a:txBody>
                    <a:bodyPr/>
                    <a:lstStyle/>
                    <a:p>
                      <a:pPr marL="0" indent="0">
                        <a:buNone/>
                      </a:pPr>
                      <a:r>
                        <a:rPr lang="en-US" sz="900" dirty="0">
                          <a:solidFill>
                            <a:srgbClr val="333333"/>
                          </a:solidFill>
                          <a:latin typeface="Noto Sans JP" pitchFamily="34" charset="0"/>
                          <a:ea typeface="Noto Sans JP" pitchFamily="34" charset="-122"/>
                          <a:cs typeface="Noto Sans JP" pitchFamily="34" charset="-120"/>
                        </a:rPr>
                        <a:t>歌唱力・楽器演奏、親密な雰囲気</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tc>
                  <a:txBody>
                    <a:bodyPr/>
                    <a:lstStyle/>
                    <a:p>
                      <a:pPr marL="0" indent="0">
                        <a:buNone/>
                      </a:pPr>
                      <a:r>
                        <a:rPr lang="en-US" sz="900" dirty="0">
                          <a:solidFill>
                            <a:srgbClr val="333333"/>
                          </a:solidFill>
                          <a:latin typeface="Noto Sans JP" pitchFamily="34" charset="0"/>
                          <a:ea typeface="Noto Sans JP" pitchFamily="34" charset="-122"/>
                          <a:cs typeface="Noto Sans JP" pitchFamily="34" charset="-120"/>
                        </a:rPr>
                        <a:t>高画質・高音質配信、カメラワーク重視</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extLst>
                  <a:ext uri="{0D108BD9-81ED-4DB2-BD59-A6C34878D82A}">
                    <a16:rowId xmlns:a16="http://schemas.microsoft.com/office/drawing/2014/main" val="10004"/>
                  </a:ext>
                </a:extLst>
              </a:tr>
            </a:tbl>
          </a:graphicData>
        </a:graphic>
      </p:graphicFrame>
      <p:sp>
        <p:nvSpPr>
          <p:cNvPr id="11" name="Shape 7"/>
          <p:cNvSpPr/>
          <p:nvPr/>
        </p:nvSpPr>
        <p:spPr>
          <a:xfrm>
            <a:off x="8191195" y="1685620"/>
            <a:ext cx="3619195" cy="2829154"/>
          </a:xfrm>
          <a:prstGeom prst="roundRect">
            <a:avLst>
              <a:gd name="adj" fmla="val 1306"/>
            </a:avLst>
          </a:prstGeom>
          <a:solidFill>
            <a:srgbClr val="FFFFFF"/>
          </a:solidFill>
          <a:ln w="12700">
            <a:solidFill>
              <a:srgbClr val="E6F2FF"/>
            </a:solidFill>
            <a:prstDash val="solid"/>
          </a:ln>
        </p:spPr>
      </p:sp>
      <p:sp>
        <p:nvSpPr>
          <p:cNvPr id="12" name="Text 8"/>
          <p:cNvSpPr txBox="1"/>
          <p:nvPr/>
        </p:nvSpPr>
        <p:spPr>
          <a:xfrm>
            <a:off x="8496605" y="1790776"/>
            <a:ext cx="3400654"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収益モデル比較</a:t>
            </a:r>
            <a:endParaRPr lang="en-US" sz="900" dirty="0"/>
          </a:p>
        </p:txBody>
      </p:sp>
      <p:sp>
        <p:nvSpPr>
          <p:cNvPr id="13" name="Text 9"/>
          <p:cNvSpPr txBox="1"/>
          <p:nvPr/>
        </p:nvSpPr>
        <p:spPr>
          <a:xfrm>
            <a:off x="8257946" y="2066925"/>
            <a:ext cx="457200" cy="181051"/>
          </a:xfrm>
          <a:prstGeom prst="rect">
            <a:avLst/>
          </a:prstGeom>
          <a:noFill/>
          <a:ln/>
        </p:spPr>
        <p:txBody>
          <a:bodyPr wrap="square" lIns="0" tIns="0" rIns="0" bIns="0" rtlCol="0" anchor="ctr"/>
          <a:lstStyle/>
          <a:p>
            <a:pPr marL="0" indent="0" algn="ctr">
              <a:buNone/>
            </a:pPr>
            <a:r>
              <a:rPr lang="en-US" sz="1200" b="1" dirty="0">
                <a:solidFill>
                  <a:srgbClr val="0052CC"/>
                </a:solidFill>
                <a:latin typeface="Montserrat" pitchFamily="34" charset="0"/>
                <a:ea typeface="Montserrat" pitchFamily="34" charset="-122"/>
                <a:cs typeface="Montserrat" pitchFamily="34" charset="-120"/>
              </a:rPr>
              <a:t>45%</a:t>
            </a:r>
            <a:endParaRPr lang="en-US" sz="1200" dirty="0"/>
          </a:p>
        </p:txBody>
      </p:sp>
      <p:sp>
        <p:nvSpPr>
          <p:cNvPr id="14" name="Text 10"/>
          <p:cNvSpPr txBox="1"/>
          <p:nvPr/>
        </p:nvSpPr>
        <p:spPr>
          <a:xfrm>
            <a:off x="8257946" y="2247976"/>
            <a:ext cx="457200" cy="143561"/>
          </a:xfrm>
          <a:prstGeom prst="rect">
            <a:avLst/>
          </a:prstGeom>
          <a:noFill/>
          <a:ln/>
        </p:spPr>
        <p:txBody>
          <a:bodyPr wrap="square" lIns="0" tIns="0" rIns="0" bIns="0" rtlCol="0" anchor="ctr"/>
          <a:lstStyle/>
          <a:p>
            <a:pPr marL="0" indent="0" algn="ctr">
              <a:buNone/>
            </a:pPr>
            <a:r>
              <a:rPr lang="en-US" sz="800" dirty="0">
                <a:solidFill>
                  <a:srgbClr val="888888"/>
                </a:solidFill>
                <a:latin typeface="Noto Sans JP" pitchFamily="34" charset="0"/>
                <a:ea typeface="Noto Sans JP" pitchFamily="34" charset="-122"/>
                <a:cs typeface="Noto Sans JP" pitchFamily="34" charset="-120"/>
              </a:rPr>
              <a:t>視聴課金</a:t>
            </a:r>
            <a:endParaRPr lang="en-US" sz="800" dirty="0"/>
          </a:p>
        </p:txBody>
      </p:sp>
      <p:sp>
        <p:nvSpPr>
          <p:cNvPr id="15" name="Text 11"/>
          <p:cNvSpPr txBox="1"/>
          <p:nvPr/>
        </p:nvSpPr>
        <p:spPr>
          <a:xfrm>
            <a:off x="9582912" y="2066925"/>
            <a:ext cx="743407" cy="181051"/>
          </a:xfrm>
          <a:prstGeom prst="rect">
            <a:avLst/>
          </a:prstGeom>
          <a:noFill/>
          <a:ln/>
        </p:spPr>
        <p:txBody>
          <a:bodyPr wrap="square" lIns="0" tIns="0" rIns="0" bIns="0" rtlCol="0" anchor="ctr"/>
          <a:lstStyle/>
          <a:p>
            <a:pPr marL="0" indent="0" algn="ctr">
              <a:buNone/>
            </a:pPr>
            <a:r>
              <a:rPr lang="en-US" sz="1200" b="1" dirty="0">
                <a:solidFill>
                  <a:srgbClr val="0052CC"/>
                </a:solidFill>
                <a:latin typeface="Montserrat" pitchFamily="34" charset="0"/>
                <a:ea typeface="Montserrat" pitchFamily="34" charset="-122"/>
                <a:cs typeface="Montserrat" pitchFamily="34" charset="-120"/>
              </a:rPr>
              <a:t>30%</a:t>
            </a:r>
            <a:endParaRPr lang="en-US" sz="1200" dirty="0"/>
          </a:p>
        </p:txBody>
      </p:sp>
      <p:sp>
        <p:nvSpPr>
          <p:cNvPr id="16" name="Text 12"/>
          <p:cNvSpPr txBox="1"/>
          <p:nvPr/>
        </p:nvSpPr>
        <p:spPr>
          <a:xfrm>
            <a:off x="9582912" y="2247976"/>
            <a:ext cx="743407" cy="143561"/>
          </a:xfrm>
          <a:prstGeom prst="rect">
            <a:avLst/>
          </a:prstGeom>
          <a:noFill/>
          <a:ln/>
        </p:spPr>
        <p:txBody>
          <a:bodyPr wrap="square" lIns="0" tIns="0" rIns="0" bIns="0" rtlCol="0" anchor="ctr"/>
          <a:lstStyle/>
          <a:p>
            <a:pPr marL="0" indent="0" algn="ctr">
              <a:buNone/>
            </a:pPr>
            <a:r>
              <a:rPr lang="en-US" sz="800" dirty="0">
                <a:solidFill>
                  <a:srgbClr val="888888"/>
                </a:solidFill>
                <a:latin typeface="Noto Sans JP" pitchFamily="34" charset="0"/>
                <a:ea typeface="Noto Sans JP" pitchFamily="34" charset="-122"/>
                <a:cs typeface="Noto Sans JP" pitchFamily="34" charset="-120"/>
              </a:rPr>
              <a:t>バーチャル物販</a:t>
            </a:r>
            <a:endParaRPr lang="en-US" sz="800" dirty="0"/>
          </a:p>
        </p:txBody>
      </p:sp>
      <p:sp>
        <p:nvSpPr>
          <p:cNvPr id="17" name="Text 13"/>
          <p:cNvSpPr txBox="1"/>
          <p:nvPr/>
        </p:nvSpPr>
        <p:spPr>
          <a:xfrm>
            <a:off x="11192256" y="2066925"/>
            <a:ext cx="553212" cy="181051"/>
          </a:xfrm>
          <a:prstGeom prst="rect">
            <a:avLst/>
          </a:prstGeom>
          <a:noFill/>
          <a:ln/>
        </p:spPr>
        <p:txBody>
          <a:bodyPr wrap="square" lIns="0" tIns="0" rIns="0" bIns="0" rtlCol="0" anchor="ctr"/>
          <a:lstStyle/>
          <a:p>
            <a:pPr marL="0" indent="0" algn="ctr">
              <a:buNone/>
            </a:pPr>
            <a:r>
              <a:rPr lang="en-US" sz="1200" b="1" dirty="0">
                <a:solidFill>
                  <a:srgbClr val="0052CC"/>
                </a:solidFill>
                <a:latin typeface="Montserrat" pitchFamily="34" charset="0"/>
                <a:ea typeface="Montserrat" pitchFamily="34" charset="-122"/>
                <a:cs typeface="Montserrat" pitchFamily="34" charset="-120"/>
              </a:rPr>
              <a:t>25%</a:t>
            </a:r>
            <a:endParaRPr lang="en-US" sz="1200" dirty="0"/>
          </a:p>
        </p:txBody>
      </p:sp>
      <p:sp>
        <p:nvSpPr>
          <p:cNvPr id="18" name="Text 14"/>
          <p:cNvSpPr txBox="1"/>
          <p:nvPr/>
        </p:nvSpPr>
        <p:spPr>
          <a:xfrm>
            <a:off x="11192256" y="2247976"/>
            <a:ext cx="553212" cy="143561"/>
          </a:xfrm>
          <a:prstGeom prst="rect">
            <a:avLst/>
          </a:prstGeom>
          <a:noFill/>
          <a:ln/>
        </p:spPr>
        <p:txBody>
          <a:bodyPr wrap="square" lIns="0" tIns="0" rIns="0" bIns="0" rtlCol="0" anchor="ctr"/>
          <a:lstStyle/>
          <a:p>
            <a:pPr marL="0" indent="0" algn="ctr">
              <a:buNone/>
            </a:pPr>
            <a:r>
              <a:rPr lang="en-US" sz="800" dirty="0">
                <a:solidFill>
                  <a:srgbClr val="888888"/>
                </a:solidFill>
                <a:latin typeface="Noto Sans JP" pitchFamily="34" charset="0"/>
                <a:ea typeface="Noto Sans JP" pitchFamily="34" charset="-122"/>
                <a:cs typeface="Noto Sans JP" pitchFamily="34" charset="-120"/>
              </a:rPr>
              <a:t>スポンサー</a:t>
            </a:r>
            <a:endParaRPr lang="en-US" sz="800" dirty="0"/>
          </a:p>
        </p:txBody>
      </p:sp>
      <p:sp>
        <p:nvSpPr>
          <p:cNvPr id="19" name="Text 15"/>
          <p:cNvSpPr txBox="1"/>
          <p:nvPr/>
        </p:nvSpPr>
        <p:spPr>
          <a:xfrm>
            <a:off x="8296351" y="2485720"/>
            <a:ext cx="3486607" cy="448056"/>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 ・視聴課金：単発・サブスク型</a:t>
            </a:r>
            <a:endParaRPr lang="en-US" sz="800" dirty="0"/>
          </a:p>
          <a:p>
            <a:pPr marL="0" indent="0" algn="l">
              <a:buNone/>
            </a:pPr>
            <a:r>
              <a:rPr lang="en-US" sz="800" dirty="0">
                <a:solidFill>
                  <a:srgbClr val="666666"/>
                </a:solidFill>
                <a:latin typeface="Noto Sans JP" pitchFamily="34" charset="0"/>
                <a:ea typeface="Noto Sans JP" pitchFamily="34" charset="-122"/>
                <a:cs typeface="Noto Sans JP" pitchFamily="34" charset="-120"/>
              </a:rPr>
              <a:t> ・バーチャル物販：限定グッズ・NFT</a:t>
            </a:r>
            <a:endParaRPr lang="en-US" sz="800" dirty="0"/>
          </a:p>
          <a:p>
            <a:pPr marL="0" indent="0" algn="l">
              <a:buNone/>
            </a:pPr>
            <a:r>
              <a:rPr lang="en-US" sz="800" dirty="0">
                <a:solidFill>
                  <a:srgbClr val="666666"/>
                </a:solidFill>
                <a:latin typeface="Noto Sans JP" pitchFamily="34" charset="0"/>
                <a:ea typeface="Noto Sans JP" pitchFamily="34" charset="-122"/>
                <a:cs typeface="Noto Sans JP" pitchFamily="34" charset="-120"/>
              </a:rPr>
              <a:t> ・スポンサー：ブランド露出・体験 </a:t>
            </a:r>
            <a:endParaRPr lang="en-US" sz="800" dirty="0"/>
          </a:p>
        </p:txBody>
      </p:sp>
      <p:pic>
        <p:nvPicPr>
          <p:cNvPr id="20" name="Image 1" descr="preencoded.png"/>
          <p:cNvPicPr>
            <a:picLocks noChangeAspect="1"/>
          </p:cNvPicPr>
          <p:nvPr/>
        </p:nvPicPr>
        <p:blipFill>
          <a:blip r:embed="rId3"/>
          <a:srcRect/>
          <a:stretch/>
        </p:blipFill>
        <p:spPr>
          <a:xfrm>
            <a:off x="8296351" y="1825523"/>
            <a:ext cx="123444" cy="123444"/>
          </a:xfrm>
          <a:prstGeom prst="rect">
            <a:avLst/>
          </a:prstGeom>
        </p:spPr>
      </p:pic>
      <p:sp>
        <p:nvSpPr>
          <p:cNvPr id="21" name="Shape 16"/>
          <p:cNvSpPr/>
          <p:nvPr/>
        </p:nvSpPr>
        <p:spPr>
          <a:xfrm>
            <a:off x="381305" y="4410532"/>
            <a:ext cx="38405" cy="228600"/>
          </a:xfrm>
          <a:prstGeom prst="rect">
            <a:avLst/>
          </a:prstGeom>
          <a:solidFill>
            <a:srgbClr val="4A90E2"/>
          </a:solidFill>
          <a:ln w="12700">
            <a:solidFill>
              <a:srgbClr val="4A90E2">
                <a:alpha val="0"/>
              </a:srgbClr>
            </a:solidFill>
            <a:prstDash val="solid"/>
          </a:ln>
        </p:spPr>
      </p:sp>
      <p:sp>
        <p:nvSpPr>
          <p:cNvPr id="22" name="Text 17"/>
          <p:cNvSpPr txBox="1"/>
          <p:nvPr/>
        </p:nvSpPr>
        <p:spPr>
          <a:xfrm>
            <a:off x="514807" y="4410532"/>
            <a:ext cx="7677302"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52CC"/>
                </a:solidFill>
                <a:latin typeface="Noto Sans JP" pitchFamily="34" charset="0"/>
                <a:ea typeface="Noto Sans JP" pitchFamily="34" charset="-122"/>
                <a:cs typeface="Noto Sans JP" pitchFamily="34" charset="-120"/>
              </a:rPr>
              <a:t>デジタルフェスのIP化戦略</a:t>
            </a:r>
            <a:endParaRPr lang="en-US" sz="1200" dirty="0"/>
          </a:p>
        </p:txBody>
      </p:sp>
      <p:sp>
        <p:nvSpPr>
          <p:cNvPr id="23" name="Shape 18"/>
          <p:cNvSpPr/>
          <p:nvPr/>
        </p:nvSpPr>
        <p:spPr>
          <a:xfrm>
            <a:off x="381305" y="4639132"/>
            <a:ext cx="3619195" cy="895198"/>
          </a:xfrm>
          <a:prstGeom prst="roundRect">
            <a:avLst>
              <a:gd name="adj" fmla="val 13040"/>
            </a:avLst>
          </a:prstGeom>
          <a:solidFill>
            <a:srgbClr val="FFFFFF"/>
          </a:solidFill>
          <a:ln w="12700">
            <a:solidFill>
              <a:srgbClr val="E6F2FF"/>
            </a:solidFill>
            <a:prstDash val="solid"/>
          </a:ln>
        </p:spPr>
      </p:sp>
      <p:sp>
        <p:nvSpPr>
          <p:cNvPr id="24" name="Text 19"/>
          <p:cNvSpPr txBox="1"/>
          <p:nvPr/>
        </p:nvSpPr>
        <p:spPr>
          <a:xfrm>
            <a:off x="685800" y="4743374"/>
            <a:ext cx="3400654"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反復可能・拡張可能なコンテンツ</a:t>
            </a:r>
            <a:endParaRPr lang="en-US" sz="900" dirty="0"/>
          </a:p>
        </p:txBody>
      </p:sp>
      <p:sp>
        <p:nvSpPr>
          <p:cNvPr id="25" name="Text 20"/>
          <p:cNvSpPr txBox="1"/>
          <p:nvPr/>
        </p:nvSpPr>
        <p:spPr>
          <a:xfrm>
            <a:off x="485546" y="4982032"/>
            <a:ext cx="3486607" cy="448056"/>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 ・ライブアーカイブをアセット化</a:t>
            </a:r>
            <a:endParaRPr lang="en-US" sz="800" dirty="0"/>
          </a:p>
          <a:p>
            <a:pPr marL="0" indent="0" algn="l">
              <a:buNone/>
            </a:pPr>
            <a:r>
              <a:rPr lang="en-US" sz="800" dirty="0">
                <a:solidFill>
                  <a:srgbClr val="666666"/>
                </a:solidFill>
                <a:latin typeface="Noto Sans JP" pitchFamily="34" charset="0"/>
                <a:ea typeface="Noto Sans JP" pitchFamily="34" charset="-122"/>
                <a:cs typeface="Noto Sans JP" pitchFamily="34" charset="-120"/>
              </a:rPr>
              <a:t> ・バーチャルワールドでの恒常的イベント</a:t>
            </a:r>
            <a:endParaRPr lang="en-US" sz="800" dirty="0"/>
          </a:p>
          <a:p>
            <a:pPr marL="0" indent="0" algn="l">
              <a:buNone/>
            </a:pPr>
            <a:r>
              <a:rPr lang="en-US" sz="800" dirty="0">
                <a:solidFill>
                  <a:srgbClr val="666666"/>
                </a:solidFill>
                <a:latin typeface="Noto Sans JP" pitchFamily="34" charset="0"/>
                <a:ea typeface="Noto Sans JP" pitchFamily="34" charset="-122"/>
                <a:cs typeface="Noto Sans JP" pitchFamily="34" charset="-120"/>
              </a:rPr>
              <a:t> ・ファンコミュニティの継続的運営 </a:t>
            </a:r>
            <a:endParaRPr lang="en-US" sz="800" dirty="0"/>
          </a:p>
        </p:txBody>
      </p:sp>
      <p:pic>
        <p:nvPicPr>
          <p:cNvPr id="26" name="Image 2" descr="preencoded.png"/>
          <p:cNvPicPr>
            <a:picLocks noChangeAspect="1"/>
          </p:cNvPicPr>
          <p:nvPr/>
        </p:nvPicPr>
        <p:blipFill>
          <a:blip r:embed="rId4"/>
          <a:srcRect/>
          <a:stretch/>
        </p:blipFill>
        <p:spPr>
          <a:xfrm>
            <a:off x="485546" y="4778121"/>
            <a:ext cx="123444" cy="123444"/>
          </a:xfrm>
          <a:prstGeom prst="rect">
            <a:avLst/>
          </a:prstGeom>
        </p:spPr>
      </p:pic>
      <p:sp>
        <p:nvSpPr>
          <p:cNvPr id="27" name="Shape 21"/>
          <p:cNvSpPr/>
          <p:nvPr/>
        </p:nvSpPr>
        <p:spPr>
          <a:xfrm>
            <a:off x="4190695" y="4639132"/>
            <a:ext cx="3619195" cy="895198"/>
          </a:xfrm>
          <a:prstGeom prst="roundRect">
            <a:avLst>
              <a:gd name="adj" fmla="val 13040"/>
            </a:avLst>
          </a:prstGeom>
          <a:solidFill>
            <a:srgbClr val="FFFFFF"/>
          </a:solidFill>
          <a:ln w="12700">
            <a:solidFill>
              <a:srgbClr val="E6F2FF"/>
            </a:solidFill>
            <a:prstDash val="solid"/>
          </a:ln>
        </p:spPr>
      </p:sp>
      <p:sp>
        <p:nvSpPr>
          <p:cNvPr id="28" name="Text 22"/>
          <p:cNvSpPr txBox="1"/>
          <p:nvPr/>
        </p:nvSpPr>
        <p:spPr>
          <a:xfrm>
            <a:off x="4524451" y="4743374"/>
            <a:ext cx="3372307"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SNS連動・拡散設計</a:t>
            </a:r>
            <a:endParaRPr lang="en-US" sz="900" dirty="0"/>
          </a:p>
        </p:txBody>
      </p:sp>
      <p:sp>
        <p:nvSpPr>
          <p:cNvPr id="29" name="Text 23"/>
          <p:cNvSpPr txBox="1"/>
          <p:nvPr/>
        </p:nvSpPr>
        <p:spPr>
          <a:xfrm>
            <a:off x="4295851" y="4982032"/>
            <a:ext cx="3486607" cy="448056"/>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 ・参加型ギミック（投票・コメント）</a:t>
            </a:r>
            <a:endParaRPr lang="en-US" sz="800" dirty="0"/>
          </a:p>
          <a:p>
            <a:pPr marL="0" indent="0" algn="l">
              <a:buNone/>
            </a:pPr>
            <a:r>
              <a:rPr lang="en-US" sz="800" dirty="0">
                <a:solidFill>
                  <a:srgbClr val="666666"/>
                </a:solidFill>
                <a:latin typeface="Noto Sans JP" pitchFamily="34" charset="0"/>
                <a:ea typeface="Noto Sans JP" pitchFamily="34" charset="-122"/>
                <a:cs typeface="Noto Sans JP" pitchFamily="34" charset="-120"/>
              </a:rPr>
              <a:t> ・シェア促進（限定コンテンツ・特典）</a:t>
            </a:r>
            <a:endParaRPr lang="en-US" sz="800" dirty="0"/>
          </a:p>
          <a:p>
            <a:pPr marL="0" indent="0" algn="l">
              <a:buNone/>
            </a:pPr>
            <a:r>
              <a:rPr lang="en-US" sz="800" dirty="0">
                <a:solidFill>
                  <a:srgbClr val="666666"/>
                </a:solidFill>
                <a:latin typeface="Noto Sans JP" pitchFamily="34" charset="0"/>
                <a:ea typeface="Noto Sans JP" pitchFamily="34" charset="-122"/>
                <a:cs typeface="Noto Sans JP" pitchFamily="34" charset="-120"/>
              </a:rPr>
              <a:t> ・UGC（ユーザー生成コンテンツ）活用 </a:t>
            </a:r>
            <a:endParaRPr lang="en-US" sz="800" dirty="0"/>
          </a:p>
        </p:txBody>
      </p:sp>
      <p:pic>
        <p:nvPicPr>
          <p:cNvPr id="30" name="Image 3" descr="preencoded.png"/>
          <p:cNvPicPr>
            <a:picLocks noChangeAspect="1"/>
          </p:cNvPicPr>
          <p:nvPr/>
        </p:nvPicPr>
        <p:blipFill>
          <a:blip r:embed="rId5"/>
          <a:srcRect t="-524" b="-524"/>
          <a:stretch/>
        </p:blipFill>
        <p:spPr>
          <a:xfrm>
            <a:off x="4295851" y="4778121"/>
            <a:ext cx="152705" cy="123444"/>
          </a:xfrm>
          <a:prstGeom prst="rect">
            <a:avLst/>
          </a:prstGeom>
        </p:spPr>
      </p:pic>
      <p:sp>
        <p:nvSpPr>
          <p:cNvPr id="31" name="Shape 24"/>
          <p:cNvSpPr/>
          <p:nvPr/>
        </p:nvSpPr>
        <p:spPr>
          <a:xfrm>
            <a:off x="8001000" y="4639132"/>
            <a:ext cx="3619195" cy="895198"/>
          </a:xfrm>
          <a:prstGeom prst="roundRect">
            <a:avLst>
              <a:gd name="adj" fmla="val 13040"/>
            </a:avLst>
          </a:prstGeom>
          <a:solidFill>
            <a:srgbClr val="FFFFFF"/>
          </a:solidFill>
          <a:ln w="12700">
            <a:solidFill>
              <a:srgbClr val="E6F2FF"/>
            </a:solidFill>
            <a:prstDash val="solid"/>
          </a:ln>
        </p:spPr>
      </p:sp>
      <p:sp>
        <p:nvSpPr>
          <p:cNvPr id="32" name="Text 25"/>
          <p:cNvSpPr txBox="1"/>
          <p:nvPr/>
        </p:nvSpPr>
        <p:spPr>
          <a:xfrm>
            <a:off x="8306410" y="4743374"/>
            <a:ext cx="3400654"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収益最大化のポイント</a:t>
            </a:r>
            <a:endParaRPr lang="en-US" sz="900" dirty="0"/>
          </a:p>
        </p:txBody>
      </p:sp>
      <p:sp>
        <p:nvSpPr>
          <p:cNvPr id="33" name="Text 26"/>
          <p:cNvSpPr txBox="1"/>
          <p:nvPr/>
        </p:nvSpPr>
        <p:spPr>
          <a:xfrm>
            <a:off x="8106156" y="4982032"/>
            <a:ext cx="3486607" cy="448056"/>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 ・グローバル展開（言語・時区対応）</a:t>
            </a:r>
            <a:endParaRPr lang="en-US" sz="800" dirty="0"/>
          </a:p>
          <a:p>
            <a:pPr marL="0" indent="0" algn="l">
              <a:buNone/>
            </a:pPr>
            <a:r>
              <a:rPr lang="en-US" sz="800" dirty="0">
                <a:solidFill>
                  <a:srgbClr val="666666"/>
                </a:solidFill>
                <a:latin typeface="Noto Sans JP" pitchFamily="34" charset="0"/>
                <a:ea typeface="Noto Sans JP" pitchFamily="34" charset="-122"/>
                <a:cs typeface="Noto Sans JP" pitchFamily="34" charset="-120"/>
              </a:rPr>
              <a:t> ・マイクロトランザクション（小額課金）</a:t>
            </a:r>
            <a:endParaRPr lang="en-US" sz="800" dirty="0"/>
          </a:p>
          <a:p>
            <a:pPr marL="0" indent="0" algn="l">
              <a:buNone/>
            </a:pPr>
            <a:r>
              <a:rPr lang="en-US" sz="800" dirty="0">
                <a:solidFill>
                  <a:srgbClr val="666666"/>
                </a:solidFill>
                <a:latin typeface="Noto Sans JP" pitchFamily="34" charset="0"/>
                <a:ea typeface="Noto Sans JP" pitchFamily="34" charset="-122"/>
                <a:cs typeface="Noto Sans JP" pitchFamily="34" charset="-120"/>
              </a:rPr>
              <a:t> ・クロスプラットフォーム展開 </a:t>
            </a:r>
            <a:endParaRPr lang="en-US" sz="800" dirty="0"/>
          </a:p>
        </p:txBody>
      </p:sp>
      <p:pic>
        <p:nvPicPr>
          <p:cNvPr id="34" name="Image 4" descr="preencoded.png"/>
          <p:cNvPicPr>
            <a:picLocks noChangeAspect="1"/>
          </p:cNvPicPr>
          <p:nvPr/>
        </p:nvPicPr>
        <p:blipFill>
          <a:blip r:embed="rId6"/>
          <a:srcRect/>
          <a:stretch/>
        </p:blipFill>
        <p:spPr>
          <a:xfrm>
            <a:off x="8106156" y="4778121"/>
            <a:ext cx="123444" cy="123444"/>
          </a:xfrm>
          <a:prstGeom prst="rect">
            <a:avLst/>
          </a:prstGeom>
        </p:spPr>
      </p:pic>
      <p:sp>
        <p:nvSpPr>
          <p:cNvPr id="35" name="Text 27"/>
          <p:cNvSpPr txBox="1"/>
          <p:nvPr/>
        </p:nvSpPr>
        <p:spPr>
          <a:xfrm>
            <a:off x="381305" y="6486754"/>
            <a:ext cx="2971800" cy="152705"/>
          </a:xfrm>
          <a:prstGeom prst="rect">
            <a:avLst/>
          </a:prstGeom>
          <a:noFill/>
          <a:ln/>
        </p:spPr>
        <p:txBody>
          <a:bodyPr wrap="square" lIns="0" tIns="0" rIns="0" bIns="0" rtlCol="0" anchor="ctr"/>
          <a:lstStyle/>
          <a:p>
            <a:pPr marL="0" indent="0" algn="l">
              <a:buNone/>
            </a:pPr>
            <a:r>
              <a:rPr lang="en-US" sz="800" dirty="0">
                <a:solidFill>
                  <a:srgbClr val="999999"/>
                </a:solidFill>
                <a:latin typeface="Noto Sans JP" pitchFamily="34" charset="0"/>
                <a:ea typeface="Noto Sans JP" pitchFamily="34" charset="-122"/>
                <a:cs typeface="Noto Sans JP" pitchFamily="34" charset="-120"/>
              </a:rPr>
              <a:t>Source: デジタルエンタメ産業分析 2026</a:t>
            </a:r>
            <a:endParaRPr lang="en-US" sz="800" dirty="0"/>
          </a:p>
        </p:txBody>
      </p:sp>
      <p:sp>
        <p:nvSpPr>
          <p:cNvPr id="36" name="Text 28"/>
          <p:cNvSpPr txBox="1"/>
          <p:nvPr/>
        </p:nvSpPr>
        <p:spPr>
          <a:xfrm>
            <a:off x="10782605" y="6515100"/>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38</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7C584-FE9B-0AFD-E4E1-BBEC80E33EE7}"/>
            </a:ext>
          </a:extLst>
        </p:cNvPr>
        <p:cNvGrpSpPr/>
        <p:nvPr/>
      </p:nvGrpSpPr>
      <p:grpSpPr>
        <a:xfrm>
          <a:off x="0" y="0"/>
          <a:ext cx="0" cy="0"/>
          <a:chOff x="0" y="0"/>
          <a:chExt cx="0" cy="0"/>
        </a:xfrm>
      </p:grpSpPr>
      <p:sp>
        <p:nvSpPr>
          <p:cNvPr id="2" name="Text 6">
            <a:extLst>
              <a:ext uri="{FF2B5EF4-FFF2-40B4-BE49-F238E27FC236}">
                <a16:creationId xmlns:a16="http://schemas.microsoft.com/office/drawing/2014/main" id="{00C43D15-EF8C-76C8-B111-3AF86C21B8A8}"/>
              </a:ext>
            </a:extLst>
          </p:cNvPr>
          <p:cNvSpPr txBox="1"/>
          <p:nvPr/>
        </p:nvSpPr>
        <p:spPr>
          <a:xfrm>
            <a:off x="-152705" y="2376359"/>
            <a:ext cx="12497105" cy="571500"/>
          </a:xfrm>
          <a:prstGeom prst="rect">
            <a:avLst/>
          </a:prstGeom>
          <a:noFill/>
          <a:ln/>
        </p:spPr>
        <p:txBody>
          <a:bodyPr wrap="square" lIns="0" tIns="0" rIns="0" bIns="0" rtlCol="0" anchor="ctr"/>
          <a:lstStyle/>
          <a:p>
            <a:pPr marL="0" indent="0" algn="ctr">
              <a:buNone/>
            </a:pPr>
            <a:r>
              <a:rPr lang="ja-JP" altLang="en-US" sz="3700" b="1" dirty="0">
                <a:solidFill>
                  <a:srgbClr val="0052CC"/>
                </a:solidFill>
                <a:latin typeface="Montserrat" pitchFamily="34" charset="0"/>
                <a:ea typeface="Montserrat" pitchFamily="34" charset="-122"/>
                <a:cs typeface="Montserrat" pitchFamily="34" charset="-120"/>
              </a:rPr>
              <a:t>周辺ビジネス経済効果</a:t>
            </a:r>
            <a:endParaRPr lang="en-US" sz="3700" dirty="0"/>
          </a:p>
        </p:txBody>
      </p:sp>
    </p:spTree>
    <p:extLst>
      <p:ext uri="{BB962C8B-B14F-4D97-AF65-F5344CB8AC3E}">
        <p14:creationId xmlns:p14="http://schemas.microsoft.com/office/powerpoint/2010/main" val="1278919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9334195" y="-952805"/>
            <a:ext cx="3810305" cy="3810305"/>
          </a:xfrm>
          <a:prstGeom prst="rect">
            <a:avLst/>
          </a:prstGeom>
          <a:solidFill>
            <a:srgbClr val="4A90E2">
              <a:alpha val="5000"/>
            </a:srgbClr>
          </a:solidFill>
          <a:ln w="12700">
            <a:solidFill>
              <a:srgbClr val="FFFFFF">
                <a:alpha val="0"/>
              </a:srgbClr>
            </a:solidFill>
            <a:prstDash val="solid"/>
          </a:ln>
        </p:spPr>
      </p:sp>
      <p:sp>
        <p:nvSpPr>
          <p:cNvPr id="5" name="Shape 3"/>
          <p:cNvSpPr/>
          <p:nvPr/>
        </p:nvSpPr>
        <p:spPr>
          <a:xfrm rot="900000">
            <a:off x="-476402" y="4476902"/>
            <a:ext cx="2857500" cy="2857500"/>
          </a:xfrm>
          <a:prstGeom prst="rect">
            <a:avLst/>
          </a:prstGeom>
          <a:solidFill>
            <a:srgbClr val="ADD8E6">
              <a:alpha val="10000"/>
            </a:srgbClr>
          </a:solidFill>
          <a:ln w="12700">
            <a:solidFill>
              <a:srgbClr val="FFFFFF">
                <a:alpha val="0"/>
              </a:srgbClr>
            </a:solidFill>
            <a:prstDash val="solid"/>
          </a:ln>
        </p:spPr>
      </p:sp>
      <p:sp>
        <p:nvSpPr>
          <p:cNvPr id="6" name="Shape 4"/>
          <p:cNvSpPr/>
          <p:nvPr/>
        </p:nvSpPr>
        <p:spPr>
          <a:xfrm>
            <a:off x="381305" y="1047902"/>
            <a:ext cx="2686507" cy="1399946"/>
          </a:xfrm>
          <a:prstGeom prst="roundRect">
            <a:avLst>
              <a:gd name="adj" fmla="val 7109"/>
            </a:avLst>
          </a:prstGeom>
          <a:solidFill>
            <a:srgbClr val="FFFFFF"/>
          </a:solidFill>
          <a:ln w="12700">
            <a:solidFill>
              <a:srgbClr val="E0E0E0"/>
            </a:solidFill>
            <a:prstDash val="solid"/>
          </a:ln>
        </p:spPr>
      </p:sp>
      <p:sp>
        <p:nvSpPr>
          <p:cNvPr id="7" name="Shape 5"/>
          <p:cNvSpPr/>
          <p:nvPr/>
        </p:nvSpPr>
        <p:spPr>
          <a:xfrm>
            <a:off x="3238805" y="1047902"/>
            <a:ext cx="2686507" cy="1399946"/>
          </a:xfrm>
          <a:prstGeom prst="roundRect">
            <a:avLst>
              <a:gd name="adj" fmla="val 7109"/>
            </a:avLst>
          </a:prstGeom>
          <a:solidFill>
            <a:srgbClr val="FFFFFF"/>
          </a:solidFill>
          <a:ln w="12700">
            <a:solidFill>
              <a:srgbClr val="E0E0E0"/>
            </a:solidFill>
            <a:prstDash val="solid"/>
          </a:ln>
        </p:spPr>
      </p:sp>
      <p:sp>
        <p:nvSpPr>
          <p:cNvPr id="8" name="Shape 6"/>
          <p:cNvSpPr/>
          <p:nvPr/>
        </p:nvSpPr>
        <p:spPr>
          <a:xfrm>
            <a:off x="6096305" y="1047902"/>
            <a:ext cx="2686507" cy="1399946"/>
          </a:xfrm>
          <a:prstGeom prst="roundRect">
            <a:avLst>
              <a:gd name="adj" fmla="val 7109"/>
            </a:avLst>
          </a:prstGeom>
          <a:solidFill>
            <a:srgbClr val="FFFFFF"/>
          </a:solidFill>
          <a:ln w="12700">
            <a:solidFill>
              <a:srgbClr val="E0E0E0"/>
            </a:solidFill>
            <a:prstDash val="solid"/>
          </a:ln>
        </p:spPr>
      </p:sp>
      <p:sp>
        <p:nvSpPr>
          <p:cNvPr id="9" name="Shape 7"/>
          <p:cNvSpPr/>
          <p:nvPr/>
        </p:nvSpPr>
        <p:spPr>
          <a:xfrm>
            <a:off x="8953805" y="1047902"/>
            <a:ext cx="2686507" cy="1399946"/>
          </a:xfrm>
          <a:prstGeom prst="roundRect">
            <a:avLst>
              <a:gd name="adj" fmla="val 7109"/>
            </a:avLst>
          </a:prstGeom>
          <a:solidFill>
            <a:srgbClr val="F5F5F5"/>
          </a:solidFill>
          <a:ln w="12700">
            <a:solidFill>
              <a:srgbClr val="E0E0E0"/>
            </a:solidFill>
            <a:prstDash val="solid"/>
          </a:ln>
        </p:spPr>
      </p:sp>
      <p:sp>
        <p:nvSpPr>
          <p:cNvPr id="10" name="Text 8"/>
          <p:cNvSpPr txBox="1"/>
          <p:nvPr/>
        </p:nvSpPr>
        <p:spPr>
          <a:xfrm>
            <a:off x="381305" y="381305"/>
            <a:ext cx="11735410" cy="419710"/>
          </a:xfrm>
          <a:prstGeom prst="rect">
            <a:avLst/>
          </a:prstGeom>
          <a:noFill/>
          <a:ln/>
        </p:spPr>
        <p:txBody>
          <a:bodyPr wrap="square" lIns="0" tIns="0" rIns="0" bIns="0" rtlCol="0" anchor="ctr"/>
          <a:lstStyle/>
          <a:p>
            <a:pPr marL="0" indent="0" algn="l">
              <a:buNone/>
            </a:pPr>
            <a:r>
              <a:rPr lang="en-US" sz="2700" b="1" dirty="0">
                <a:solidFill>
                  <a:srgbClr val="003366"/>
                </a:solidFill>
                <a:latin typeface="Montserrat" pitchFamily="34" charset="0"/>
                <a:ea typeface="Montserrat" pitchFamily="34" charset="-122"/>
                <a:cs typeface="Montserrat" pitchFamily="34" charset="-120"/>
              </a:rPr>
              <a:t>スポンサー市場：全体像と規模</a:t>
            </a:r>
            <a:endParaRPr lang="en-US" sz="2700" dirty="0"/>
          </a:p>
        </p:txBody>
      </p:sp>
      <p:pic>
        <p:nvPicPr>
          <p:cNvPr id="11" name="Image 0" descr="preencoded.png"/>
          <p:cNvPicPr>
            <a:picLocks noChangeAspect="1"/>
          </p:cNvPicPr>
          <p:nvPr/>
        </p:nvPicPr>
        <p:blipFill>
          <a:blip r:embed="rId2"/>
          <a:srcRect t="-400" b="-400"/>
          <a:stretch/>
        </p:blipFill>
        <p:spPr>
          <a:xfrm>
            <a:off x="381305" y="857707"/>
            <a:ext cx="571500" cy="38405"/>
          </a:xfrm>
          <a:prstGeom prst="rect">
            <a:avLst/>
          </a:prstGeom>
        </p:spPr>
      </p:pic>
      <p:sp>
        <p:nvSpPr>
          <p:cNvPr id="12" name="Text 9"/>
          <p:cNvSpPr txBox="1"/>
          <p:nvPr/>
        </p:nvSpPr>
        <p:spPr>
          <a:xfrm>
            <a:off x="571500" y="1314907"/>
            <a:ext cx="2468880" cy="181051"/>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スポンサー収益規模</a:t>
            </a:r>
            <a:endParaRPr lang="en-US" sz="900" dirty="0"/>
          </a:p>
        </p:txBody>
      </p:sp>
      <p:sp>
        <p:nvSpPr>
          <p:cNvPr id="13" name="Text 10"/>
          <p:cNvSpPr txBox="1"/>
          <p:nvPr/>
        </p:nvSpPr>
        <p:spPr>
          <a:xfrm>
            <a:off x="571500" y="1723644"/>
            <a:ext cx="2468880" cy="333756"/>
          </a:xfrm>
          <a:prstGeom prst="rect">
            <a:avLst/>
          </a:prstGeom>
          <a:noFill/>
          <a:ln/>
        </p:spPr>
        <p:txBody>
          <a:bodyPr wrap="square" lIns="0" tIns="0" rIns="0" bIns="0" rtlCol="0" anchor="ctr"/>
          <a:lstStyle/>
          <a:p>
            <a:pPr marL="0" indent="0" algn="l">
              <a:buNone/>
            </a:pPr>
            <a:r>
              <a:rPr lang="en-US" sz="1800" b="1" dirty="0">
                <a:solidFill>
                  <a:srgbClr val="0052CC"/>
                </a:solidFill>
                <a:latin typeface="Montserrat" pitchFamily="34" charset="0"/>
                <a:ea typeface="Montserrat" pitchFamily="34" charset="-122"/>
                <a:cs typeface="Montserrat" pitchFamily="34" charset="-120"/>
              </a:rPr>
              <a:t>数億〜10億円</a:t>
            </a:r>
            <a:endParaRPr lang="en-US" sz="1800" dirty="0"/>
          </a:p>
        </p:txBody>
      </p:sp>
      <p:sp>
        <p:nvSpPr>
          <p:cNvPr id="14" name="Text 11"/>
          <p:cNvSpPr txBox="1"/>
          <p:nvPr/>
        </p:nvSpPr>
        <p:spPr>
          <a:xfrm>
            <a:off x="571500" y="2095805"/>
            <a:ext cx="2468880"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フェスの安定収益源として確立</a:t>
            </a:r>
            <a:endParaRPr lang="en-US" sz="800" dirty="0"/>
          </a:p>
        </p:txBody>
      </p:sp>
      <p:sp>
        <p:nvSpPr>
          <p:cNvPr id="15" name="Text 12"/>
          <p:cNvSpPr txBox="1"/>
          <p:nvPr/>
        </p:nvSpPr>
        <p:spPr>
          <a:xfrm>
            <a:off x="3429000" y="1314907"/>
            <a:ext cx="2468880" cy="181051"/>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スポンサー参入企業数</a:t>
            </a:r>
            <a:endParaRPr lang="en-US" sz="900" dirty="0"/>
          </a:p>
        </p:txBody>
      </p:sp>
      <p:sp>
        <p:nvSpPr>
          <p:cNvPr id="16" name="Text 13"/>
          <p:cNvSpPr txBox="1"/>
          <p:nvPr/>
        </p:nvSpPr>
        <p:spPr>
          <a:xfrm>
            <a:off x="3429000" y="1723644"/>
            <a:ext cx="2377440" cy="333756"/>
          </a:xfrm>
          <a:prstGeom prst="rect">
            <a:avLst/>
          </a:prstGeom>
          <a:noFill/>
          <a:ln/>
        </p:spPr>
        <p:txBody>
          <a:bodyPr wrap="square" lIns="0" tIns="0" rIns="0" bIns="0" rtlCol="0" anchor="ctr"/>
          <a:lstStyle/>
          <a:p>
            <a:pPr marL="0" indent="0" algn="l">
              <a:buNone/>
            </a:pPr>
            <a:r>
              <a:rPr lang="en-US" sz="1800" b="1" dirty="0">
                <a:solidFill>
                  <a:srgbClr val="0052CC"/>
                </a:solidFill>
                <a:latin typeface="Montserrat" pitchFamily="34" charset="0"/>
                <a:ea typeface="Montserrat" pitchFamily="34" charset="-122"/>
                <a:cs typeface="Montserrat" pitchFamily="34" charset="-120"/>
              </a:rPr>
              <a:t>50〜100社</a:t>
            </a:r>
            <a:endParaRPr lang="en-US" sz="1800" dirty="0"/>
          </a:p>
        </p:txBody>
      </p:sp>
      <p:sp>
        <p:nvSpPr>
          <p:cNvPr id="17" name="Text 14"/>
          <p:cNvSpPr txBox="1"/>
          <p:nvPr/>
        </p:nvSpPr>
        <p:spPr>
          <a:xfrm>
            <a:off x="3429000" y="2095805"/>
            <a:ext cx="2468880"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大手企業からスタートアップまで</a:t>
            </a:r>
            <a:endParaRPr lang="en-US" sz="800" dirty="0"/>
          </a:p>
        </p:txBody>
      </p:sp>
      <p:sp>
        <p:nvSpPr>
          <p:cNvPr id="18" name="Text 15"/>
          <p:cNvSpPr txBox="1"/>
          <p:nvPr/>
        </p:nvSpPr>
        <p:spPr>
          <a:xfrm>
            <a:off x="6286500" y="1314907"/>
            <a:ext cx="2468880" cy="181051"/>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体験型施策比率</a:t>
            </a:r>
            <a:endParaRPr lang="en-US" sz="900" dirty="0"/>
          </a:p>
        </p:txBody>
      </p:sp>
      <p:sp>
        <p:nvSpPr>
          <p:cNvPr id="19" name="Text 16"/>
          <p:cNvSpPr txBox="1"/>
          <p:nvPr/>
        </p:nvSpPr>
        <p:spPr>
          <a:xfrm>
            <a:off x="6286500" y="1723644"/>
            <a:ext cx="2377440" cy="333756"/>
          </a:xfrm>
          <a:prstGeom prst="rect">
            <a:avLst/>
          </a:prstGeom>
          <a:noFill/>
          <a:ln/>
        </p:spPr>
        <p:txBody>
          <a:bodyPr wrap="square" lIns="0" tIns="0" rIns="0" bIns="0" rtlCol="0" anchor="ctr"/>
          <a:lstStyle/>
          <a:p>
            <a:pPr marL="0" indent="0" algn="l">
              <a:buNone/>
            </a:pPr>
            <a:r>
              <a:rPr lang="en-US" sz="1800" b="1" dirty="0">
                <a:solidFill>
                  <a:srgbClr val="0052CC"/>
                </a:solidFill>
                <a:latin typeface="Montserrat" pitchFamily="34" charset="0"/>
                <a:ea typeface="Montserrat" pitchFamily="34" charset="-122"/>
                <a:cs typeface="Montserrat" pitchFamily="34" charset="-120"/>
              </a:rPr>
              <a:t>80%以上</a:t>
            </a:r>
            <a:endParaRPr lang="en-US" sz="1800" dirty="0"/>
          </a:p>
        </p:txBody>
      </p:sp>
      <p:sp>
        <p:nvSpPr>
          <p:cNvPr id="20" name="Text 17"/>
          <p:cNvSpPr txBox="1"/>
          <p:nvPr/>
        </p:nvSpPr>
        <p:spPr>
          <a:xfrm>
            <a:off x="6286500" y="2095805"/>
            <a:ext cx="2468880"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ロゴ露出→体験・滞在型へ移行</a:t>
            </a:r>
            <a:endParaRPr lang="en-US" sz="800" dirty="0"/>
          </a:p>
        </p:txBody>
      </p:sp>
      <p:sp>
        <p:nvSpPr>
          <p:cNvPr id="21" name="Text 18"/>
          <p:cNvSpPr txBox="1"/>
          <p:nvPr/>
        </p:nvSpPr>
        <p:spPr>
          <a:xfrm>
            <a:off x="9144000" y="1314907"/>
            <a:ext cx="2468880" cy="181051"/>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ROI目標達成率</a:t>
            </a:r>
            <a:endParaRPr lang="en-US" sz="900" dirty="0"/>
          </a:p>
        </p:txBody>
      </p:sp>
      <p:sp>
        <p:nvSpPr>
          <p:cNvPr id="22" name="Text 19"/>
          <p:cNvSpPr txBox="1"/>
          <p:nvPr/>
        </p:nvSpPr>
        <p:spPr>
          <a:xfrm>
            <a:off x="9144000" y="1723644"/>
            <a:ext cx="2377440" cy="277063"/>
          </a:xfrm>
          <a:prstGeom prst="rect">
            <a:avLst/>
          </a:prstGeom>
          <a:noFill/>
          <a:ln/>
        </p:spPr>
        <p:txBody>
          <a:bodyPr wrap="square" lIns="0" tIns="0" rIns="0" bIns="0" rtlCol="0" anchor="ctr"/>
          <a:lstStyle/>
          <a:p>
            <a:pPr marL="0" indent="0" algn="l">
              <a:buNone/>
            </a:pPr>
            <a:r>
              <a:rPr lang="en-US" sz="1800" b="1" dirty="0">
                <a:solidFill>
                  <a:srgbClr val="2E7D32"/>
                </a:solidFill>
                <a:latin typeface="Montserrat" pitchFamily="34" charset="0"/>
                <a:ea typeface="Montserrat" pitchFamily="34" charset="-122"/>
                <a:cs typeface="Montserrat" pitchFamily="34" charset="-120"/>
              </a:rPr>
              <a:t>75%</a:t>
            </a:r>
            <a:endParaRPr lang="en-US" sz="1800" dirty="0"/>
          </a:p>
        </p:txBody>
      </p:sp>
      <p:sp>
        <p:nvSpPr>
          <p:cNvPr id="23" name="Text 20"/>
          <p:cNvSpPr txBox="1"/>
          <p:nvPr/>
        </p:nvSpPr>
        <p:spPr>
          <a:xfrm>
            <a:off x="9144000" y="2038198"/>
            <a:ext cx="2468880"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「体験→投稿→拡散→集客」サイクル</a:t>
            </a:r>
            <a:endParaRPr lang="en-US" sz="800" dirty="0"/>
          </a:p>
        </p:txBody>
      </p:sp>
      <p:sp>
        <p:nvSpPr>
          <p:cNvPr id="24" name="Shape 21"/>
          <p:cNvSpPr/>
          <p:nvPr/>
        </p:nvSpPr>
        <p:spPr>
          <a:xfrm>
            <a:off x="381305" y="2523744"/>
            <a:ext cx="38405" cy="200254"/>
          </a:xfrm>
          <a:prstGeom prst="rect">
            <a:avLst/>
          </a:prstGeom>
          <a:solidFill>
            <a:srgbClr val="4A90E2"/>
          </a:solidFill>
          <a:ln w="12700">
            <a:solidFill>
              <a:srgbClr val="4A90E2">
                <a:alpha val="0"/>
              </a:srgbClr>
            </a:solidFill>
            <a:prstDash val="solid"/>
          </a:ln>
        </p:spPr>
      </p:sp>
      <p:sp>
        <p:nvSpPr>
          <p:cNvPr id="25" name="Text 22"/>
          <p:cNvSpPr txBox="1"/>
          <p:nvPr/>
        </p:nvSpPr>
        <p:spPr>
          <a:xfrm>
            <a:off x="514807" y="2523744"/>
            <a:ext cx="3676802" cy="200254"/>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100" b="1" dirty="0">
                <a:solidFill>
                  <a:srgbClr val="003366"/>
                </a:solidFill>
                <a:latin typeface="Noto Sans JP" pitchFamily="34" charset="0"/>
                <a:ea typeface="Noto Sans JP" pitchFamily="34" charset="-122"/>
                <a:cs typeface="Noto Sans JP" pitchFamily="34" charset="-120"/>
              </a:rPr>
              <a:t>スポンサー収益構造（億円）</a:t>
            </a:r>
            <a:endParaRPr lang="en-US" sz="1100" dirty="0"/>
          </a:p>
        </p:txBody>
      </p:sp>
      <p:pic>
        <p:nvPicPr>
          <p:cNvPr id="26" name="Image 1" descr="preencoded.png"/>
          <p:cNvPicPr>
            <a:picLocks noChangeAspect="1"/>
          </p:cNvPicPr>
          <p:nvPr/>
        </p:nvPicPr>
        <p:blipFill>
          <a:blip r:embed="rId3"/>
          <a:srcRect t="-4" b="-4"/>
          <a:stretch/>
        </p:blipFill>
        <p:spPr>
          <a:xfrm>
            <a:off x="381305" y="2667305"/>
            <a:ext cx="3619195" cy="1714500"/>
          </a:xfrm>
          <a:prstGeom prst="rect">
            <a:avLst/>
          </a:prstGeom>
        </p:spPr>
      </p:pic>
      <p:sp>
        <p:nvSpPr>
          <p:cNvPr id="27" name="Shape 23"/>
          <p:cNvSpPr/>
          <p:nvPr/>
        </p:nvSpPr>
        <p:spPr>
          <a:xfrm>
            <a:off x="381305" y="4572000"/>
            <a:ext cx="3619195" cy="1047902"/>
          </a:xfrm>
          <a:prstGeom prst="roundRect">
            <a:avLst>
              <a:gd name="adj" fmla="val 9519"/>
            </a:avLst>
          </a:prstGeom>
          <a:solidFill>
            <a:srgbClr val="E3F2FD"/>
          </a:solidFill>
          <a:ln w="12700">
            <a:solidFill>
              <a:srgbClr val="BBDEFB"/>
            </a:solidFill>
            <a:prstDash val="solid"/>
          </a:ln>
        </p:spPr>
      </p:sp>
      <p:sp>
        <p:nvSpPr>
          <p:cNvPr id="28" name="Text 24"/>
          <p:cNvSpPr txBox="1"/>
          <p:nvPr/>
        </p:nvSpPr>
        <p:spPr>
          <a:xfrm>
            <a:off x="485546" y="4800600"/>
            <a:ext cx="3600907"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収益と拡散の仕組み</a:t>
            </a:r>
            <a:endParaRPr lang="en-US" sz="900" dirty="0"/>
          </a:p>
        </p:txBody>
      </p:sp>
      <p:sp>
        <p:nvSpPr>
          <p:cNvPr id="29" name="Text 25"/>
          <p:cNvSpPr txBox="1"/>
          <p:nvPr/>
        </p:nvSpPr>
        <p:spPr>
          <a:xfrm>
            <a:off x="485546" y="5086807"/>
            <a:ext cx="3486607" cy="314554"/>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「体験 → 投稿 → 拡散 → 次回集客」の循環構造。スポンサーは単なる広告ではなく、フェスの安定収益源として数億〜10億円規模を創出。</a:t>
            </a:r>
            <a:endParaRPr lang="en-US" sz="800" dirty="0"/>
          </a:p>
        </p:txBody>
      </p:sp>
      <p:sp>
        <p:nvSpPr>
          <p:cNvPr id="30" name="Shape 26"/>
          <p:cNvSpPr/>
          <p:nvPr/>
        </p:nvSpPr>
        <p:spPr>
          <a:xfrm>
            <a:off x="4286707" y="2523744"/>
            <a:ext cx="38405" cy="200254"/>
          </a:xfrm>
          <a:prstGeom prst="rect">
            <a:avLst/>
          </a:prstGeom>
          <a:solidFill>
            <a:srgbClr val="4A90E2"/>
          </a:solidFill>
          <a:ln w="12700">
            <a:solidFill>
              <a:srgbClr val="4A90E2">
                <a:alpha val="0"/>
              </a:srgbClr>
            </a:solidFill>
            <a:prstDash val="solid"/>
          </a:ln>
        </p:spPr>
      </p:sp>
      <p:sp>
        <p:nvSpPr>
          <p:cNvPr id="31" name="Text 27"/>
          <p:cNvSpPr txBox="1"/>
          <p:nvPr/>
        </p:nvSpPr>
        <p:spPr>
          <a:xfrm>
            <a:off x="4420210" y="2523744"/>
            <a:ext cx="3676802" cy="200254"/>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100" b="1" dirty="0">
                <a:solidFill>
                  <a:srgbClr val="003366"/>
                </a:solidFill>
                <a:latin typeface="Noto Sans JP" pitchFamily="34" charset="0"/>
                <a:ea typeface="Noto Sans JP" pitchFamily="34" charset="-122"/>
                <a:cs typeface="Noto Sans JP" pitchFamily="34" charset="-120"/>
              </a:rPr>
              <a:t>スポンサー層別構成</a:t>
            </a:r>
            <a:endParaRPr lang="en-US" sz="1100" dirty="0"/>
          </a:p>
        </p:txBody>
      </p:sp>
      <p:sp>
        <p:nvSpPr>
          <p:cNvPr id="32" name="Shape 28"/>
          <p:cNvSpPr/>
          <p:nvPr/>
        </p:nvSpPr>
        <p:spPr>
          <a:xfrm>
            <a:off x="4286707" y="2667305"/>
            <a:ext cx="3619195" cy="2952598"/>
          </a:xfrm>
          <a:prstGeom prst="roundRect">
            <a:avLst>
              <a:gd name="adj" fmla="val 1598"/>
            </a:avLst>
          </a:prstGeom>
          <a:solidFill>
            <a:srgbClr val="FFFFFF"/>
          </a:solidFill>
          <a:ln w="12700">
            <a:solidFill>
              <a:srgbClr val="E0E0E0"/>
            </a:solidFill>
            <a:prstDash val="solid"/>
          </a:ln>
        </p:spPr>
      </p:sp>
      <p:sp>
        <p:nvSpPr>
          <p:cNvPr id="33" name="Text 29"/>
          <p:cNvSpPr txBox="1"/>
          <p:nvPr/>
        </p:nvSpPr>
        <p:spPr>
          <a:xfrm>
            <a:off x="4438498" y="2833726"/>
            <a:ext cx="83850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プラチナ</a:t>
            </a:r>
            <a:endParaRPr lang="en-US" sz="900" dirty="0"/>
          </a:p>
        </p:txBody>
      </p:sp>
      <p:sp>
        <p:nvSpPr>
          <p:cNvPr id="34" name="Shape 30"/>
          <p:cNvSpPr/>
          <p:nvPr/>
        </p:nvSpPr>
        <p:spPr>
          <a:xfrm>
            <a:off x="5296205" y="2819095"/>
            <a:ext cx="1790395" cy="190195"/>
          </a:xfrm>
          <a:prstGeom prst="roundRect">
            <a:avLst>
              <a:gd name="adj" fmla="val 192308"/>
            </a:avLst>
          </a:prstGeom>
          <a:solidFill>
            <a:srgbClr val="E0E0E0"/>
          </a:solidFill>
          <a:ln w="12700">
            <a:solidFill>
              <a:srgbClr val="FFFFFF">
                <a:alpha val="0"/>
              </a:srgbClr>
            </a:solidFill>
            <a:prstDash val="solid"/>
          </a:ln>
        </p:spPr>
      </p:sp>
      <p:sp>
        <p:nvSpPr>
          <p:cNvPr id="35" name="Shape 31"/>
          <p:cNvSpPr/>
          <p:nvPr/>
        </p:nvSpPr>
        <p:spPr>
          <a:xfrm>
            <a:off x="5296205" y="2819095"/>
            <a:ext cx="809244" cy="190195"/>
          </a:xfrm>
          <a:prstGeom prst="roundRect">
            <a:avLst>
              <a:gd name="adj" fmla="val 192308"/>
            </a:avLst>
          </a:prstGeom>
          <a:solidFill>
            <a:srgbClr val="0052CC"/>
          </a:solidFill>
          <a:ln w="12700">
            <a:solidFill>
              <a:srgbClr val="FFFFFF">
                <a:alpha val="0"/>
              </a:srgbClr>
            </a:solidFill>
            <a:prstDash val="solid"/>
          </a:ln>
        </p:spPr>
      </p:sp>
      <p:sp>
        <p:nvSpPr>
          <p:cNvPr id="36" name="Text 32"/>
          <p:cNvSpPr txBox="1"/>
          <p:nvPr/>
        </p:nvSpPr>
        <p:spPr>
          <a:xfrm>
            <a:off x="7105802" y="2833726"/>
            <a:ext cx="648310" cy="162763"/>
          </a:xfrm>
          <a:prstGeom prst="rect">
            <a:avLst/>
          </a:prstGeom>
          <a:noFill/>
          <a:ln/>
        </p:spPr>
        <p:txBody>
          <a:bodyPr wrap="square" lIns="0" tIns="0" rIns="0" bIns="0" rtlCol="0" anchor="ctr"/>
          <a:lstStyle/>
          <a:p>
            <a:pPr marL="0" indent="0" algn="r">
              <a:buNone/>
            </a:pPr>
            <a:r>
              <a:rPr lang="en-US" sz="900" dirty="0">
                <a:solidFill>
                  <a:srgbClr val="666666"/>
                </a:solidFill>
                <a:latin typeface="Noto Sans JP" pitchFamily="34" charset="0"/>
                <a:ea typeface="Noto Sans JP" pitchFamily="34" charset="-122"/>
                <a:cs typeface="Noto Sans JP" pitchFamily="34" charset="-120"/>
              </a:rPr>
              <a:t>45%</a:t>
            </a:r>
            <a:endParaRPr lang="en-US" sz="900" dirty="0"/>
          </a:p>
        </p:txBody>
      </p:sp>
      <p:sp>
        <p:nvSpPr>
          <p:cNvPr id="37" name="Text 33"/>
          <p:cNvSpPr txBox="1"/>
          <p:nvPr/>
        </p:nvSpPr>
        <p:spPr>
          <a:xfrm>
            <a:off x="4438498" y="3100730"/>
            <a:ext cx="83850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ゴールド</a:t>
            </a:r>
            <a:endParaRPr lang="en-US" sz="900" dirty="0"/>
          </a:p>
        </p:txBody>
      </p:sp>
      <p:sp>
        <p:nvSpPr>
          <p:cNvPr id="38" name="Shape 34"/>
          <p:cNvSpPr/>
          <p:nvPr/>
        </p:nvSpPr>
        <p:spPr>
          <a:xfrm>
            <a:off x="5296205" y="3086100"/>
            <a:ext cx="1790395" cy="190195"/>
          </a:xfrm>
          <a:prstGeom prst="roundRect">
            <a:avLst>
              <a:gd name="adj" fmla="val 192308"/>
            </a:avLst>
          </a:prstGeom>
          <a:solidFill>
            <a:srgbClr val="E0E0E0"/>
          </a:solidFill>
          <a:ln w="12700">
            <a:solidFill>
              <a:srgbClr val="FFFFFF">
                <a:alpha val="0"/>
              </a:srgbClr>
            </a:solidFill>
            <a:prstDash val="solid"/>
          </a:ln>
        </p:spPr>
      </p:sp>
      <p:sp>
        <p:nvSpPr>
          <p:cNvPr id="39" name="Shape 35"/>
          <p:cNvSpPr/>
          <p:nvPr/>
        </p:nvSpPr>
        <p:spPr>
          <a:xfrm>
            <a:off x="5296205" y="3086100"/>
            <a:ext cx="543154" cy="190195"/>
          </a:xfrm>
          <a:prstGeom prst="roundRect">
            <a:avLst>
              <a:gd name="adj" fmla="val 192308"/>
            </a:avLst>
          </a:prstGeom>
          <a:solidFill>
            <a:srgbClr val="42A5F5"/>
          </a:solidFill>
          <a:ln w="12700">
            <a:solidFill>
              <a:srgbClr val="FFFFFF">
                <a:alpha val="0"/>
              </a:srgbClr>
            </a:solidFill>
            <a:prstDash val="solid"/>
          </a:ln>
        </p:spPr>
      </p:sp>
      <p:sp>
        <p:nvSpPr>
          <p:cNvPr id="40" name="Text 36"/>
          <p:cNvSpPr txBox="1"/>
          <p:nvPr/>
        </p:nvSpPr>
        <p:spPr>
          <a:xfrm>
            <a:off x="7105802" y="3100730"/>
            <a:ext cx="648310" cy="162763"/>
          </a:xfrm>
          <a:prstGeom prst="rect">
            <a:avLst/>
          </a:prstGeom>
          <a:noFill/>
          <a:ln/>
        </p:spPr>
        <p:txBody>
          <a:bodyPr wrap="square" lIns="0" tIns="0" rIns="0" bIns="0" rtlCol="0" anchor="ctr"/>
          <a:lstStyle/>
          <a:p>
            <a:pPr marL="0" indent="0" algn="r">
              <a:buNone/>
            </a:pPr>
            <a:r>
              <a:rPr lang="en-US" sz="900" dirty="0">
                <a:solidFill>
                  <a:srgbClr val="666666"/>
                </a:solidFill>
                <a:latin typeface="Noto Sans JP" pitchFamily="34" charset="0"/>
                <a:ea typeface="Noto Sans JP" pitchFamily="34" charset="-122"/>
                <a:cs typeface="Noto Sans JP" pitchFamily="34" charset="-120"/>
              </a:rPr>
              <a:t>30%</a:t>
            </a:r>
            <a:endParaRPr lang="en-US" sz="900" dirty="0"/>
          </a:p>
        </p:txBody>
      </p:sp>
      <p:sp>
        <p:nvSpPr>
          <p:cNvPr id="41" name="Text 37"/>
          <p:cNvSpPr txBox="1"/>
          <p:nvPr/>
        </p:nvSpPr>
        <p:spPr>
          <a:xfrm>
            <a:off x="4438498" y="3366821"/>
            <a:ext cx="83850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シルバー</a:t>
            </a:r>
            <a:endParaRPr lang="en-US" sz="900" dirty="0"/>
          </a:p>
        </p:txBody>
      </p:sp>
      <p:sp>
        <p:nvSpPr>
          <p:cNvPr id="42" name="Shape 38"/>
          <p:cNvSpPr/>
          <p:nvPr/>
        </p:nvSpPr>
        <p:spPr>
          <a:xfrm>
            <a:off x="5296205" y="3353105"/>
            <a:ext cx="1790395" cy="190195"/>
          </a:xfrm>
          <a:prstGeom prst="roundRect">
            <a:avLst>
              <a:gd name="adj" fmla="val 192308"/>
            </a:avLst>
          </a:prstGeom>
          <a:solidFill>
            <a:srgbClr val="E0E0E0"/>
          </a:solidFill>
          <a:ln w="12700">
            <a:solidFill>
              <a:srgbClr val="FFFFFF">
                <a:alpha val="0"/>
              </a:srgbClr>
            </a:solidFill>
            <a:prstDash val="solid"/>
          </a:ln>
        </p:spPr>
      </p:sp>
      <p:sp>
        <p:nvSpPr>
          <p:cNvPr id="43" name="Shape 39"/>
          <p:cNvSpPr/>
          <p:nvPr/>
        </p:nvSpPr>
        <p:spPr>
          <a:xfrm>
            <a:off x="5296205" y="3353105"/>
            <a:ext cx="362102" cy="190195"/>
          </a:xfrm>
          <a:prstGeom prst="roundRect">
            <a:avLst>
              <a:gd name="adj" fmla="val 192308"/>
            </a:avLst>
          </a:prstGeom>
          <a:solidFill>
            <a:srgbClr val="90CAF9"/>
          </a:solidFill>
          <a:ln w="12700">
            <a:solidFill>
              <a:srgbClr val="FFFFFF">
                <a:alpha val="0"/>
              </a:srgbClr>
            </a:solidFill>
            <a:prstDash val="solid"/>
          </a:ln>
        </p:spPr>
      </p:sp>
      <p:sp>
        <p:nvSpPr>
          <p:cNvPr id="44" name="Text 40"/>
          <p:cNvSpPr txBox="1"/>
          <p:nvPr/>
        </p:nvSpPr>
        <p:spPr>
          <a:xfrm>
            <a:off x="7105802" y="3366821"/>
            <a:ext cx="648310" cy="162763"/>
          </a:xfrm>
          <a:prstGeom prst="rect">
            <a:avLst/>
          </a:prstGeom>
          <a:noFill/>
          <a:ln/>
        </p:spPr>
        <p:txBody>
          <a:bodyPr wrap="square" lIns="0" tIns="0" rIns="0" bIns="0" rtlCol="0" anchor="ctr"/>
          <a:lstStyle/>
          <a:p>
            <a:pPr marL="0" indent="0" algn="r">
              <a:buNone/>
            </a:pPr>
            <a:r>
              <a:rPr lang="en-US" sz="900" dirty="0">
                <a:solidFill>
                  <a:srgbClr val="666666"/>
                </a:solidFill>
                <a:latin typeface="Noto Sans JP" pitchFamily="34" charset="0"/>
                <a:ea typeface="Noto Sans JP" pitchFamily="34" charset="-122"/>
                <a:cs typeface="Noto Sans JP" pitchFamily="34" charset="-120"/>
              </a:rPr>
              <a:t>20%</a:t>
            </a:r>
            <a:endParaRPr lang="en-US" sz="900" dirty="0"/>
          </a:p>
        </p:txBody>
      </p:sp>
      <p:sp>
        <p:nvSpPr>
          <p:cNvPr id="45" name="Text 41"/>
          <p:cNvSpPr txBox="1"/>
          <p:nvPr/>
        </p:nvSpPr>
        <p:spPr>
          <a:xfrm>
            <a:off x="4438498" y="3633826"/>
            <a:ext cx="83850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ブロンズ</a:t>
            </a:r>
            <a:endParaRPr lang="en-US" sz="900" dirty="0"/>
          </a:p>
        </p:txBody>
      </p:sp>
      <p:sp>
        <p:nvSpPr>
          <p:cNvPr id="46" name="Shape 42"/>
          <p:cNvSpPr/>
          <p:nvPr/>
        </p:nvSpPr>
        <p:spPr>
          <a:xfrm>
            <a:off x="5296205" y="3619195"/>
            <a:ext cx="1790395" cy="190195"/>
          </a:xfrm>
          <a:prstGeom prst="roundRect">
            <a:avLst>
              <a:gd name="adj" fmla="val 192308"/>
            </a:avLst>
          </a:prstGeom>
          <a:solidFill>
            <a:srgbClr val="E0E0E0"/>
          </a:solidFill>
          <a:ln w="12700">
            <a:solidFill>
              <a:srgbClr val="FFFFFF">
                <a:alpha val="0"/>
              </a:srgbClr>
            </a:solidFill>
            <a:prstDash val="solid"/>
          </a:ln>
        </p:spPr>
      </p:sp>
      <p:sp>
        <p:nvSpPr>
          <p:cNvPr id="47" name="Shape 43"/>
          <p:cNvSpPr/>
          <p:nvPr/>
        </p:nvSpPr>
        <p:spPr>
          <a:xfrm>
            <a:off x="5296205" y="3619195"/>
            <a:ext cx="95098" cy="190195"/>
          </a:xfrm>
          <a:prstGeom prst="roundRect">
            <a:avLst>
              <a:gd name="adj" fmla="val 769228"/>
            </a:avLst>
          </a:prstGeom>
          <a:solidFill>
            <a:srgbClr val="BBDEFB"/>
          </a:solidFill>
          <a:ln w="12700">
            <a:solidFill>
              <a:srgbClr val="FFFFFF">
                <a:alpha val="0"/>
              </a:srgbClr>
            </a:solidFill>
            <a:prstDash val="solid"/>
          </a:ln>
        </p:spPr>
      </p:sp>
      <p:sp>
        <p:nvSpPr>
          <p:cNvPr id="48" name="Text 44"/>
          <p:cNvSpPr txBox="1"/>
          <p:nvPr/>
        </p:nvSpPr>
        <p:spPr>
          <a:xfrm>
            <a:off x="7105802" y="3633826"/>
            <a:ext cx="648310" cy="162763"/>
          </a:xfrm>
          <a:prstGeom prst="rect">
            <a:avLst/>
          </a:prstGeom>
          <a:noFill/>
          <a:ln/>
        </p:spPr>
        <p:txBody>
          <a:bodyPr wrap="square" lIns="0" tIns="0" rIns="0" bIns="0" rtlCol="0" anchor="ctr"/>
          <a:lstStyle/>
          <a:p>
            <a:pPr marL="0" indent="0" algn="r">
              <a:buNone/>
            </a:pPr>
            <a:r>
              <a:rPr lang="en-US" sz="900" dirty="0">
                <a:solidFill>
                  <a:srgbClr val="666666"/>
                </a:solidFill>
                <a:latin typeface="Noto Sans JP" pitchFamily="34" charset="0"/>
                <a:ea typeface="Noto Sans JP" pitchFamily="34" charset="-122"/>
                <a:cs typeface="Noto Sans JP" pitchFamily="34" charset="-120"/>
              </a:rPr>
              <a:t>5%</a:t>
            </a:r>
            <a:endParaRPr lang="en-US" sz="900" dirty="0"/>
          </a:p>
        </p:txBody>
      </p:sp>
      <p:sp>
        <p:nvSpPr>
          <p:cNvPr id="49" name="Text 45"/>
          <p:cNvSpPr txBox="1"/>
          <p:nvPr/>
        </p:nvSpPr>
        <p:spPr>
          <a:xfrm>
            <a:off x="4438498" y="3952951"/>
            <a:ext cx="3505810"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主な施策：体験ブース・映え空間・限定商品・VIPラウンジ</a:t>
            </a:r>
            <a:endParaRPr lang="en-US" sz="800" dirty="0"/>
          </a:p>
        </p:txBody>
      </p:sp>
      <p:sp>
        <p:nvSpPr>
          <p:cNvPr id="50" name="Text 46"/>
          <p:cNvSpPr txBox="1"/>
          <p:nvPr/>
        </p:nvSpPr>
        <p:spPr>
          <a:xfrm>
            <a:off x="4438498" y="4153205"/>
            <a:ext cx="3505810"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スポンサーは"広告"ではなく、収益とエンタメを同時に創出</a:t>
            </a:r>
            <a:endParaRPr lang="en-US" sz="800" dirty="0"/>
          </a:p>
        </p:txBody>
      </p:sp>
      <p:sp>
        <p:nvSpPr>
          <p:cNvPr id="51" name="Shape 47"/>
          <p:cNvSpPr/>
          <p:nvPr/>
        </p:nvSpPr>
        <p:spPr>
          <a:xfrm>
            <a:off x="8191195" y="2523744"/>
            <a:ext cx="38405" cy="200254"/>
          </a:xfrm>
          <a:prstGeom prst="rect">
            <a:avLst/>
          </a:prstGeom>
          <a:solidFill>
            <a:srgbClr val="4A90E2"/>
          </a:solidFill>
          <a:ln w="12700">
            <a:solidFill>
              <a:srgbClr val="4A90E2">
                <a:alpha val="0"/>
              </a:srgbClr>
            </a:solidFill>
            <a:prstDash val="solid"/>
          </a:ln>
        </p:spPr>
      </p:sp>
      <p:sp>
        <p:nvSpPr>
          <p:cNvPr id="52" name="Text 48"/>
          <p:cNvSpPr txBox="1"/>
          <p:nvPr/>
        </p:nvSpPr>
        <p:spPr>
          <a:xfrm>
            <a:off x="8324698" y="2523744"/>
            <a:ext cx="3676802" cy="200254"/>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100" b="1" dirty="0">
                <a:solidFill>
                  <a:srgbClr val="003366"/>
                </a:solidFill>
                <a:latin typeface="Noto Sans JP" pitchFamily="34" charset="0"/>
                <a:ea typeface="Noto Sans JP" pitchFamily="34" charset="-122"/>
                <a:cs typeface="Noto Sans JP" pitchFamily="34" charset="-120"/>
              </a:rPr>
              <a:t>KPI指標推移</a:t>
            </a:r>
            <a:endParaRPr lang="en-US" sz="1100" dirty="0"/>
          </a:p>
        </p:txBody>
      </p:sp>
      <p:pic>
        <p:nvPicPr>
          <p:cNvPr id="53" name="Image 2" descr="preencoded.png"/>
          <p:cNvPicPr>
            <a:picLocks noChangeAspect="1"/>
          </p:cNvPicPr>
          <p:nvPr/>
        </p:nvPicPr>
        <p:blipFill>
          <a:blip r:embed="rId4"/>
          <a:srcRect t="-4" b="-4"/>
          <a:stretch/>
        </p:blipFill>
        <p:spPr>
          <a:xfrm>
            <a:off x="8191195" y="2667305"/>
            <a:ext cx="3619195" cy="1714500"/>
          </a:xfrm>
          <a:prstGeom prst="rect">
            <a:avLst/>
          </a:prstGeom>
        </p:spPr>
      </p:pic>
      <p:sp>
        <p:nvSpPr>
          <p:cNvPr id="54" name="Shape 49"/>
          <p:cNvSpPr/>
          <p:nvPr/>
        </p:nvSpPr>
        <p:spPr>
          <a:xfrm>
            <a:off x="8191195" y="4572000"/>
            <a:ext cx="3619195" cy="1047902"/>
          </a:xfrm>
          <a:prstGeom prst="roundRect">
            <a:avLst>
              <a:gd name="adj" fmla="val 9519"/>
            </a:avLst>
          </a:prstGeom>
          <a:solidFill>
            <a:srgbClr val="E8F5E9"/>
          </a:solidFill>
          <a:ln w="12700">
            <a:solidFill>
              <a:srgbClr val="C8E6C9"/>
            </a:solidFill>
            <a:prstDash val="solid"/>
          </a:ln>
        </p:spPr>
      </p:sp>
      <p:sp>
        <p:nvSpPr>
          <p:cNvPr id="55" name="Text 50"/>
          <p:cNvSpPr txBox="1"/>
          <p:nvPr/>
        </p:nvSpPr>
        <p:spPr>
          <a:xfrm>
            <a:off x="8296351" y="4800600"/>
            <a:ext cx="3600907" cy="181051"/>
          </a:xfrm>
          <a:prstGeom prst="rect">
            <a:avLst/>
          </a:prstGeom>
          <a:noFill/>
          <a:ln/>
        </p:spPr>
        <p:txBody>
          <a:bodyPr wrap="square" lIns="0" tIns="0" rIns="0" bIns="0" rtlCol="0" anchor="ctr"/>
          <a:lstStyle/>
          <a:p>
            <a:pPr marL="0" indent="0" algn="l">
              <a:buNone/>
            </a:pPr>
            <a:r>
              <a:rPr lang="en-US" sz="900" b="1" dirty="0">
                <a:solidFill>
                  <a:srgbClr val="2E7D32"/>
                </a:solidFill>
                <a:latin typeface="Noto Sans JP" pitchFamily="34" charset="0"/>
                <a:ea typeface="Noto Sans JP" pitchFamily="34" charset="-122"/>
                <a:cs typeface="Noto Sans JP" pitchFamily="34" charset="-120"/>
              </a:rPr>
              <a:t>投資効果</a:t>
            </a:r>
            <a:endParaRPr lang="en-US" sz="900" dirty="0"/>
          </a:p>
        </p:txBody>
      </p:sp>
      <p:sp>
        <p:nvSpPr>
          <p:cNvPr id="56" name="Text 51"/>
          <p:cNvSpPr txBox="1"/>
          <p:nvPr/>
        </p:nvSpPr>
        <p:spPr>
          <a:xfrm>
            <a:off x="8296351" y="5086807"/>
            <a:ext cx="3486607" cy="314554"/>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スポンサー施策の投資効果は、体験型コンテンツの投稿率・拡散率・再来場意向で測定。SNS拡散によるブランド認知向上が最大の価値。</a:t>
            </a:r>
            <a:endParaRPr lang="en-US" sz="800" dirty="0"/>
          </a:p>
        </p:txBody>
      </p:sp>
      <p:sp>
        <p:nvSpPr>
          <p:cNvPr id="57" name="Text 52"/>
          <p:cNvSpPr txBox="1"/>
          <p:nvPr/>
        </p:nvSpPr>
        <p:spPr>
          <a:xfrm>
            <a:off x="381305" y="6409944"/>
            <a:ext cx="590611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各フェス主催者資料、スポンサー契約書、業界調査レポート</a:t>
            </a:r>
            <a:endParaRPr lang="en-US" sz="900" dirty="0"/>
          </a:p>
        </p:txBody>
      </p:sp>
      <p:sp>
        <p:nvSpPr>
          <p:cNvPr id="58" name="Text 53"/>
          <p:cNvSpPr txBox="1"/>
          <p:nvPr/>
        </p:nvSpPr>
        <p:spPr>
          <a:xfrm>
            <a:off x="10782605" y="6515100"/>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35</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a:off x="0" y="0"/>
            <a:ext cx="12191695" cy="6858000"/>
          </a:xfrm>
          <a:prstGeom prst="rect">
            <a:avLst/>
          </a:prstGeom>
          <a:solidFill>
            <a:srgbClr val="FAFAFA"/>
          </a:solidFill>
          <a:ln w="12700">
            <a:solidFill>
              <a:srgbClr val="FFFFFF">
                <a:alpha val="0"/>
              </a:srgbClr>
            </a:solidFill>
            <a:prstDash val="solid"/>
          </a:ln>
        </p:spPr>
      </p:sp>
      <p:sp>
        <p:nvSpPr>
          <p:cNvPr id="5" name="Shape 3"/>
          <p:cNvSpPr/>
          <p:nvPr/>
        </p:nvSpPr>
        <p:spPr>
          <a:xfrm>
            <a:off x="10763402" y="-476402"/>
            <a:ext cx="1904695" cy="1904695"/>
          </a:xfrm>
          <a:prstGeom prst="ellipse">
            <a:avLst/>
          </a:prstGeom>
          <a:solidFill>
            <a:srgbClr val="4A90E2">
              <a:alpha val="10000"/>
            </a:srgbClr>
          </a:solidFill>
          <a:ln w="12700">
            <a:solidFill>
              <a:srgbClr val="FFFFFF">
                <a:alpha val="0"/>
              </a:srgbClr>
            </a:solidFill>
            <a:prstDash val="solid"/>
          </a:ln>
        </p:spPr>
      </p:sp>
      <p:sp>
        <p:nvSpPr>
          <p:cNvPr id="6" name="Shape 4"/>
          <p:cNvSpPr/>
          <p:nvPr/>
        </p:nvSpPr>
        <p:spPr>
          <a:xfrm>
            <a:off x="381305" y="1143000"/>
            <a:ext cx="3924605" cy="5257800"/>
          </a:xfrm>
          <a:prstGeom prst="roundRect">
            <a:avLst>
              <a:gd name="adj" fmla="val 905"/>
            </a:avLst>
          </a:prstGeom>
          <a:solidFill>
            <a:srgbClr val="FFFFFF"/>
          </a:solidFill>
          <a:ln w="12700">
            <a:solidFill>
              <a:srgbClr val="E0E0E0"/>
            </a:solidFill>
            <a:prstDash val="solid"/>
          </a:ln>
        </p:spPr>
      </p:sp>
      <p:sp>
        <p:nvSpPr>
          <p:cNvPr id="7" name="Text 5"/>
          <p:cNvSpPr txBox="1"/>
          <p:nvPr/>
        </p:nvSpPr>
        <p:spPr>
          <a:xfrm>
            <a:off x="533095" y="1295705"/>
            <a:ext cx="981151" cy="191110"/>
          </a:xfrm>
          <a:prstGeom prst="rect">
            <a:avLst/>
          </a:prstGeom>
          <a:noFill/>
          <a:ln/>
        </p:spPr>
        <p:txBody>
          <a:bodyPr wrap="square" lIns="0" tIns="0" rIns="0" bIns="0" rtlCol="0" anchor="ctr"/>
          <a:lstStyle/>
          <a:p>
            <a:pPr marL="0" indent="0" algn="l">
              <a:buNone/>
            </a:pPr>
            <a:r>
              <a:rPr lang="en-US" sz="1000" b="1" dirty="0">
                <a:solidFill>
                  <a:srgbClr val="003366"/>
                </a:solidFill>
                <a:latin typeface="Noto Sans JP" pitchFamily="34" charset="0"/>
                <a:ea typeface="Noto Sans JP" pitchFamily="34" charset="-122"/>
                <a:cs typeface="Noto Sans JP" pitchFamily="34" charset="-120"/>
              </a:rPr>
              <a:t>施策別KPI設計</a:t>
            </a:r>
            <a:endParaRPr lang="en-US" sz="1000" dirty="0"/>
          </a:p>
        </p:txBody>
      </p:sp>
      <p:sp>
        <p:nvSpPr>
          <p:cNvPr id="8" name="Text 6"/>
          <p:cNvSpPr txBox="1"/>
          <p:nvPr/>
        </p:nvSpPr>
        <p:spPr>
          <a:xfrm>
            <a:off x="3478378" y="1314907"/>
            <a:ext cx="809244"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目標値 vs 実績</a:t>
            </a:r>
            <a:endParaRPr lang="en-US" sz="800" dirty="0"/>
          </a:p>
        </p:txBody>
      </p:sp>
      <p:sp>
        <p:nvSpPr>
          <p:cNvPr id="9" name="Shape 7"/>
          <p:cNvSpPr/>
          <p:nvPr/>
        </p:nvSpPr>
        <p:spPr>
          <a:xfrm>
            <a:off x="533095" y="1600200"/>
            <a:ext cx="3619195" cy="857707"/>
          </a:xfrm>
          <a:prstGeom prst="roundRect">
            <a:avLst>
              <a:gd name="adj" fmla="val 18953"/>
            </a:avLst>
          </a:prstGeom>
          <a:solidFill>
            <a:srgbClr val="F0F7FF"/>
          </a:solidFill>
          <a:ln w="12700">
            <a:solidFill>
              <a:srgbClr val="BBDEFB"/>
            </a:solidFill>
            <a:prstDash val="solid"/>
          </a:ln>
        </p:spPr>
      </p:sp>
      <p:sp>
        <p:nvSpPr>
          <p:cNvPr id="10" name="Text 8"/>
          <p:cNvSpPr txBox="1"/>
          <p:nvPr/>
        </p:nvSpPr>
        <p:spPr>
          <a:xfrm>
            <a:off x="638251" y="1709928"/>
            <a:ext cx="1234440"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体験ブース</a:t>
            </a:r>
            <a:endParaRPr lang="en-US" sz="900" dirty="0"/>
          </a:p>
        </p:txBody>
      </p:sp>
      <p:sp>
        <p:nvSpPr>
          <p:cNvPr id="11" name="Text 9"/>
          <p:cNvSpPr txBox="1"/>
          <p:nvPr/>
        </p:nvSpPr>
        <p:spPr>
          <a:xfrm>
            <a:off x="638251" y="1910182"/>
            <a:ext cx="123444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参加率・滞在時間・投稿率</a:t>
            </a:r>
            <a:endParaRPr lang="en-US" sz="800" dirty="0"/>
          </a:p>
        </p:txBody>
      </p:sp>
      <p:sp>
        <p:nvSpPr>
          <p:cNvPr id="12" name="Text 10"/>
          <p:cNvSpPr txBox="1"/>
          <p:nvPr/>
        </p:nvSpPr>
        <p:spPr>
          <a:xfrm>
            <a:off x="3617366" y="1705356"/>
            <a:ext cx="438912" cy="210312"/>
          </a:xfrm>
          <a:prstGeom prst="rect">
            <a:avLst/>
          </a:prstGeom>
          <a:noFill/>
          <a:ln/>
        </p:spPr>
        <p:txBody>
          <a:bodyPr wrap="square" lIns="0" tIns="0" rIns="0" bIns="0" rtlCol="0" anchor="ctr"/>
          <a:lstStyle/>
          <a:p>
            <a:pPr marL="0" indent="0" algn="r">
              <a:buNone/>
            </a:pPr>
            <a:r>
              <a:rPr lang="en-US" sz="1300" b="1" dirty="0">
                <a:solidFill>
                  <a:srgbClr val="0052CC"/>
                </a:solidFill>
                <a:latin typeface="Montserrat" pitchFamily="34" charset="0"/>
                <a:ea typeface="Montserrat" pitchFamily="34" charset="-122"/>
                <a:cs typeface="Montserrat" pitchFamily="34" charset="-120"/>
              </a:rPr>
              <a:t>75%</a:t>
            </a:r>
            <a:endParaRPr lang="en-US" sz="1300" dirty="0"/>
          </a:p>
        </p:txBody>
      </p:sp>
      <p:sp>
        <p:nvSpPr>
          <p:cNvPr id="13" name="Text 11"/>
          <p:cNvSpPr txBox="1"/>
          <p:nvPr/>
        </p:nvSpPr>
        <p:spPr>
          <a:xfrm>
            <a:off x="3617366" y="1914754"/>
            <a:ext cx="438912" cy="143561"/>
          </a:xfrm>
          <a:prstGeom prst="rect">
            <a:avLst/>
          </a:prstGeom>
          <a:noFill/>
          <a:ln/>
        </p:spPr>
        <p:txBody>
          <a:bodyPr wrap="square" lIns="0" tIns="0" rIns="0" bIns="0" rtlCol="0" anchor="ctr"/>
          <a:lstStyle/>
          <a:p>
            <a:pPr marL="0" indent="0" algn="r">
              <a:buNone/>
            </a:pPr>
            <a:r>
              <a:rPr lang="en-US" sz="800" dirty="0">
                <a:solidFill>
                  <a:srgbClr val="2E7D32"/>
                </a:solidFill>
                <a:latin typeface="Noto Sans JP" pitchFamily="34" charset="0"/>
                <a:ea typeface="Noto Sans JP" pitchFamily="34" charset="-122"/>
                <a:cs typeface="Noto Sans JP" pitchFamily="34" charset="-120"/>
              </a:rPr>
              <a:t>↑ 15%</a:t>
            </a:r>
            <a:endParaRPr lang="en-US" sz="800" dirty="0"/>
          </a:p>
        </p:txBody>
      </p:sp>
      <p:sp>
        <p:nvSpPr>
          <p:cNvPr id="14" name="Text 12"/>
          <p:cNvSpPr txBox="1"/>
          <p:nvPr/>
        </p:nvSpPr>
        <p:spPr>
          <a:xfrm>
            <a:off x="638251" y="2115007"/>
            <a:ext cx="514807"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目標: 80%</a:t>
            </a:r>
            <a:endParaRPr lang="en-US" sz="800" dirty="0"/>
          </a:p>
        </p:txBody>
      </p:sp>
      <p:sp>
        <p:nvSpPr>
          <p:cNvPr id="15" name="Text 13"/>
          <p:cNvSpPr txBox="1"/>
          <p:nvPr/>
        </p:nvSpPr>
        <p:spPr>
          <a:xfrm>
            <a:off x="3616452" y="2115007"/>
            <a:ext cx="514807"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実績: 75%</a:t>
            </a:r>
            <a:endParaRPr lang="en-US" sz="800" dirty="0"/>
          </a:p>
        </p:txBody>
      </p:sp>
      <p:pic>
        <p:nvPicPr>
          <p:cNvPr id="16" name="Image 0" descr="preencoded.png"/>
          <p:cNvPicPr>
            <a:picLocks noChangeAspect="1"/>
          </p:cNvPicPr>
          <p:nvPr/>
        </p:nvPicPr>
        <p:blipFill>
          <a:blip r:embed="rId2"/>
          <a:srcRect l="-199" r="-199"/>
          <a:stretch/>
        </p:blipFill>
        <p:spPr>
          <a:xfrm>
            <a:off x="638251" y="2276856"/>
            <a:ext cx="3409798" cy="75895"/>
          </a:xfrm>
          <a:prstGeom prst="rect">
            <a:avLst/>
          </a:prstGeom>
        </p:spPr>
      </p:pic>
      <p:pic>
        <p:nvPicPr>
          <p:cNvPr id="17" name="Image 1" descr="preencoded.png"/>
          <p:cNvPicPr>
            <a:picLocks noChangeAspect="1"/>
          </p:cNvPicPr>
          <p:nvPr/>
        </p:nvPicPr>
        <p:blipFill>
          <a:blip r:embed="rId3"/>
          <a:srcRect l="-203" r="-203"/>
          <a:stretch/>
        </p:blipFill>
        <p:spPr>
          <a:xfrm>
            <a:off x="638251" y="2276856"/>
            <a:ext cx="2557577" cy="75895"/>
          </a:xfrm>
          <a:prstGeom prst="rect">
            <a:avLst/>
          </a:prstGeom>
        </p:spPr>
      </p:pic>
      <p:sp>
        <p:nvSpPr>
          <p:cNvPr id="18" name="Shape 14"/>
          <p:cNvSpPr/>
          <p:nvPr/>
        </p:nvSpPr>
        <p:spPr>
          <a:xfrm>
            <a:off x="533095" y="2533802"/>
            <a:ext cx="3619195" cy="875995"/>
          </a:xfrm>
          <a:prstGeom prst="roundRect">
            <a:avLst>
              <a:gd name="adj" fmla="val 18154"/>
            </a:avLst>
          </a:prstGeom>
          <a:solidFill>
            <a:srgbClr val="F0F7FF"/>
          </a:solidFill>
          <a:ln w="12700">
            <a:solidFill>
              <a:srgbClr val="BBDEFB"/>
            </a:solidFill>
            <a:prstDash val="solid"/>
          </a:ln>
        </p:spPr>
      </p:sp>
      <p:sp>
        <p:nvSpPr>
          <p:cNvPr id="19" name="Text 15"/>
          <p:cNvSpPr txBox="1"/>
          <p:nvPr/>
        </p:nvSpPr>
        <p:spPr>
          <a:xfrm>
            <a:off x="638251" y="2652674"/>
            <a:ext cx="1245413"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映え空間</a:t>
            </a:r>
            <a:endParaRPr lang="en-US" sz="900" dirty="0"/>
          </a:p>
        </p:txBody>
      </p:sp>
      <p:sp>
        <p:nvSpPr>
          <p:cNvPr id="20" name="Text 16"/>
          <p:cNvSpPr txBox="1"/>
          <p:nvPr/>
        </p:nvSpPr>
        <p:spPr>
          <a:xfrm>
            <a:off x="638251" y="2852928"/>
            <a:ext cx="1245413"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UGC数・ハッシュタグ到達</a:t>
            </a:r>
            <a:endParaRPr lang="en-US" sz="800" dirty="0"/>
          </a:p>
        </p:txBody>
      </p:sp>
      <p:sp>
        <p:nvSpPr>
          <p:cNvPr id="21" name="Text 17"/>
          <p:cNvSpPr txBox="1"/>
          <p:nvPr/>
        </p:nvSpPr>
        <p:spPr>
          <a:xfrm>
            <a:off x="3549701" y="2638044"/>
            <a:ext cx="506578" cy="228600"/>
          </a:xfrm>
          <a:prstGeom prst="rect">
            <a:avLst/>
          </a:prstGeom>
          <a:noFill/>
          <a:ln/>
        </p:spPr>
        <p:txBody>
          <a:bodyPr wrap="square" lIns="0" tIns="0" rIns="0" bIns="0" rtlCol="0" anchor="ctr"/>
          <a:lstStyle/>
          <a:p>
            <a:pPr marL="0" indent="0" algn="r">
              <a:buNone/>
            </a:pPr>
            <a:r>
              <a:rPr lang="en-US" sz="1300" b="1" dirty="0">
                <a:solidFill>
                  <a:srgbClr val="0052CC"/>
                </a:solidFill>
                <a:latin typeface="Montserrat" pitchFamily="34" charset="0"/>
                <a:ea typeface="Montserrat" pitchFamily="34" charset="-122"/>
                <a:cs typeface="Montserrat" pitchFamily="34" charset="-120"/>
              </a:rPr>
              <a:t>2.5万</a:t>
            </a:r>
            <a:endParaRPr lang="en-US" sz="1300" dirty="0"/>
          </a:p>
        </p:txBody>
      </p:sp>
      <p:sp>
        <p:nvSpPr>
          <p:cNvPr id="22" name="Text 18"/>
          <p:cNvSpPr txBox="1"/>
          <p:nvPr/>
        </p:nvSpPr>
        <p:spPr>
          <a:xfrm>
            <a:off x="3550615" y="2866644"/>
            <a:ext cx="505663" cy="143561"/>
          </a:xfrm>
          <a:prstGeom prst="rect">
            <a:avLst/>
          </a:prstGeom>
          <a:noFill/>
          <a:ln/>
        </p:spPr>
        <p:txBody>
          <a:bodyPr wrap="square" lIns="0" tIns="0" rIns="0" bIns="0" rtlCol="0" anchor="ctr"/>
          <a:lstStyle/>
          <a:p>
            <a:pPr marL="0" indent="0" algn="r">
              <a:buNone/>
            </a:pPr>
            <a:r>
              <a:rPr lang="en-US" sz="800" dirty="0">
                <a:solidFill>
                  <a:srgbClr val="2E7D32"/>
                </a:solidFill>
                <a:latin typeface="Noto Sans JP" pitchFamily="34" charset="0"/>
                <a:ea typeface="Noto Sans JP" pitchFamily="34" charset="-122"/>
                <a:cs typeface="Noto Sans JP" pitchFamily="34" charset="-120"/>
              </a:rPr>
              <a:t>↑ 45%</a:t>
            </a:r>
            <a:endParaRPr lang="en-US" sz="800" dirty="0"/>
          </a:p>
        </p:txBody>
      </p:sp>
      <p:sp>
        <p:nvSpPr>
          <p:cNvPr id="23" name="Text 19"/>
          <p:cNvSpPr txBox="1"/>
          <p:nvPr/>
        </p:nvSpPr>
        <p:spPr>
          <a:xfrm>
            <a:off x="638251" y="3066898"/>
            <a:ext cx="467258"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目標: 3万</a:t>
            </a:r>
            <a:endParaRPr lang="en-US" sz="800" dirty="0"/>
          </a:p>
        </p:txBody>
      </p:sp>
      <p:sp>
        <p:nvSpPr>
          <p:cNvPr id="24" name="Text 20"/>
          <p:cNvSpPr txBox="1"/>
          <p:nvPr/>
        </p:nvSpPr>
        <p:spPr>
          <a:xfrm>
            <a:off x="3582619" y="3066898"/>
            <a:ext cx="555955"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実績: 2.5万</a:t>
            </a:r>
            <a:endParaRPr lang="en-US" sz="800" dirty="0"/>
          </a:p>
        </p:txBody>
      </p:sp>
      <p:pic>
        <p:nvPicPr>
          <p:cNvPr id="25" name="Image 2" descr="preencoded.png"/>
          <p:cNvPicPr>
            <a:picLocks noChangeAspect="1"/>
          </p:cNvPicPr>
          <p:nvPr/>
        </p:nvPicPr>
        <p:blipFill>
          <a:blip r:embed="rId2"/>
          <a:srcRect l="-199" r="-199"/>
          <a:stretch/>
        </p:blipFill>
        <p:spPr>
          <a:xfrm>
            <a:off x="638251" y="3228746"/>
            <a:ext cx="3409798" cy="75895"/>
          </a:xfrm>
          <a:prstGeom prst="rect">
            <a:avLst/>
          </a:prstGeom>
        </p:spPr>
      </p:pic>
      <p:pic>
        <p:nvPicPr>
          <p:cNvPr id="26" name="Image 3" descr="preencoded.png"/>
          <p:cNvPicPr>
            <a:picLocks noChangeAspect="1"/>
          </p:cNvPicPr>
          <p:nvPr/>
        </p:nvPicPr>
        <p:blipFill>
          <a:blip r:embed="rId4"/>
          <a:srcRect l="-200" r="-200"/>
          <a:stretch/>
        </p:blipFill>
        <p:spPr>
          <a:xfrm>
            <a:off x="638251" y="3228746"/>
            <a:ext cx="2830068" cy="75895"/>
          </a:xfrm>
          <a:prstGeom prst="rect">
            <a:avLst/>
          </a:prstGeom>
        </p:spPr>
      </p:pic>
      <p:sp>
        <p:nvSpPr>
          <p:cNvPr id="27" name="Shape 21"/>
          <p:cNvSpPr/>
          <p:nvPr/>
        </p:nvSpPr>
        <p:spPr>
          <a:xfrm>
            <a:off x="533095" y="3486607"/>
            <a:ext cx="3619195" cy="875995"/>
          </a:xfrm>
          <a:prstGeom prst="roundRect">
            <a:avLst>
              <a:gd name="adj" fmla="val 18154"/>
            </a:avLst>
          </a:prstGeom>
          <a:solidFill>
            <a:srgbClr val="F0F7FF"/>
          </a:solidFill>
          <a:ln w="12700">
            <a:solidFill>
              <a:srgbClr val="BBDEFB"/>
            </a:solidFill>
            <a:prstDash val="solid"/>
          </a:ln>
        </p:spPr>
      </p:sp>
      <p:sp>
        <p:nvSpPr>
          <p:cNvPr id="28" name="Text 22"/>
          <p:cNvSpPr txBox="1"/>
          <p:nvPr/>
        </p:nvSpPr>
        <p:spPr>
          <a:xfrm>
            <a:off x="638251" y="3605479"/>
            <a:ext cx="838505"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限定商品</a:t>
            </a:r>
            <a:endParaRPr lang="en-US" sz="900" dirty="0"/>
          </a:p>
        </p:txBody>
      </p:sp>
      <p:sp>
        <p:nvSpPr>
          <p:cNvPr id="29" name="Text 23"/>
          <p:cNvSpPr txBox="1"/>
          <p:nvPr/>
        </p:nvSpPr>
        <p:spPr>
          <a:xfrm>
            <a:off x="638251" y="3804818"/>
            <a:ext cx="838505"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販売数・完売時間</a:t>
            </a:r>
            <a:endParaRPr lang="en-US" sz="800" dirty="0"/>
          </a:p>
        </p:txBody>
      </p:sp>
      <p:sp>
        <p:nvSpPr>
          <p:cNvPr id="30" name="Text 24"/>
          <p:cNvSpPr txBox="1"/>
          <p:nvPr/>
        </p:nvSpPr>
        <p:spPr>
          <a:xfrm>
            <a:off x="3585362" y="3590849"/>
            <a:ext cx="467258" cy="228600"/>
          </a:xfrm>
          <a:prstGeom prst="rect">
            <a:avLst/>
          </a:prstGeom>
          <a:noFill/>
          <a:ln/>
        </p:spPr>
        <p:txBody>
          <a:bodyPr wrap="square" lIns="0" tIns="0" rIns="0" bIns="0" rtlCol="0" anchor="ctr"/>
          <a:lstStyle/>
          <a:p>
            <a:pPr marL="0" indent="0" algn="r">
              <a:buNone/>
            </a:pPr>
            <a:r>
              <a:rPr lang="en-US" sz="1300" b="1" dirty="0">
                <a:solidFill>
                  <a:srgbClr val="0052CC"/>
                </a:solidFill>
                <a:latin typeface="Montserrat" pitchFamily="34" charset="0"/>
                <a:ea typeface="Montserrat" pitchFamily="34" charset="-122"/>
                <a:cs typeface="Montserrat" pitchFamily="34" charset="-120"/>
              </a:rPr>
              <a:t>1.2万</a:t>
            </a:r>
            <a:endParaRPr lang="en-US" sz="1300" dirty="0"/>
          </a:p>
        </p:txBody>
      </p:sp>
      <p:sp>
        <p:nvSpPr>
          <p:cNvPr id="31" name="Text 25"/>
          <p:cNvSpPr txBox="1"/>
          <p:nvPr/>
        </p:nvSpPr>
        <p:spPr>
          <a:xfrm>
            <a:off x="3585362" y="3819449"/>
            <a:ext cx="467258" cy="143561"/>
          </a:xfrm>
          <a:prstGeom prst="rect">
            <a:avLst/>
          </a:prstGeom>
          <a:noFill/>
          <a:ln/>
        </p:spPr>
        <p:txBody>
          <a:bodyPr wrap="square" lIns="0" tIns="0" rIns="0" bIns="0" rtlCol="0" anchor="ctr"/>
          <a:lstStyle/>
          <a:p>
            <a:pPr marL="0" indent="0" algn="r">
              <a:buNone/>
            </a:pPr>
            <a:r>
              <a:rPr lang="en-US" sz="800" dirty="0">
                <a:solidFill>
                  <a:srgbClr val="2E7D32"/>
                </a:solidFill>
                <a:latin typeface="Noto Sans JP" pitchFamily="34" charset="0"/>
                <a:ea typeface="Noto Sans JP" pitchFamily="34" charset="-122"/>
                <a:cs typeface="Noto Sans JP" pitchFamily="34" charset="-120"/>
              </a:rPr>
              <a:t>↑ 30%</a:t>
            </a:r>
            <a:endParaRPr lang="en-US" sz="800" dirty="0"/>
          </a:p>
        </p:txBody>
      </p:sp>
      <p:sp>
        <p:nvSpPr>
          <p:cNvPr id="32" name="Text 26"/>
          <p:cNvSpPr txBox="1"/>
          <p:nvPr/>
        </p:nvSpPr>
        <p:spPr>
          <a:xfrm>
            <a:off x="638251" y="4019702"/>
            <a:ext cx="467258"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目標: 1万</a:t>
            </a:r>
            <a:endParaRPr lang="en-US" sz="800" dirty="0"/>
          </a:p>
        </p:txBody>
      </p:sp>
      <p:sp>
        <p:nvSpPr>
          <p:cNvPr id="33" name="Text 27"/>
          <p:cNvSpPr txBox="1"/>
          <p:nvPr/>
        </p:nvSpPr>
        <p:spPr>
          <a:xfrm>
            <a:off x="3582619" y="4019702"/>
            <a:ext cx="555955"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実績: 1.2万</a:t>
            </a:r>
            <a:endParaRPr lang="en-US" sz="800" dirty="0"/>
          </a:p>
        </p:txBody>
      </p:sp>
      <p:pic>
        <p:nvPicPr>
          <p:cNvPr id="34" name="Image 4" descr="preencoded.png"/>
          <p:cNvPicPr>
            <a:picLocks noChangeAspect="1"/>
          </p:cNvPicPr>
          <p:nvPr/>
        </p:nvPicPr>
        <p:blipFill>
          <a:blip r:embed="rId2"/>
          <a:srcRect l="-199" r="-199"/>
          <a:stretch/>
        </p:blipFill>
        <p:spPr>
          <a:xfrm>
            <a:off x="638251" y="4181551"/>
            <a:ext cx="3409798" cy="75895"/>
          </a:xfrm>
          <a:prstGeom prst="rect">
            <a:avLst/>
          </a:prstGeom>
        </p:spPr>
      </p:pic>
      <p:pic>
        <p:nvPicPr>
          <p:cNvPr id="35" name="Image 5" descr="preencoded.png"/>
          <p:cNvPicPr>
            <a:picLocks noChangeAspect="1"/>
          </p:cNvPicPr>
          <p:nvPr/>
        </p:nvPicPr>
        <p:blipFill>
          <a:blip r:embed="rId5"/>
          <a:srcRect l="-202" r="-202"/>
          <a:stretch/>
        </p:blipFill>
        <p:spPr>
          <a:xfrm>
            <a:off x="638251" y="4181551"/>
            <a:ext cx="4091940" cy="75895"/>
          </a:xfrm>
          <a:prstGeom prst="rect">
            <a:avLst/>
          </a:prstGeom>
        </p:spPr>
      </p:pic>
      <p:sp>
        <p:nvSpPr>
          <p:cNvPr id="36" name="Shape 28"/>
          <p:cNvSpPr/>
          <p:nvPr/>
        </p:nvSpPr>
        <p:spPr>
          <a:xfrm>
            <a:off x="533095" y="4438498"/>
            <a:ext cx="3619195" cy="857707"/>
          </a:xfrm>
          <a:prstGeom prst="roundRect">
            <a:avLst>
              <a:gd name="adj" fmla="val 18953"/>
            </a:avLst>
          </a:prstGeom>
          <a:solidFill>
            <a:srgbClr val="F0F7FF"/>
          </a:solidFill>
          <a:ln w="12700">
            <a:solidFill>
              <a:srgbClr val="BBDEFB"/>
            </a:solidFill>
            <a:prstDash val="solid"/>
          </a:ln>
        </p:spPr>
      </p:sp>
      <p:sp>
        <p:nvSpPr>
          <p:cNvPr id="37" name="Text 29"/>
          <p:cNvSpPr txBox="1"/>
          <p:nvPr/>
        </p:nvSpPr>
        <p:spPr>
          <a:xfrm>
            <a:off x="638251" y="4548226"/>
            <a:ext cx="1028700"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VIPラウンジ</a:t>
            </a:r>
            <a:endParaRPr lang="en-US" sz="900" dirty="0"/>
          </a:p>
        </p:txBody>
      </p:sp>
      <p:sp>
        <p:nvSpPr>
          <p:cNvPr id="38" name="Text 30"/>
          <p:cNvSpPr txBox="1"/>
          <p:nvPr/>
        </p:nvSpPr>
        <p:spPr>
          <a:xfrm>
            <a:off x="638251" y="4748479"/>
            <a:ext cx="10287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来場満足・再来場意向</a:t>
            </a:r>
            <a:endParaRPr lang="en-US" sz="800" dirty="0"/>
          </a:p>
        </p:txBody>
      </p:sp>
      <p:sp>
        <p:nvSpPr>
          <p:cNvPr id="39" name="Text 31"/>
          <p:cNvSpPr txBox="1"/>
          <p:nvPr/>
        </p:nvSpPr>
        <p:spPr>
          <a:xfrm>
            <a:off x="3702406" y="4543654"/>
            <a:ext cx="352958" cy="210312"/>
          </a:xfrm>
          <a:prstGeom prst="rect">
            <a:avLst/>
          </a:prstGeom>
          <a:noFill/>
          <a:ln/>
        </p:spPr>
        <p:txBody>
          <a:bodyPr wrap="square" lIns="0" tIns="0" rIns="0" bIns="0" rtlCol="0" anchor="ctr"/>
          <a:lstStyle/>
          <a:p>
            <a:pPr marL="0" indent="0" algn="r">
              <a:buNone/>
            </a:pPr>
            <a:r>
              <a:rPr lang="en-US" sz="1300" b="1" dirty="0">
                <a:solidFill>
                  <a:srgbClr val="0052CC"/>
                </a:solidFill>
                <a:latin typeface="Montserrat" pitchFamily="34" charset="0"/>
                <a:ea typeface="Montserrat" pitchFamily="34" charset="-122"/>
                <a:cs typeface="Montserrat" pitchFamily="34" charset="-120"/>
              </a:rPr>
              <a:t>4.2</a:t>
            </a:r>
            <a:endParaRPr lang="en-US" sz="1300" dirty="0"/>
          </a:p>
        </p:txBody>
      </p:sp>
      <p:sp>
        <p:nvSpPr>
          <p:cNvPr id="40" name="Text 32"/>
          <p:cNvSpPr txBox="1"/>
          <p:nvPr/>
        </p:nvSpPr>
        <p:spPr>
          <a:xfrm>
            <a:off x="3702406" y="4753051"/>
            <a:ext cx="352958" cy="143561"/>
          </a:xfrm>
          <a:prstGeom prst="rect">
            <a:avLst/>
          </a:prstGeom>
          <a:noFill/>
          <a:ln/>
        </p:spPr>
        <p:txBody>
          <a:bodyPr wrap="square" lIns="0" tIns="0" rIns="0" bIns="0" rtlCol="0" anchor="ctr"/>
          <a:lstStyle/>
          <a:p>
            <a:pPr marL="0" indent="0" algn="r">
              <a:buNone/>
            </a:pPr>
            <a:r>
              <a:rPr lang="en-US" sz="800" dirty="0">
                <a:solidFill>
                  <a:srgbClr val="2E7D32"/>
                </a:solidFill>
                <a:latin typeface="Noto Sans JP" pitchFamily="34" charset="0"/>
                <a:ea typeface="Noto Sans JP" pitchFamily="34" charset="-122"/>
                <a:cs typeface="Noto Sans JP" pitchFamily="34" charset="-120"/>
              </a:rPr>
              <a:t>↑ 0.3</a:t>
            </a:r>
            <a:endParaRPr lang="en-US" sz="800" dirty="0"/>
          </a:p>
        </p:txBody>
      </p:sp>
      <p:sp>
        <p:nvSpPr>
          <p:cNvPr id="41" name="Text 33"/>
          <p:cNvSpPr txBox="1"/>
          <p:nvPr/>
        </p:nvSpPr>
        <p:spPr>
          <a:xfrm>
            <a:off x="638251" y="4953305"/>
            <a:ext cx="448056"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目標: 4.0</a:t>
            </a:r>
            <a:endParaRPr lang="en-US" sz="800" dirty="0"/>
          </a:p>
        </p:txBody>
      </p:sp>
      <p:sp>
        <p:nvSpPr>
          <p:cNvPr id="42" name="Text 34"/>
          <p:cNvSpPr txBox="1"/>
          <p:nvPr/>
        </p:nvSpPr>
        <p:spPr>
          <a:xfrm>
            <a:off x="3677717" y="4953305"/>
            <a:ext cx="448056"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実績: 4.2</a:t>
            </a:r>
            <a:endParaRPr lang="en-US" sz="800" dirty="0"/>
          </a:p>
        </p:txBody>
      </p:sp>
      <p:pic>
        <p:nvPicPr>
          <p:cNvPr id="43" name="Image 6" descr="preencoded.png"/>
          <p:cNvPicPr>
            <a:picLocks noChangeAspect="1"/>
          </p:cNvPicPr>
          <p:nvPr/>
        </p:nvPicPr>
        <p:blipFill>
          <a:blip r:embed="rId2"/>
          <a:srcRect l="-199" r="-199"/>
          <a:stretch/>
        </p:blipFill>
        <p:spPr>
          <a:xfrm>
            <a:off x="638251" y="5115154"/>
            <a:ext cx="3409798" cy="75895"/>
          </a:xfrm>
          <a:prstGeom prst="rect">
            <a:avLst/>
          </a:prstGeom>
        </p:spPr>
      </p:pic>
      <p:pic>
        <p:nvPicPr>
          <p:cNvPr id="44" name="Image 7" descr="preencoded.png"/>
          <p:cNvPicPr>
            <a:picLocks noChangeAspect="1"/>
          </p:cNvPicPr>
          <p:nvPr/>
        </p:nvPicPr>
        <p:blipFill>
          <a:blip r:embed="rId6"/>
          <a:srcRect l="-206" r="-206"/>
          <a:stretch/>
        </p:blipFill>
        <p:spPr>
          <a:xfrm>
            <a:off x="638251" y="5115154"/>
            <a:ext cx="3239719" cy="75895"/>
          </a:xfrm>
          <a:prstGeom prst="rect">
            <a:avLst/>
          </a:prstGeom>
        </p:spPr>
      </p:pic>
      <p:sp>
        <p:nvSpPr>
          <p:cNvPr id="45" name="Shape 35"/>
          <p:cNvSpPr/>
          <p:nvPr/>
        </p:nvSpPr>
        <p:spPr>
          <a:xfrm>
            <a:off x="4190695" y="1143000"/>
            <a:ext cx="3924605" cy="5257800"/>
          </a:xfrm>
          <a:prstGeom prst="roundRect">
            <a:avLst>
              <a:gd name="adj" fmla="val 905"/>
            </a:avLst>
          </a:prstGeom>
          <a:solidFill>
            <a:srgbClr val="FFFFFF"/>
          </a:solidFill>
          <a:ln w="12700">
            <a:solidFill>
              <a:srgbClr val="E0E0E0"/>
            </a:solidFill>
            <a:prstDash val="solid"/>
          </a:ln>
        </p:spPr>
      </p:sp>
      <p:sp>
        <p:nvSpPr>
          <p:cNvPr id="46" name="Text 36"/>
          <p:cNvSpPr txBox="1"/>
          <p:nvPr/>
        </p:nvSpPr>
        <p:spPr>
          <a:xfrm>
            <a:off x="4343400" y="1295705"/>
            <a:ext cx="876910" cy="191110"/>
          </a:xfrm>
          <a:prstGeom prst="rect">
            <a:avLst/>
          </a:prstGeom>
          <a:noFill/>
          <a:ln/>
        </p:spPr>
        <p:txBody>
          <a:bodyPr wrap="square" lIns="0" tIns="0" rIns="0" bIns="0" rtlCol="0" anchor="ctr"/>
          <a:lstStyle/>
          <a:p>
            <a:pPr marL="0" indent="0" algn="l">
              <a:buNone/>
            </a:pPr>
            <a:r>
              <a:rPr lang="en-US" sz="1000" b="1" dirty="0">
                <a:solidFill>
                  <a:srgbClr val="003366"/>
                </a:solidFill>
                <a:latin typeface="Noto Sans JP" pitchFamily="34" charset="0"/>
                <a:ea typeface="Noto Sans JP" pitchFamily="34" charset="-122"/>
                <a:cs typeface="Noto Sans JP" pitchFamily="34" charset="-120"/>
              </a:rPr>
              <a:t>ファネル分析</a:t>
            </a:r>
            <a:endParaRPr lang="en-US" sz="1000" dirty="0"/>
          </a:p>
        </p:txBody>
      </p:sp>
      <p:sp>
        <p:nvSpPr>
          <p:cNvPr id="47" name="Text 37"/>
          <p:cNvSpPr txBox="1"/>
          <p:nvPr/>
        </p:nvSpPr>
        <p:spPr>
          <a:xfrm>
            <a:off x="6601054" y="1314907"/>
            <a:ext cx="1471270"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体験→投稿→拡散→次回集客</a:t>
            </a:r>
            <a:endParaRPr lang="en-US" sz="800" dirty="0"/>
          </a:p>
        </p:txBody>
      </p:sp>
      <p:pic>
        <p:nvPicPr>
          <p:cNvPr id="48" name="Image 8" descr="preencoded.png"/>
          <p:cNvPicPr>
            <a:picLocks noChangeAspect="1"/>
          </p:cNvPicPr>
          <p:nvPr/>
        </p:nvPicPr>
        <p:blipFill>
          <a:blip r:embed="rId7"/>
          <a:srcRect t="-100" b="-100"/>
          <a:stretch/>
        </p:blipFill>
        <p:spPr>
          <a:xfrm>
            <a:off x="6096305" y="2676449"/>
            <a:ext cx="114300" cy="152705"/>
          </a:xfrm>
          <a:prstGeom prst="rect">
            <a:avLst/>
          </a:prstGeom>
        </p:spPr>
      </p:pic>
      <p:pic>
        <p:nvPicPr>
          <p:cNvPr id="49" name="Image 9" descr="preencoded.png"/>
          <p:cNvPicPr>
            <a:picLocks noChangeAspect="1"/>
          </p:cNvPicPr>
          <p:nvPr/>
        </p:nvPicPr>
        <p:blipFill>
          <a:blip r:embed="rId7"/>
          <a:srcRect t="-100" b="-100"/>
          <a:stretch/>
        </p:blipFill>
        <p:spPr>
          <a:xfrm>
            <a:off x="6096305" y="3895344"/>
            <a:ext cx="114300" cy="152705"/>
          </a:xfrm>
          <a:prstGeom prst="rect">
            <a:avLst/>
          </a:prstGeom>
        </p:spPr>
      </p:pic>
      <p:pic>
        <p:nvPicPr>
          <p:cNvPr id="50" name="Image 10" descr="preencoded.png"/>
          <p:cNvPicPr>
            <a:picLocks noChangeAspect="1"/>
          </p:cNvPicPr>
          <p:nvPr/>
        </p:nvPicPr>
        <p:blipFill>
          <a:blip r:embed="rId7"/>
          <a:srcRect t="-100" b="-100"/>
          <a:stretch/>
        </p:blipFill>
        <p:spPr>
          <a:xfrm>
            <a:off x="6096305" y="5115154"/>
            <a:ext cx="114300" cy="152705"/>
          </a:xfrm>
          <a:prstGeom prst="rect">
            <a:avLst/>
          </a:prstGeom>
        </p:spPr>
      </p:pic>
      <p:pic>
        <p:nvPicPr>
          <p:cNvPr id="51" name="Image 11" descr="preencoded.png"/>
          <p:cNvPicPr>
            <a:picLocks noChangeAspect="1"/>
          </p:cNvPicPr>
          <p:nvPr/>
        </p:nvPicPr>
        <p:blipFill>
          <a:blip r:embed="rId8"/>
          <a:srcRect t="-18" b="-18"/>
          <a:stretch/>
        </p:blipFill>
        <p:spPr>
          <a:xfrm>
            <a:off x="4610405" y="1676095"/>
            <a:ext cx="3086100" cy="838505"/>
          </a:xfrm>
          <a:prstGeom prst="rect">
            <a:avLst/>
          </a:prstGeom>
        </p:spPr>
      </p:pic>
      <p:sp>
        <p:nvSpPr>
          <p:cNvPr id="52" name="Text 38"/>
          <p:cNvSpPr txBox="1"/>
          <p:nvPr/>
        </p:nvSpPr>
        <p:spPr>
          <a:xfrm>
            <a:off x="4724705" y="1795882"/>
            <a:ext cx="800100"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体験</a:t>
            </a:r>
            <a:endParaRPr lang="en-US" sz="900" dirty="0"/>
          </a:p>
        </p:txBody>
      </p:sp>
      <p:sp>
        <p:nvSpPr>
          <p:cNvPr id="53" name="Text 39"/>
          <p:cNvSpPr txBox="1"/>
          <p:nvPr/>
        </p:nvSpPr>
        <p:spPr>
          <a:xfrm>
            <a:off x="4724705" y="1957730"/>
            <a:ext cx="852221"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参加者: 10,000人</a:t>
            </a:r>
            <a:endParaRPr lang="en-US" sz="800" dirty="0"/>
          </a:p>
        </p:txBody>
      </p:sp>
      <p:sp>
        <p:nvSpPr>
          <p:cNvPr id="54" name="Text 40"/>
          <p:cNvSpPr txBox="1"/>
          <p:nvPr/>
        </p:nvSpPr>
        <p:spPr>
          <a:xfrm>
            <a:off x="7141464" y="1790395"/>
            <a:ext cx="448056" cy="191110"/>
          </a:xfrm>
          <a:prstGeom prst="rect">
            <a:avLst/>
          </a:prstGeom>
          <a:noFill/>
          <a:ln/>
        </p:spPr>
        <p:txBody>
          <a:bodyPr wrap="square" lIns="0" tIns="0" rIns="0" bIns="0" rtlCol="0" anchor="ctr"/>
          <a:lstStyle/>
          <a:p>
            <a:pPr marL="0" indent="0" algn="r">
              <a:buNone/>
            </a:pPr>
            <a:r>
              <a:rPr lang="en-US" sz="1000" b="1" dirty="0">
                <a:solidFill>
                  <a:srgbClr val="0052CC"/>
                </a:solidFill>
                <a:latin typeface="Noto Sans JP" pitchFamily="34" charset="0"/>
                <a:ea typeface="Noto Sans JP" pitchFamily="34" charset="-122"/>
                <a:cs typeface="Noto Sans JP" pitchFamily="34" charset="-120"/>
              </a:rPr>
              <a:t>100%</a:t>
            </a:r>
            <a:endParaRPr lang="en-US" sz="1000" dirty="0"/>
          </a:p>
        </p:txBody>
      </p:sp>
      <p:sp>
        <p:nvSpPr>
          <p:cNvPr id="55" name="Text 41"/>
          <p:cNvSpPr txBox="1"/>
          <p:nvPr/>
        </p:nvSpPr>
        <p:spPr>
          <a:xfrm>
            <a:off x="7141464" y="1981505"/>
            <a:ext cx="448056" cy="124358"/>
          </a:xfrm>
          <a:prstGeom prst="rect">
            <a:avLst/>
          </a:prstGeom>
          <a:noFill/>
          <a:ln/>
        </p:spPr>
        <p:txBody>
          <a:bodyPr wrap="square" lIns="0" tIns="0" rIns="0" bIns="0" rtlCol="0" anchor="ctr"/>
          <a:lstStyle/>
          <a:p>
            <a:pPr marL="0" indent="0" algn="r">
              <a:buNone/>
            </a:pPr>
            <a:r>
              <a:rPr lang="en-US" sz="800" dirty="0">
                <a:solidFill>
                  <a:srgbClr val="666666"/>
                </a:solidFill>
                <a:latin typeface="Noto Sans JP" pitchFamily="34" charset="0"/>
                <a:ea typeface="Noto Sans JP" pitchFamily="34" charset="-122"/>
                <a:cs typeface="Noto Sans JP" pitchFamily="34" charset="-120"/>
              </a:rPr>
              <a:t>完了率</a:t>
            </a:r>
            <a:endParaRPr lang="en-US" sz="800" dirty="0"/>
          </a:p>
        </p:txBody>
      </p:sp>
      <p:sp>
        <p:nvSpPr>
          <p:cNvPr id="56" name="Text 42"/>
          <p:cNvSpPr txBox="1"/>
          <p:nvPr/>
        </p:nvSpPr>
        <p:spPr>
          <a:xfrm>
            <a:off x="4724705" y="2162556"/>
            <a:ext cx="748894"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目標: 12,000人</a:t>
            </a:r>
            <a:endParaRPr lang="en-US" sz="800" dirty="0"/>
          </a:p>
        </p:txBody>
      </p:sp>
      <p:sp>
        <p:nvSpPr>
          <p:cNvPr id="57" name="Text 43"/>
          <p:cNvSpPr txBox="1"/>
          <p:nvPr/>
        </p:nvSpPr>
        <p:spPr>
          <a:xfrm>
            <a:off x="7054596" y="2162556"/>
            <a:ext cx="609905"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達成率: 83%</a:t>
            </a:r>
            <a:endParaRPr lang="en-US" sz="800" dirty="0"/>
          </a:p>
        </p:txBody>
      </p:sp>
      <p:pic>
        <p:nvPicPr>
          <p:cNvPr id="58" name="Image 12" descr="preencoded.png"/>
          <p:cNvPicPr>
            <a:picLocks noChangeAspect="1"/>
          </p:cNvPicPr>
          <p:nvPr/>
        </p:nvPicPr>
        <p:blipFill>
          <a:blip r:embed="rId9"/>
          <a:srcRect l="-201" r="-201"/>
          <a:stretch/>
        </p:blipFill>
        <p:spPr>
          <a:xfrm>
            <a:off x="4724705" y="2324405"/>
            <a:ext cx="2857500" cy="75895"/>
          </a:xfrm>
          <a:prstGeom prst="rect">
            <a:avLst/>
          </a:prstGeom>
        </p:spPr>
      </p:pic>
      <p:pic>
        <p:nvPicPr>
          <p:cNvPr id="59" name="Image 13" descr="preencoded.png"/>
          <p:cNvPicPr>
            <a:picLocks noChangeAspect="1"/>
          </p:cNvPicPr>
          <p:nvPr/>
        </p:nvPicPr>
        <p:blipFill>
          <a:blip r:embed="rId10"/>
          <a:srcRect l="-206" r="-206"/>
          <a:stretch/>
        </p:blipFill>
        <p:spPr>
          <a:xfrm>
            <a:off x="4724705" y="2324405"/>
            <a:ext cx="2371954" cy="75895"/>
          </a:xfrm>
          <a:prstGeom prst="rect">
            <a:avLst/>
          </a:prstGeom>
        </p:spPr>
      </p:pic>
      <p:pic>
        <p:nvPicPr>
          <p:cNvPr id="60" name="Image 14" descr="preencoded.png"/>
          <p:cNvPicPr>
            <a:picLocks noChangeAspect="1"/>
          </p:cNvPicPr>
          <p:nvPr/>
        </p:nvPicPr>
        <p:blipFill>
          <a:blip r:embed="rId11"/>
          <a:srcRect t="-13" b="-13"/>
          <a:stretch/>
        </p:blipFill>
        <p:spPr>
          <a:xfrm>
            <a:off x="4705502" y="2895905"/>
            <a:ext cx="2895905" cy="838505"/>
          </a:xfrm>
          <a:prstGeom prst="rect">
            <a:avLst/>
          </a:prstGeom>
        </p:spPr>
      </p:pic>
      <p:sp>
        <p:nvSpPr>
          <p:cNvPr id="61" name="Text 44"/>
          <p:cNvSpPr txBox="1"/>
          <p:nvPr/>
        </p:nvSpPr>
        <p:spPr>
          <a:xfrm>
            <a:off x="4819802" y="3014777"/>
            <a:ext cx="743407" cy="162763"/>
          </a:xfrm>
          <a:prstGeom prst="rect">
            <a:avLst/>
          </a:prstGeom>
          <a:noFill/>
          <a:ln/>
        </p:spPr>
        <p:txBody>
          <a:bodyPr wrap="square" lIns="0" tIns="0" rIns="0" bIns="0" rtlCol="0" anchor="ctr"/>
          <a:lstStyle/>
          <a:p>
            <a:pPr marL="0" indent="0" algn="l">
              <a:buNone/>
            </a:pPr>
            <a:r>
              <a:rPr lang="en-US" sz="900" b="1" dirty="0">
                <a:solidFill>
                  <a:srgbClr val="2E7D32"/>
                </a:solidFill>
                <a:latin typeface="Noto Sans JP" pitchFamily="34" charset="0"/>
                <a:ea typeface="Noto Sans JP" pitchFamily="34" charset="-122"/>
                <a:cs typeface="Noto Sans JP" pitchFamily="34" charset="-120"/>
              </a:rPr>
              <a:t>投稿</a:t>
            </a:r>
            <a:endParaRPr lang="en-US" sz="900" dirty="0"/>
          </a:p>
        </p:txBody>
      </p:sp>
      <p:sp>
        <p:nvSpPr>
          <p:cNvPr id="62" name="Text 45"/>
          <p:cNvSpPr txBox="1"/>
          <p:nvPr/>
        </p:nvSpPr>
        <p:spPr>
          <a:xfrm>
            <a:off x="4819802" y="3176626"/>
            <a:ext cx="792785"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投稿者: 3,500人</a:t>
            </a:r>
            <a:endParaRPr lang="en-US" sz="800" dirty="0"/>
          </a:p>
        </p:txBody>
      </p:sp>
      <p:sp>
        <p:nvSpPr>
          <p:cNvPr id="63" name="Text 46"/>
          <p:cNvSpPr txBox="1"/>
          <p:nvPr/>
        </p:nvSpPr>
        <p:spPr>
          <a:xfrm>
            <a:off x="7125005" y="3010205"/>
            <a:ext cx="372161" cy="191110"/>
          </a:xfrm>
          <a:prstGeom prst="rect">
            <a:avLst/>
          </a:prstGeom>
          <a:noFill/>
          <a:ln/>
        </p:spPr>
        <p:txBody>
          <a:bodyPr wrap="square" lIns="0" tIns="0" rIns="0" bIns="0" rtlCol="0" anchor="ctr"/>
          <a:lstStyle/>
          <a:p>
            <a:pPr marL="0" indent="0" algn="r">
              <a:buNone/>
            </a:pPr>
            <a:r>
              <a:rPr lang="en-US" sz="1000" b="1" dirty="0">
                <a:solidFill>
                  <a:srgbClr val="2E7D32"/>
                </a:solidFill>
                <a:latin typeface="Noto Sans JP" pitchFamily="34" charset="0"/>
                <a:ea typeface="Noto Sans JP" pitchFamily="34" charset="-122"/>
                <a:cs typeface="Noto Sans JP" pitchFamily="34" charset="-120"/>
              </a:rPr>
              <a:t>35%</a:t>
            </a:r>
            <a:endParaRPr lang="en-US" sz="1000" dirty="0"/>
          </a:p>
        </p:txBody>
      </p:sp>
      <p:sp>
        <p:nvSpPr>
          <p:cNvPr id="64" name="Text 47"/>
          <p:cNvSpPr txBox="1"/>
          <p:nvPr/>
        </p:nvSpPr>
        <p:spPr>
          <a:xfrm>
            <a:off x="7125005" y="3200400"/>
            <a:ext cx="372161" cy="124358"/>
          </a:xfrm>
          <a:prstGeom prst="rect">
            <a:avLst/>
          </a:prstGeom>
          <a:noFill/>
          <a:ln/>
        </p:spPr>
        <p:txBody>
          <a:bodyPr wrap="square" lIns="0" tIns="0" rIns="0" bIns="0" rtlCol="0" anchor="ctr"/>
          <a:lstStyle/>
          <a:p>
            <a:pPr marL="0" indent="0" algn="r">
              <a:buNone/>
            </a:pPr>
            <a:r>
              <a:rPr lang="en-US" sz="800" dirty="0">
                <a:solidFill>
                  <a:srgbClr val="666666"/>
                </a:solidFill>
                <a:latin typeface="Noto Sans JP" pitchFamily="34" charset="0"/>
                <a:ea typeface="Noto Sans JP" pitchFamily="34" charset="-122"/>
                <a:cs typeface="Noto Sans JP" pitchFamily="34" charset="-120"/>
              </a:rPr>
              <a:t>投稿率</a:t>
            </a:r>
            <a:endParaRPr lang="en-US" sz="800" dirty="0"/>
          </a:p>
        </p:txBody>
      </p:sp>
      <p:sp>
        <p:nvSpPr>
          <p:cNvPr id="65" name="Text 48"/>
          <p:cNvSpPr txBox="1"/>
          <p:nvPr/>
        </p:nvSpPr>
        <p:spPr>
          <a:xfrm>
            <a:off x="4819802" y="3381451"/>
            <a:ext cx="680314"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目標: 4,000人</a:t>
            </a:r>
            <a:endParaRPr lang="en-US" sz="800" dirty="0"/>
          </a:p>
        </p:txBody>
      </p:sp>
      <p:sp>
        <p:nvSpPr>
          <p:cNvPr id="66" name="Text 49"/>
          <p:cNvSpPr txBox="1"/>
          <p:nvPr/>
        </p:nvSpPr>
        <p:spPr>
          <a:xfrm>
            <a:off x="6879946" y="3381451"/>
            <a:ext cx="699516"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達成率: 87.5%</a:t>
            </a:r>
            <a:endParaRPr lang="en-US" sz="800" dirty="0"/>
          </a:p>
        </p:txBody>
      </p:sp>
      <p:pic>
        <p:nvPicPr>
          <p:cNvPr id="67" name="Image 15" descr="preencoded.png"/>
          <p:cNvPicPr>
            <a:picLocks noChangeAspect="1"/>
          </p:cNvPicPr>
          <p:nvPr/>
        </p:nvPicPr>
        <p:blipFill>
          <a:blip r:embed="rId12"/>
          <a:srcRect l="-207" r="-207"/>
          <a:stretch/>
        </p:blipFill>
        <p:spPr>
          <a:xfrm>
            <a:off x="4819802" y="3543300"/>
            <a:ext cx="2667305" cy="75895"/>
          </a:xfrm>
          <a:prstGeom prst="rect">
            <a:avLst/>
          </a:prstGeom>
        </p:spPr>
      </p:pic>
      <p:pic>
        <p:nvPicPr>
          <p:cNvPr id="68" name="Image 16" descr="preencoded.png"/>
          <p:cNvPicPr>
            <a:picLocks noChangeAspect="1"/>
          </p:cNvPicPr>
          <p:nvPr/>
        </p:nvPicPr>
        <p:blipFill>
          <a:blip r:embed="rId13"/>
          <a:srcRect l="-200" r="-200"/>
          <a:stretch/>
        </p:blipFill>
        <p:spPr>
          <a:xfrm>
            <a:off x="4819802" y="3543300"/>
            <a:ext cx="2333549" cy="75895"/>
          </a:xfrm>
          <a:prstGeom prst="rect">
            <a:avLst/>
          </a:prstGeom>
        </p:spPr>
      </p:pic>
      <p:pic>
        <p:nvPicPr>
          <p:cNvPr id="69" name="Image 17" descr="preencoded.png"/>
          <p:cNvPicPr>
            <a:picLocks noChangeAspect="1"/>
          </p:cNvPicPr>
          <p:nvPr/>
        </p:nvPicPr>
        <p:blipFill>
          <a:blip r:embed="rId14"/>
          <a:srcRect t="-24" b="-24"/>
          <a:stretch/>
        </p:blipFill>
        <p:spPr>
          <a:xfrm>
            <a:off x="4800600" y="4114800"/>
            <a:ext cx="2704795" cy="838505"/>
          </a:xfrm>
          <a:prstGeom prst="rect">
            <a:avLst/>
          </a:prstGeom>
        </p:spPr>
      </p:pic>
      <p:sp>
        <p:nvSpPr>
          <p:cNvPr id="70" name="Text 50"/>
          <p:cNvSpPr txBox="1"/>
          <p:nvPr/>
        </p:nvSpPr>
        <p:spPr>
          <a:xfrm>
            <a:off x="4914900" y="4233672"/>
            <a:ext cx="800100" cy="162763"/>
          </a:xfrm>
          <a:prstGeom prst="rect">
            <a:avLst/>
          </a:prstGeom>
          <a:noFill/>
          <a:ln/>
        </p:spPr>
        <p:txBody>
          <a:bodyPr wrap="square" lIns="0" tIns="0" rIns="0" bIns="0" rtlCol="0" anchor="ctr"/>
          <a:lstStyle/>
          <a:p>
            <a:pPr marL="0" indent="0" algn="l">
              <a:buNone/>
            </a:pPr>
            <a:r>
              <a:rPr lang="en-US" sz="900" b="1" dirty="0">
                <a:solidFill>
                  <a:srgbClr val="E65100"/>
                </a:solidFill>
                <a:latin typeface="Noto Sans JP" pitchFamily="34" charset="0"/>
                <a:ea typeface="Noto Sans JP" pitchFamily="34" charset="-122"/>
                <a:cs typeface="Noto Sans JP" pitchFamily="34" charset="-120"/>
              </a:rPr>
              <a:t>拡散</a:t>
            </a:r>
            <a:endParaRPr lang="en-US" sz="900" dirty="0"/>
          </a:p>
        </p:txBody>
      </p:sp>
      <p:sp>
        <p:nvSpPr>
          <p:cNvPr id="71" name="Text 51"/>
          <p:cNvSpPr txBox="1"/>
          <p:nvPr/>
        </p:nvSpPr>
        <p:spPr>
          <a:xfrm>
            <a:off x="4914900" y="4395521"/>
            <a:ext cx="852221"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リーチ: 50,000人</a:t>
            </a:r>
            <a:endParaRPr lang="en-US" sz="800" dirty="0"/>
          </a:p>
        </p:txBody>
      </p:sp>
      <p:sp>
        <p:nvSpPr>
          <p:cNvPr id="72" name="Text 52"/>
          <p:cNvSpPr txBox="1"/>
          <p:nvPr/>
        </p:nvSpPr>
        <p:spPr>
          <a:xfrm>
            <a:off x="6972300" y="4229100"/>
            <a:ext cx="428854" cy="191110"/>
          </a:xfrm>
          <a:prstGeom prst="rect">
            <a:avLst/>
          </a:prstGeom>
          <a:noFill/>
          <a:ln/>
        </p:spPr>
        <p:txBody>
          <a:bodyPr wrap="square" lIns="0" tIns="0" rIns="0" bIns="0" rtlCol="0" anchor="ctr"/>
          <a:lstStyle/>
          <a:p>
            <a:pPr marL="0" indent="0" algn="r">
              <a:buNone/>
            </a:pPr>
            <a:r>
              <a:rPr lang="en-US" sz="1000" b="1" dirty="0">
                <a:solidFill>
                  <a:srgbClr val="E65100"/>
                </a:solidFill>
                <a:latin typeface="Noto Sans JP" pitchFamily="34" charset="0"/>
                <a:ea typeface="Noto Sans JP" pitchFamily="34" charset="-122"/>
                <a:cs typeface="Noto Sans JP" pitchFamily="34" charset="-120"/>
              </a:rPr>
              <a:t>5倍</a:t>
            </a:r>
            <a:endParaRPr lang="en-US" sz="1000" dirty="0"/>
          </a:p>
        </p:txBody>
      </p:sp>
      <p:sp>
        <p:nvSpPr>
          <p:cNvPr id="73" name="Text 53"/>
          <p:cNvSpPr txBox="1"/>
          <p:nvPr/>
        </p:nvSpPr>
        <p:spPr>
          <a:xfrm>
            <a:off x="6972300" y="4419295"/>
            <a:ext cx="428854" cy="124358"/>
          </a:xfrm>
          <a:prstGeom prst="rect">
            <a:avLst/>
          </a:prstGeom>
          <a:noFill/>
          <a:ln/>
        </p:spPr>
        <p:txBody>
          <a:bodyPr wrap="square" lIns="0" tIns="0" rIns="0" bIns="0" rtlCol="0" anchor="ctr"/>
          <a:lstStyle/>
          <a:p>
            <a:pPr marL="0" indent="0" algn="r">
              <a:buNone/>
            </a:pPr>
            <a:r>
              <a:rPr lang="en-US" sz="800" dirty="0">
                <a:solidFill>
                  <a:srgbClr val="666666"/>
                </a:solidFill>
                <a:latin typeface="Noto Sans JP" pitchFamily="34" charset="0"/>
                <a:ea typeface="Noto Sans JP" pitchFamily="34" charset="-122"/>
                <a:cs typeface="Noto Sans JP" pitchFamily="34" charset="-120"/>
              </a:rPr>
              <a:t>拡散倍率</a:t>
            </a:r>
            <a:endParaRPr lang="en-US" sz="800" dirty="0"/>
          </a:p>
        </p:txBody>
      </p:sp>
      <p:sp>
        <p:nvSpPr>
          <p:cNvPr id="74" name="Text 54"/>
          <p:cNvSpPr txBox="1"/>
          <p:nvPr/>
        </p:nvSpPr>
        <p:spPr>
          <a:xfrm>
            <a:off x="4914900" y="4600346"/>
            <a:ext cx="748894"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目標: 45,000人</a:t>
            </a:r>
            <a:endParaRPr lang="en-US" sz="800" dirty="0"/>
          </a:p>
        </p:txBody>
      </p:sp>
      <p:sp>
        <p:nvSpPr>
          <p:cNvPr id="75" name="Text 55"/>
          <p:cNvSpPr txBox="1"/>
          <p:nvPr/>
        </p:nvSpPr>
        <p:spPr>
          <a:xfrm>
            <a:off x="6811366" y="4600346"/>
            <a:ext cx="657454"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達成率: 111%</a:t>
            </a:r>
            <a:endParaRPr lang="en-US" sz="800" dirty="0"/>
          </a:p>
        </p:txBody>
      </p:sp>
      <p:pic>
        <p:nvPicPr>
          <p:cNvPr id="76" name="Image 18" descr="preencoded.png"/>
          <p:cNvPicPr>
            <a:picLocks noChangeAspect="1"/>
          </p:cNvPicPr>
          <p:nvPr/>
        </p:nvPicPr>
        <p:blipFill>
          <a:blip r:embed="rId15"/>
          <a:srcRect l="-195" r="-195"/>
          <a:stretch/>
        </p:blipFill>
        <p:spPr>
          <a:xfrm>
            <a:off x="4914900" y="4762195"/>
            <a:ext cx="2476195" cy="75895"/>
          </a:xfrm>
          <a:prstGeom prst="rect">
            <a:avLst/>
          </a:prstGeom>
        </p:spPr>
      </p:pic>
      <p:pic>
        <p:nvPicPr>
          <p:cNvPr id="77" name="Image 19" descr="preencoded.png"/>
          <p:cNvPicPr>
            <a:picLocks noChangeAspect="1"/>
          </p:cNvPicPr>
          <p:nvPr/>
        </p:nvPicPr>
        <p:blipFill>
          <a:blip r:embed="rId16"/>
          <a:srcRect l="-198" r="-198"/>
          <a:stretch/>
        </p:blipFill>
        <p:spPr>
          <a:xfrm>
            <a:off x="4914900" y="4762195"/>
            <a:ext cx="2748686" cy="75895"/>
          </a:xfrm>
          <a:prstGeom prst="rect">
            <a:avLst/>
          </a:prstGeom>
        </p:spPr>
      </p:pic>
      <p:pic>
        <p:nvPicPr>
          <p:cNvPr id="78" name="Image 20" descr="preencoded.png"/>
          <p:cNvPicPr>
            <a:picLocks noChangeAspect="1"/>
          </p:cNvPicPr>
          <p:nvPr/>
        </p:nvPicPr>
        <p:blipFill>
          <a:blip r:embed="rId17"/>
          <a:srcRect t="-18" b="-18"/>
          <a:stretch/>
        </p:blipFill>
        <p:spPr>
          <a:xfrm>
            <a:off x="4895698" y="5333695"/>
            <a:ext cx="2514600" cy="838505"/>
          </a:xfrm>
          <a:prstGeom prst="rect">
            <a:avLst/>
          </a:prstGeom>
        </p:spPr>
      </p:pic>
      <p:sp>
        <p:nvSpPr>
          <p:cNvPr id="79" name="Text 56"/>
          <p:cNvSpPr txBox="1"/>
          <p:nvPr/>
        </p:nvSpPr>
        <p:spPr>
          <a:xfrm>
            <a:off x="5009998" y="5453482"/>
            <a:ext cx="933602" cy="162763"/>
          </a:xfrm>
          <a:prstGeom prst="rect">
            <a:avLst/>
          </a:prstGeom>
          <a:noFill/>
          <a:ln/>
        </p:spPr>
        <p:txBody>
          <a:bodyPr wrap="square" lIns="0" tIns="0" rIns="0" bIns="0" rtlCol="0" anchor="ctr"/>
          <a:lstStyle/>
          <a:p>
            <a:pPr marL="0" indent="0" algn="l">
              <a:buNone/>
            </a:pPr>
            <a:r>
              <a:rPr lang="en-US" sz="900" b="1" dirty="0">
                <a:solidFill>
                  <a:srgbClr val="7B1FA2"/>
                </a:solidFill>
                <a:latin typeface="Noto Sans JP" pitchFamily="34" charset="0"/>
                <a:ea typeface="Noto Sans JP" pitchFamily="34" charset="-122"/>
                <a:cs typeface="Noto Sans JP" pitchFamily="34" charset="-120"/>
              </a:rPr>
              <a:t>次回集客</a:t>
            </a:r>
            <a:endParaRPr lang="en-US" sz="900" dirty="0"/>
          </a:p>
        </p:txBody>
      </p:sp>
      <p:sp>
        <p:nvSpPr>
          <p:cNvPr id="80" name="Text 57"/>
          <p:cNvSpPr txBox="1"/>
          <p:nvPr/>
        </p:nvSpPr>
        <p:spPr>
          <a:xfrm>
            <a:off x="5009998" y="5615330"/>
            <a:ext cx="98298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再来場意向: 2,800人</a:t>
            </a:r>
            <a:endParaRPr lang="en-US" sz="800" dirty="0"/>
          </a:p>
        </p:txBody>
      </p:sp>
      <p:sp>
        <p:nvSpPr>
          <p:cNvPr id="81" name="Text 58"/>
          <p:cNvSpPr txBox="1"/>
          <p:nvPr/>
        </p:nvSpPr>
        <p:spPr>
          <a:xfrm>
            <a:off x="6877202" y="5447995"/>
            <a:ext cx="428854" cy="191110"/>
          </a:xfrm>
          <a:prstGeom prst="rect">
            <a:avLst/>
          </a:prstGeom>
          <a:noFill/>
          <a:ln/>
        </p:spPr>
        <p:txBody>
          <a:bodyPr wrap="square" lIns="0" tIns="0" rIns="0" bIns="0" rtlCol="0" anchor="ctr"/>
          <a:lstStyle/>
          <a:p>
            <a:pPr marL="0" indent="0" algn="r">
              <a:buNone/>
            </a:pPr>
            <a:r>
              <a:rPr lang="en-US" sz="1000" b="1" dirty="0">
                <a:solidFill>
                  <a:srgbClr val="7B1FA2"/>
                </a:solidFill>
                <a:latin typeface="Noto Sans JP" pitchFamily="34" charset="0"/>
                <a:ea typeface="Noto Sans JP" pitchFamily="34" charset="-122"/>
                <a:cs typeface="Noto Sans JP" pitchFamily="34" charset="-120"/>
              </a:rPr>
              <a:t>28%</a:t>
            </a:r>
            <a:endParaRPr lang="en-US" sz="1000" dirty="0"/>
          </a:p>
        </p:txBody>
      </p:sp>
      <p:sp>
        <p:nvSpPr>
          <p:cNvPr id="82" name="Text 59"/>
          <p:cNvSpPr txBox="1"/>
          <p:nvPr/>
        </p:nvSpPr>
        <p:spPr>
          <a:xfrm>
            <a:off x="6877202" y="5639105"/>
            <a:ext cx="428854" cy="124358"/>
          </a:xfrm>
          <a:prstGeom prst="rect">
            <a:avLst/>
          </a:prstGeom>
          <a:noFill/>
          <a:ln/>
        </p:spPr>
        <p:txBody>
          <a:bodyPr wrap="square" lIns="0" tIns="0" rIns="0" bIns="0" rtlCol="0" anchor="ctr"/>
          <a:lstStyle/>
          <a:p>
            <a:pPr marL="0" indent="0" algn="r">
              <a:buNone/>
            </a:pPr>
            <a:r>
              <a:rPr lang="en-US" sz="800" dirty="0">
                <a:solidFill>
                  <a:srgbClr val="666666"/>
                </a:solidFill>
                <a:latin typeface="Noto Sans JP" pitchFamily="34" charset="0"/>
                <a:ea typeface="Noto Sans JP" pitchFamily="34" charset="-122"/>
                <a:cs typeface="Noto Sans JP" pitchFamily="34" charset="-120"/>
              </a:rPr>
              <a:t>再来場率</a:t>
            </a:r>
            <a:endParaRPr lang="en-US" sz="800" dirty="0"/>
          </a:p>
        </p:txBody>
      </p:sp>
      <p:sp>
        <p:nvSpPr>
          <p:cNvPr id="83" name="Text 60"/>
          <p:cNvSpPr txBox="1"/>
          <p:nvPr/>
        </p:nvSpPr>
        <p:spPr>
          <a:xfrm>
            <a:off x="5009998" y="5820156"/>
            <a:ext cx="680314"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目標: 3,000人</a:t>
            </a:r>
            <a:endParaRPr lang="en-US" sz="800" dirty="0"/>
          </a:p>
        </p:txBody>
      </p:sp>
      <p:sp>
        <p:nvSpPr>
          <p:cNvPr id="84" name="Text 61"/>
          <p:cNvSpPr txBox="1"/>
          <p:nvPr/>
        </p:nvSpPr>
        <p:spPr>
          <a:xfrm>
            <a:off x="6769303" y="5820156"/>
            <a:ext cx="609905"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達成率: 93%</a:t>
            </a:r>
            <a:endParaRPr lang="en-US" sz="800" dirty="0"/>
          </a:p>
        </p:txBody>
      </p:sp>
      <p:pic>
        <p:nvPicPr>
          <p:cNvPr id="85" name="Image 21" descr="preencoded.png"/>
          <p:cNvPicPr>
            <a:picLocks noChangeAspect="1"/>
          </p:cNvPicPr>
          <p:nvPr/>
        </p:nvPicPr>
        <p:blipFill>
          <a:blip r:embed="rId18"/>
          <a:srcRect l="-201" r="-201"/>
          <a:stretch/>
        </p:blipFill>
        <p:spPr>
          <a:xfrm>
            <a:off x="5009998" y="5982005"/>
            <a:ext cx="2286000" cy="75895"/>
          </a:xfrm>
          <a:prstGeom prst="rect">
            <a:avLst/>
          </a:prstGeom>
        </p:spPr>
      </p:pic>
      <p:pic>
        <p:nvPicPr>
          <p:cNvPr id="86" name="Image 22" descr="preencoded.png"/>
          <p:cNvPicPr>
            <a:picLocks noChangeAspect="1"/>
          </p:cNvPicPr>
          <p:nvPr/>
        </p:nvPicPr>
        <p:blipFill>
          <a:blip r:embed="rId19"/>
          <a:srcRect l="-204" r="-204"/>
          <a:stretch/>
        </p:blipFill>
        <p:spPr>
          <a:xfrm>
            <a:off x="5009998" y="5982005"/>
            <a:ext cx="2125980" cy="75895"/>
          </a:xfrm>
          <a:prstGeom prst="rect">
            <a:avLst/>
          </a:prstGeom>
        </p:spPr>
      </p:pic>
      <p:sp>
        <p:nvSpPr>
          <p:cNvPr id="87" name="Shape 62"/>
          <p:cNvSpPr/>
          <p:nvPr/>
        </p:nvSpPr>
        <p:spPr>
          <a:xfrm>
            <a:off x="8001000" y="1143000"/>
            <a:ext cx="3924605" cy="5257800"/>
          </a:xfrm>
          <a:prstGeom prst="roundRect">
            <a:avLst>
              <a:gd name="adj" fmla="val 905"/>
            </a:avLst>
          </a:prstGeom>
          <a:solidFill>
            <a:srgbClr val="FFFFFF"/>
          </a:solidFill>
          <a:ln w="12700">
            <a:solidFill>
              <a:srgbClr val="E0E0E0"/>
            </a:solidFill>
            <a:prstDash val="solid"/>
          </a:ln>
        </p:spPr>
      </p:sp>
      <p:sp>
        <p:nvSpPr>
          <p:cNvPr id="88" name="Text 63"/>
          <p:cNvSpPr txBox="1"/>
          <p:nvPr/>
        </p:nvSpPr>
        <p:spPr>
          <a:xfrm>
            <a:off x="8153705" y="1295705"/>
            <a:ext cx="609905" cy="191110"/>
          </a:xfrm>
          <a:prstGeom prst="rect">
            <a:avLst/>
          </a:prstGeom>
          <a:noFill/>
          <a:ln/>
        </p:spPr>
        <p:txBody>
          <a:bodyPr wrap="square" lIns="0" tIns="0" rIns="0" bIns="0" rtlCol="0" anchor="ctr"/>
          <a:lstStyle/>
          <a:p>
            <a:pPr marL="0" indent="0" algn="l">
              <a:buNone/>
            </a:pPr>
            <a:r>
              <a:rPr lang="en-US" sz="1000" b="1" dirty="0">
                <a:solidFill>
                  <a:srgbClr val="003366"/>
                </a:solidFill>
                <a:latin typeface="Noto Sans JP" pitchFamily="34" charset="0"/>
                <a:ea typeface="Noto Sans JP" pitchFamily="34" charset="-122"/>
                <a:cs typeface="Noto Sans JP" pitchFamily="34" charset="-120"/>
              </a:rPr>
              <a:t>詳細分析</a:t>
            </a:r>
            <a:endParaRPr lang="en-US" sz="1000" dirty="0"/>
          </a:p>
        </p:txBody>
      </p:sp>
      <p:sp>
        <p:nvSpPr>
          <p:cNvPr id="89" name="Text 64"/>
          <p:cNvSpPr txBox="1"/>
          <p:nvPr/>
        </p:nvSpPr>
        <p:spPr>
          <a:xfrm>
            <a:off x="10934395" y="1314907"/>
            <a:ext cx="914400"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各施策の効果測定</a:t>
            </a:r>
            <a:endParaRPr lang="en-US" sz="800" dirty="0"/>
          </a:p>
        </p:txBody>
      </p:sp>
      <p:sp>
        <p:nvSpPr>
          <p:cNvPr id="90" name="Text 65"/>
          <p:cNvSpPr txBox="1"/>
          <p:nvPr/>
        </p:nvSpPr>
        <p:spPr>
          <a:xfrm>
            <a:off x="8153705" y="1600200"/>
            <a:ext cx="3810305"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施策別効果比較</a:t>
            </a:r>
            <a:endParaRPr lang="en-US" sz="900" dirty="0"/>
          </a:p>
        </p:txBody>
      </p:sp>
      <p:sp>
        <p:nvSpPr>
          <p:cNvPr id="91" name="Shape 66"/>
          <p:cNvSpPr/>
          <p:nvPr/>
        </p:nvSpPr>
        <p:spPr>
          <a:xfrm>
            <a:off x="8153705" y="2905049"/>
            <a:ext cx="1772107" cy="609905"/>
          </a:xfrm>
          <a:prstGeom prst="roundRect">
            <a:avLst>
              <a:gd name="adj" fmla="val 18741"/>
            </a:avLst>
          </a:prstGeom>
          <a:solidFill>
            <a:srgbClr val="F0F7FF"/>
          </a:solidFill>
          <a:ln w="12700">
            <a:solidFill>
              <a:srgbClr val="FFFFFF">
                <a:alpha val="0"/>
              </a:srgbClr>
            </a:solidFill>
            <a:prstDash val="solid"/>
          </a:ln>
        </p:spPr>
      </p:sp>
      <p:sp>
        <p:nvSpPr>
          <p:cNvPr id="92" name="Text 67"/>
          <p:cNvSpPr txBox="1"/>
          <p:nvPr/>
        </p:nvSpPr>
        <p:spPr>
          <a:xfrm>
            <a:off x="8229600" y="2980944"/>
            <a:ext cx="1749247"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体験ブース</a:t>
            </a:r>
            <a:endParaRPr lang="en-US" sz="800" dirty="0"/>
          </a:p>
        </p:txBody>
      </p:sp>
      <p:sp>
        <p:nvSpPr>
          <p:cNvPr id="93" name="Text 68"/>
          <p:cNvSpPr txBox="1"/>
          <p:nvPr/>
        </p:nvSpPr>
        <p:spPr>
          <a:xfrm>
            <a:off x="8229600" y="3133649"/>
            <a:ext cx="1696212" cy="162763"/>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参加率: 75%</a:t>
            </a:r>
            <a:endParaRPr lang="en-US" sz="900" dirty="0"/>
          </a:p>
        </p:txBody>
      </p:sp>
      <p:sp>
        <p:nvSpPr>
          <p:cNvPr id="94" name="Text 69"/>
          <p:cNvSpPr txBox="1"/>
          <p:nvPr/>
        </p:nvSpPr>
        <p:spPr>
          <a:xfrm>
            <a:off x="8229600" y="3295498"/>
            <a:ext cx="1696212" cy="143561"/>
          </a:xfrm>
          <a:prstGeom prst="rect">
            <a:avLst/>
          </a:prstGeom>
          <a:noFill/>
          <a:ln/>
        </p:spPr>
        <p:txBody>
          <a:bodyPr wrap="square" lIns="0" tIns="0" rIns="0" bIns="0" rtlCol="0" anchor="ctr"/>
          <a:lstStyle/>
          <a:p>
            <a:pPr marL="0" indent="0" algn="l">
              <a:buNone/>
            </a:pPr>
            <a:r>
              <a:rPr lang="en-US" sz="800" dirty="0">
                <a:solidFill>
                  <a:srgbClr val="2E7D32"/>
                </a:solidFill>
                <a:latin typeface="Noto Sans JP" pitchFamily="34" charset="0"/>
                <a:ea typeface="Noto Sans JP" pitchFamily="34" charset="-122"/>
                <a:cs typeface="Noto Sans JP" pitchFamily="34" charset="-120"/>
              </a:rPr>
              <a:t>↑ 15%</a:t>
            </a:r>
            <a:endParaRPr lang="en-US" sz="800" dirty="0"/>
          </a:p>
        </p:txBody>
      </p:sp>
      <p:sp>
        <p:nvSpPr>
          <p:cNvPr id="95" name="Shape 70"/>
          <p:cNvSpPr/>
          <p:nvPr/>
        </p:nvSpPr>
        <p:spPr>
          <a:xfrm>
            <a:off x="10001707" y="2905049"/>
            <a:ext cx="1772107" cy="609905"/>
          </a:xfrm>
          <a:prstGeom prst="roundRect">
            <a:avLst>
              <a:gd name="adj" fmla="val 18741"/>
            </a:avLst>
          </a:prstGeom>
          <a:solidFill>
            <a:srgbClr val="F0F7FF"/>
          </a:solidFill>
          <a:ln w="12700">
            <a:solidFill>
              <a:srgbClr val="FFFFFF">
                <a:alpha val="0"/>
              </a:srgbClr>
            </a:solidFill>
            <a:prstDash val="solid"/>
          </a:ln>
        </p:spPr>
      </p:sp>
      <p:sp>
        <p:nvSpPr>
          <p:cNvPr id="96" name="Text 71"/>
          <p:cNvSpPr txBox="1"/>
          <p:nvPr/>
        </p:nvSpPr>
        <p:spPr>
          <a:xfrm>
            <a:off x="10077602" y="2980944"/>
            <a:ext cx="1749247"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映え空間</a:t>
            </a:r>
            <a:endParaRPr lang="en-US" sz="800" dirty="0"/>
          </a:p>
        </p:txBody>
      </p:sp>
      <p:sp>
        <p:nvSpPr>
          <p:cNvPr id="97" name="Text 72"/>
          <p:cNvSpPr txBox="1"/>
          <p:nvPr/>
        </p:nvSpPr>
        <p:spPr>
          <a:xfrm>
            <a:off x="10077602" y="3133649"/>
            <a:ext cx="1696212" cy="162763"/>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UGC: 2.5万</a:t>
            </a:r>
            <a:endParaRPr lang="en-US" sz="900" dirty="0"/>
          </a:p>
        </p:txBody>
      </p:sp>
      <p:sp>
        <p:nvSpPr>
          <p:cNvPr id="98" name="Text 73"/>
          <p:cNvSpPr txBox="1"/>
          <p:nvPr/>
        </p:nvSpPr>
        <p:spPr>
          <a:xfrm>
            <a:off x="10077602" y="3295498"/>
            <a:ext cx="1696212" cy="143561"/>
          </a:xfrm>
          <a:prstGeom prst="rect">
            <a:avLst/>
          </a:prstGeom>
          <a:noFill/>
          <a:ln/>
        </p:spPr>
        <p:txBody>
          <a:bodyPr wrap="square" lIns="0" tIns="0" rIns="0" bIns="0" rtlCol="0" anchor="ctr"/>
          <a:lstStyle/>
          <a:p>
            <a:pPr marL="0" indent="0" algn="l">
              <a:buNone/>
            </a:pPr>
            <a:r>
              <a:rPr lang="en-US" sz="800" dirty="0">
                <a:solidFill>
                  <a:srgbClr val="2E7D32"/>
                </a:solidFill>
                <a:latin typeface="Noto Sans JP" pitchFamily="34" charset="0"/>
                <a:ea typeface="Noto Sans JP" pitchFamily="34" charset="-122"/>
                <a:cs typeface="Noto Sans JP" pitchFamily="34" charset="-120"/>
              </a:rPr>
              <a:t>↑ 45%</a:t>
            </a:r>
            <a:endParaRPr lang="en-US" sz="800" dirty="0"/>
          </a:p>
        </p:txBody>
      </p:sp>
      <p:sp>
        <p:nvSpPr>
          <p:cNvPr id="99" name="Shape 74"/>
          <p:cNvSpPr/>
          <p:nvPr/>
        </p:nvSpPr>
        <p:spPr>
          <a:xfrm>
            <a:off x="8153705" y="3590849"/>
            <a:ext cx="1772107" cy="609905"/>
          </a:xfrm>
          <a:prstGeom prst="roundRect">
            <a:avLst>
              <a:gd name="adj" fmla="val 18741"/>
            </a:avLst>
          </a:prstGeom>
          <a:solidFill>
            <a:srgbClr val="F0F7FF"/>
          </a:solidFill>
          <a:ln w="12700">
            <a:solidFill>
              <a:srgbClr val="FFFFFF">
                <a:alpha val="0"/>
              </a:srgbClr>
            </a:solidFill>
            <a:prstDash val="solid"/>
          </a:ln>
        </p:spPr>
      </p:sp>
      <p:sp>
        <p:nvSpPr>
          <p:cNvPr id="100" name="Text 75"/>
          <p:cNvSpPr txBox="1"/>
          <p:nvPr/>
        </p:nvSpPr>
        <p:spPr>
          <a:xfrm>
            <a:off x="8229600" y="3666744"/>
            <a:ext cx="1749247"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限定商品</a:t>
            </a:r>
            <a:endParaRPr lang="en-US" sz="800" dirty="0"/>
          </a:p>
        </p:txBody>
      </p:sp>
      <p:sp>
        <p:nvSpPr>
          <p:cNvPr id="101" name="Text 76"/>
          <p:cNvSpPr txBox="1"/>
          <p:nvPr/>
        </p:nvSpPr>
        <p:spPr>
          <a:xfrm>
            <a:off x="8229600" y="3819449"/>
            <a:ext cx="1696212" cy="162763"/>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完売: 1.2万</a:t>
            </a:r>
            <a:endParaRPr lang="en-US" sz="900" dirty="0"/>
          </a:p>
        </p:txBody>
      </p:sp>
      <p:sp>
        <p:nvSpPr>
          <p:cNvPr id="102" name="Text 77"/>
          <p:cNvSpPr txBox="1"/>
          <p:nvPr/>
        </p:nvSpPr>
        <p:spPr>
          <a:xfrm>
            <a:off x="8229600" y="3981298"/>
            <a:ext cx="1696212" cy="143561"/>
          </a:xfrm>
          <a:prstGeom prst="rect">
            <a:avLst/>
          </a:prstGeom>
          <a:noFill/>
          <a:ln/>
        </p:spPr>
        <p:txBody>
          <a:bodyPr wrap="square" lIns="0" tIns="0" rIns="0" bIns="0" rtlCol="0" anchor="ctr"/>
          <a:lstStyle/>
          <a:p>
            <a:pPr marL="0" indent="0" algn="l">
              <a:buNone/>
            </a:pPr>
            <a:r>
              <a:rPr lang="en-US" sz="800" dirty="0">
                <a:solidFill>
                  <a:srgbClr val="2E7D32"/>
                </a:solidFill>
                <a:latin typeface="Noto Sans JP" pitchFamily="34" charset="0"/>
                <a:ea typeface="Noto Sans JP" pitchFamily="34" charset="-122"/>
                <a:cs typeface="Noto Sans JP" pitchFamily="34" charset="-120"/>
              </a:rPr>
              <a:t>↑ 30%</a:t>
            </a:r>
            <a:endParaRPr lang="en-US" sz="800" dirty="0"/>
          </a:p>
        </p:txBody>
      </p:sp>
      <p:sp>
        <p:nvSpPr>
          <p:cNvPr id="103" name="Shape 78"/>
          <p:cNvSpPr/>
          <p:nvPr/>
        </p:nvSpPr>
        <p:spPr>
          <a:xfrm>
            <a:off x="10001707" y="3590849"/>
            <a:ext cx="1772107" cy="609905"/>
          </a:xfrm>
          <a:prstGeom prst="roundRect">
            <a:avLst>
              <a:gd name="adj" fmla="val 18741"/>
            </a:avLst>
          </a:prstGeom>
          <a:solidFill>
            <a:srgbClr val="F0F7FF"/>
          </a:solidFill>
          <a:ln w="12700">
            <a:solidFill>
              <a:srgbClr val="FFFFFF">
                <a:alpha val="0"/>
              </a:srgbClr>
            </a:solidFill>
            <a:prstDash val="solid"/>
          </a:ln>
        </p:spPr>
      </p:sp>
      <p:sp>
        <p:nvSpPr>
          <p:cNvPr id="104" name="Text 79"/>
          <p:cNvSpPr txBox="1"/>
          <p:nvPr/>
        </p:nvSpPr>
        <p:spPr>
          <a:xfrm>
            <a:off x="10077602" y="3666744"/>
            <a:ext cx="1749247"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VIPラウンジ</a:t>
            </a:r>
            <a:endParaRPr lang="en-US" sz="800" dirty="0"/>
          </a:p>
        </p:txBody>
      </p:sp>
      <p:sp>
        <p:nvSpPr>
          <p:cNvPr id="105" name="Text 80"/>
          <p:cNvSpPr txBox="1"/>
          <p:nvPr/>
        </p:nvSpPr>
        <p:spPr>
          <a:xfrm>
            <a:off x="10077602" y="3819449"/>
            <a:ext cx="1696212" cy="162763"/>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満足度: 4.2</a:t>
            </a:r>
            <a:endParaRPr lang="en-US" sz="900" dirty="0"/>
          </a:p>
        </p:txBody>
      </p:sp>
      <p:sp>
        <p:nvSpPr>
          <p:cNvPr id="106" name="Text 81"/>
          <p:cNvSpPr txBox="1"/>
          <p:nvPr/>
        </p:nvSpPr>
        <p:spPr>
          <a:xfrm>
            <a:off x="10077602" y="3981298"/>
            <a:ext cx="1696212" cy="143561"/>
          </a:xfrm>
          <a:prstGeom prst="rect">
            <a:avLst/>
          </a:prstGeom>
          <a:noFill/>
          <a:ln/>
        </p:spPr>
        <p:txBody>
          <a:bodyPr wrap="square" lIns="0" tIns="0" rIns="0" bIns="0" rtlCol="0" anchor="ctr"/>
          <a:lstStyle/>
          <a:p>
            <a:pPr marL="0" indent="0" algn="l">
              <a:buNone/>
            </a:pPr>
            <a:r>
              <a:rPr lang="en-US" sz="800" dirty="0">
                <a:solidFill>
                  <a:srgbClr val="2E7D32"/>
                </a:solidFill>
                <a:latin typeface="Noto Sans JP" pitchFamily="34" charset="0"/>
                <a:ea typeface="Noto Sans JP" pitchFamily="34" charset="-122"/>
                <a:cs typeface="Noto Sans JP" pitchFamily="34" charset="-120"/>
              </a:rPr>
              <a:t>↑ 0.3</a:t>
            </a:r>
            <a:endParaRPr lang="en-US" sz="800" dirty="0"/>
          </a:p>
        </p:txBody>
      </p:sp>
      <p:sp>
        <p:nvSpPr>
          <p:cNvPr id="107" name="Shape 82"/>
          <p:cNvSpPr/>
          <p:nvPr/>
        </p:nvSpPr>
        <p:spPr>
          <a:xfrm>
            <a:off x="8153705" y="4315054"/>
            <a:ext cx="3619195" cy="771754"/>
          </a:xfrm>
          <a:prstGeom prst="roundRect">
            <a:avLst>
              <a:gd name="adj" fmla="val 11702"/>
            </a:avLst>
          </a:prstGeom>
          <a:solidFill>
            <a:srgbClr val="FFF3E0"/>
          </a:solidFill>
          <a:ln w="12700">
            <a:solidFill>
              <a:srgbClr val="FFFFFF">
                <a:alpha val="0"/>
              </a:srgbClr>
            </a:solidFill>
            <a:prstDash val="solid"/>
          </a:ln>
        </p:spPr>
      </p:sp>
      <p:sp>
        <p:nvSpPr>
          <p:cNvPr id="108" name="Text 83"/>
          <p:cNvSpPr txBox="1"/>
          <p:nvPr/>
        </p:nvSpPr>
        <p:spPr>
          <a:xfrm>
            <a:off x="8343900" y="4390949"/>
            <a:ext cx="3543300" cy="152705"/>
          </a:xfrm>
          <a:prstGeom prst="rect">
            <a:avLst/>
          </a:prstGeom>
          <a:noFill/>
          <a:ln/>
        </p:spPr>
        <p:txBody>
          <a:bodyPr wrap="square" lIns="0" tIns="0" rIns="0" bIns="0" rtlCol="0" anchor="ctr"/>
          <a:lstStyle/>
          <a:p>
            <a:pPr marL="0" indent="0" algn="l">
              <a:buNone/>
            </a:pPr>
            <a:r>
              <a:rPr lang="en-US" sz="800" b="1" dirty="0">
                <a:solidFill>
                  <a:srgbClr val="E65100"/>
                </a:solidFill>
                <a:latin typeface="Noto Sans JP" pitchFamily="34" charset="0"/>
                <a:ea typeface="Noto Sans JP" pitchFamily="34" charset="-122"/>
                <a:cs typeface="Noto Sans JP" pitchFamily="34" charset="-120"/>
              </a:rPr>
              <a:t>改善提案 </a:t>
            </a:r>
            <a:endParaRPr lang="en-US" sz="800" dirty="0"/>
          </a:p>
        </p:txBody>
      </p:sp>
      <p:sp>
        <p:nvSpPr>
          <p:cNvPr id="109" name="Text 84"/>
          <p:cNvSpPr txBox="1"/>
          <p:nvPr/>
        </p:nvSpPr>
        <p:spPr>
          <a:xfrm>
            <a:off x="8229600" y="4581144"/>
            <a:ext cx="3543300" cy="428854"/>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 • 体験ブースの滞在時間を延長</a:t>
            </a:r>
            <a:endParaRPr lang="en-US" sz="800" dirty="0"/>
          </a:p>
          <a:p>
            <a:pPr marL="0" indent="0" algn="l">
              <a:buNone/>
            </a:pPr>
            <a:r>
              <a:rPr lang="en-US" sz="800" dirty="0">
                <a:solidFill>
                  <a:srgbClr val="666666"/>
                </a:solidFill>
                <a:latin typeface="Noto Sans JP" pitchFamily="34" charset="0"/>
                <a:ea typeface="Noto Sans JP" pitchFamily="34" charset="-122"/>
                <a:cs typeface="Noto Sans JP" pitchFamily="34" charset="-120"/>
              </a:rPr>
              <a:t> • 映え空間のSNS連携強化</a:t>
            </a:r>
            <a:endParaRPr lang="en-US" sz="800" dirty="0"/>
          </a:p>
          <a:p>
            <a:pPr marL="0" indent="0" algn="l">
              <a:buNone/>
            </a:pPr>
            <a:r>
              <a:rPr lang="en-US" sz="800" dirty="0">
                <a:solidFill>
                  <a:srgbClr val="666666"/>
                </a:solidFill>
                <a:latin typeface="Noto Sans JP" pitchFamily="34" charset="0"/>
                <a:ea typeface="Noto Sans JP" pitchFamily="34" charset="-122"/>
                <a:cs typeface="Noto Sans JP" pitchFamily="34" charset="-120"/>
              </a:rPr>
              <a:t> • VIPラウンジの再来場促進 </a:t>
            </a:r>
            <a:endParaRPr lang="en-US" sz="800" dirty="0"/>
          </a:p>
        </p:txBody>
      </p:sp>
      <p:pic>
        <p:nvPicPr>
          <p:cNvPr id="110" name="Image 23" descr="preencoded.png"/>
          <p:cNvPicPr>
            <a:picLocks noChangeAspect="1"/>
          </p:cNvPicPr>
          <p:nvPr/>
        </p:nvPicPr>
        <p:blipFill>
          <a:blip r:embed="rId20"/>
          <a:srcRect t="-1958" b="-1958"/>
          <a:stretch/>
        </p:blipFill>
        <p:spPr>
          <a:xfrm>
            <a:off x="8229600" y="4422953"/>
            <a:ext cx="75895" cy="105156"/>
          </a:xfrm>
          <a:prstGeom prst="rect">
            <a:avLst/>
          </a:prstGeom>
        </p:spPr>
      </p:pic>
      <p:pic>
        <p:nvPicPr>
          <p:cNvPr id="111" name="Image 24" descr="preencoded.png"/>
          <p:cNvPicPr>
            <a:picLocks noChangeAspect="1"/>
          </p:cNvPicPr>
          <p:nvPr/>
        </p:nvPicPr>
        <p:blipFill>
          <a:blip r:embed="rId21"/>
          <a:srcRect t="-20" b="-20"/>
          <a:stretch/>
        </p:blipFill>
        <p:spPr>
          <a:xfrm>
            <a:off x="8153705" y="1837944"/>
            <a:ext cx="3619195" cy="952805"/>
          </a:xfrm>
          <a:prstGeom prst="rect">
            <a:avLst/>
          </a:prstGeom>
        </p:spPr>
      </p:pic>
      <p:sp>
        <p:nvSpPr>
          <p:cNvPr id="112" name="Text 85"/>
          <p:cNvSpPr txBox="1"/>
          <p:nvPr/>
        </p:nvSpPr>
        <p:spPr>
          <a:xfrm>
            <a:off x="381305" y="190195"/>
            <a:ext cx="11621110" cy="372161"/>
          </a:xfrm>
          <a:prstGeom prst="rect">
            <a:avLst/>
          </a:prstGeom>
          <a:noFill/>
          <a:ln/>
        </p:spPr>
        <p:txBody>
          <a:bodyPr wrap="square" lIns="0" tIns="0" rIns="0" bIns="0" rtlCol="0" anchor="ctr"/>
          <a:lstStyle/>
          <a:p>
            <a:pPr marL="0" indent="0" algn="l">
              <a:buNone/>
            </a:pPr>
            <a:r>
              <a:rPr lang="en-US" sz="2400" b="1" dirty="0">
                <a:solidFill>
                  <a:srgbClr val="003366"/>
                </a:solidFill>
                <a:latin typeface="Montserrat" pitchFamily="34" charset="0"/>
                <a:ea typeface="Montserrat" pitchFamily="34" charset="-122"/>
                <a:cs typeface="Montserrat" pitchFamily="34" charset="-120"/>
              </a:rPr>
              <a:t>スポンサー施策：設計とKPI</a:t>
            </a:r>
            <a:endParaRPr lang="en-US" sz="2400" dirty="0"/>
          </a:p>
        </p:txBody>
      </p:sp>
      <p:pic>
        <p:nvPicPr>
          <p:cNvPr id="113" name="Image 25" descr="preencoded.png"/>
          <p:cNvPicPr>
            <a:picLocks noChangeAspect="1"/>
          </p:cNvPicPr>
          <p:nvPr/>
        </p:nvPicPr>
        <p:blipFill>
          <a:blip r:embed="rId22"/>
          <a:srcRect t="-400" b="-400"/>
          <a:stretch/>
        </p:blipFill>
        <p:spPr>
          <a:xfrm>
            <a:off x="381305" y="666598"/>
            <a:ext cx="571500" cy="38405"/>
          </a:xfrm>
          <a:prstGeom prst="rect">
            <a:avLst/>
          </a:prstGeom>
        </p:spPr>
      </p:pic>
      <p:sp>
        <p:nvSpPr>
          <p:cNvPr id="114" name="Text 86"/>
          <p:cNvSpPr txBox="1"/>
          <p:nvPr/>
        </p:nvSpPr>
        <p:spPr>
          <a:xfrm>
            <a:off x="381305" y="743407"/>
            <a:ext cx="7810805" cy="200254"/>
          </a:xfrm>
          <a:prstGeom prst="rect">
            <a:avLst/>
          </a:prstGeom>
          <a:noFill/>
          <a:ln/>
        </p:spPr>
        <p:txBody>
          <a:bodyPr wrap="square" lIns="0" tIns="0" rIns="0" bIns="0" rtlCol="0" anchor="ctr"/>
          <a:lstStyle/>
          <a:p>
            <a:pPr marL="0" indent="0" algn="l">
              <a:buNone/>
            </a:pPr>
            <a:r>
              <a:rPr lang="en-US" sz="1000" dirty="0">
                <a:solidFill>
                  <a:srgbClr val="555555"/>
                </a:solidFill>
                <a:latin typeface="Noto Sans JP" pitchFamily="34" charset="0"/>
                <a:ea typeface="Noto Sans JP" pitchFamily="34" charset="-122"/>
                <a:cs typeface="Noto Sans JP" pitchFamily="34" charset="-120"/>
              </a:rPr>
              <a:t>体験ブース・映え空間・限定商品・VIPラウンジの4施策と「体験→投稿→拡散→次回集客」のファネルを詳細分析</a:t>
            </a:r>
            <a:endParaRPr lang="en-US" sz="1000" dirty="0"/>
          </a:p>
        </p:txBody>
      </p:sp>
      <p:sp>
        <p:nvSpPr>
          <p:cNvPr id="115" name="Text 87"/>
          <p:cNvSpPr txBox="1"/>
          <p:nvPr/>
        </p:nvSpPr>
        <p:spPr>
          <a:xfrm>
            <a:off x="381305" y="6476695"/>
            <a:ext cx="2971800" cy="171907"/>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スポンサー施策KPI分析 2026</a:t>
            </a:r>
            <a:endParaRPr lang="en-US" sz="900" dirty="0"/>
          </a:p>
        </p:txBody>
      </p:sp>
      <p:sp>
        <p:nvSpPr>
          <p:cNvPr id="116" name="Text 88"/>
          <p:cNvSpPr txBox="1"/>
          <p:nvPr/>
        </p:nvSpPr>
        <p:spPr>
          <a:xfrm>
            <a:off x="10782605" y="6458407"/>
            <a:ext cx="1028700" cy="200254"/>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36</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図 48">
            <a:extLst>
              <a:ext uri="{FF2B5EF4-FFF2-40B4-BE49-F238E27FC236}">
                <a16:creationId xmlns:a16="http://schemas.microsoft.com/office/drawing/2014/main" id="{BF763109-9D50-5AA8-D9A6-41AECE130FA8}"/>
              </a:ext>
            </a:extLst>
          </p:cNvPr>
          <p:cNvPicPr>
            <a:picLocks noChangeAspect="1"/>
          </p:cNvPicPr>
          <p:nvPr/>
        </p:nvPicPr>
        <p:blipFill>
          <a:blip r:embed="rId2"/>
          <a:stretch>
            <a:fillRect/>
          </a:stretch>
        </p:blipFill>
        <p:spPr>
          <a:xfrm>
            <a:off x="1344737" y="4780873"/>
            <a:ext cx="2007069" cy="1323950"/>
          </a:xfrm>
          <a:prstGeom prst="rect">
            <a:avLst/>
          </a:prstGeom>
        </p:spPr>
      </p:pic>
      <p:pic>
        <p:nvPicPr>
          <p:cNvPr id="41" name="図 40">
            <a:extLst>
              <a:ext uri="{FF2B5EF4-FFF2-40B4-BE49-F238E27FC236}">
                <a16:creationId xmlns:a16="http://schemas.microsoft.com/office/drawing/2014/main" id="{DB239CCD-17BF-2A5E-4171-04A02080F51D}"/>
              </a:ext>
            </a:extLst>
          </p:cNvPr>
          <p:cNvPicPr>
            <a:picLocks noChangeAspect="1"/>
          </p:cNvPicPr>
          <p:nvPr/>
        </p:nvPicPr>
        <p:blipFill>
          <a:blip r:embed="rId3"/>
          <a:stretch>
            <a:fillRect/>
          </a:stretch>
        </p:blipFill>
        <p:spPr>
          <a:xfrm>
            <a:off x="9049512" y="4775944"/>
            <a:ext cx="1791849" cy="1520134"/>
          </a:xfrm>
          <a:prstGeom prst="rect">
            <a:avLst/>
          </a:prstGeom>
        </p:spPr>
      </p:pic>
      <p:pic>
        <p:nvPicPr>
          <p:cNvPr id="37" name="図 36">
            <a:extLst>
              <a:ext uri="{FF2B5EF4-FFF2-40B4-BE49-F238E27FC236}">
                <a16:creationId xmlns:a16="http://schemas.microsoft.com/office/drawing/2014/main" id="{F0BFD3F2-269E-429C-4376-4F81F546EA49}"/>
              </a:ext>
            </a:extLst>
          </p:cNvPr>
          <p:cNvPicPr>
            <a:picLocks noChangeAspect="1"/>
          </p:cNvPicPr>
          <p:nvPr/>
        </p:nvPicPr>
        <p:blipFill>
          <a:blip r:embed="rId4"/>
          <a:stretch>
            <a:fillRect/>
          </a:stretch>
        </p:blipFill>
        <p:spPr>
          <a:xfrm>
            <a:off x="4657035" y="3494693"/>
            <a:ext cx="2630113" cy="1472863"/>
          </a:xfrm>
          <a:prstGeom prst="rect">
            <a:avLst/>
          </a:prstGeom>
        </p:spPr>
      </p:pic>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11" name="Text 4"/>
          <p:cNvSpPr txBox="1"/>
          <p:nvPr/>
        </p:nvSpPr>
        <p:spPr>
          <a:xfrm>
            <a:off x="5700515" y="2661673"/>
            <a:ext cx="543154" cy="228600"/>
          </a:xfrm>
          <a:prstGeom prst="rect">
            <a:avLst/>
          </a:prstGeom>
          <a:noFill/>
          <a:ln/>
        </p:spPr>
        <p:txBody>
          <a:bodyPr wrap="square" lIns="0" tIns="0" rIns="0" bIns="0" rtlCol="0" anchor="ctr"/>
          <a:lstStyle/>
          <a:p>
            <a:pPr marL="0" indent="0" algn="ctr">
              <a:buNone/>
            </a:pPr>
            <a:r>
              <a:rPr lang="en-US" sz="1200" b="1" dirty="0">
                <a:latin typeface="Noto Sans JP" pitchFamily="34" charset="0"/>
                <a:ea typeface="Noto Sans JP" pitchFamily="34" charset="-122"/>
                <a:cs typeface="Noto Sans JP" pitchFamily="34" charset="-120"/>
              </a:rPr>
              <a:t>フェス</a:t>
            </a:r>
            <a:endParaRPr lang="en-US" sz="1200" dirty="0"/>
          </a:p>
        </p:txBody>
      </p:sp>
      <p:sp>
        <p:nvSpPr>
          <p:cNvPr id="12" name="Text 5"/>
          <p:cNvSpPr txBox="1"/>
          <p:nvPr/>
        </p:nvSpPr>
        <p:spPr>
          <a:xfrm>
            <a:off x="5600387" y="2926755"/>
            <a:ext cx="743407" cy="448056"/>
          </a:xfrm>
          <a:prstGeom prst="rect">
            <a:avLst/>
          </a:prstGeom>
          <a:noFill/>
          <a:ln/>
        </p:spPr>
        <p:txBody>
          <a:bodyPr wrap="square" lIns="0" tIns="0" rIns="0" bIns="0" rtlCol="0" anchor="ctr"/>
          <a:lstStyle/>
          <a:p>
            <a:pPr marL="0" indent="0" algn="ctr">
              <a:buNone/>
            </a:pPr>
            <a:r>
              <a:rPr lang="en-US" sz="900" dirty="0">
                <a:latin typeface="Noto Sans JP" pitchFamily="34" charset="0"/>
                <a:ea typeface="Noto Sans JP" pitchFamily="34" charset="-122"/>
                <a:cs typeface="Noto Sans JP" pitchFamily="34" charset="-120"/>
              </a:rPr>
              <a:t> 物理的体験</a:t>
            </a:r>
            <a:endParaRPr lang="en-US" sz="900" dirty="0"/>
          </a:p>
          <a:p>
            <a:pPr marL="0" indent="0" algn="ctr">
              <a:buNone/>
            </a:pPr>
            <a:r>
              <a:rPr lang="en-US" sz="900" dirty="0">
                <a:latin typeface="Noto Sans JP" pitchFamily="34" charset="0"/>
                <a:ea typeface="Noto Sans JP" pitchFamily="34" charset="-122"/>
                <a:cs typeface="Noto Sans JP" pitchFamily="34" charset="-120"/>
              </a:rPr>
              <a:t> リアルタイム</a:t>
            </a:r>
            <a:endParaRPr lang="en-US" sz="900" dirty="0"/>
          </a:p>
          <a:p>
            <a:pPr marL="0" indent="0" algn="ctr">
              <a:buNone/>
            </a:pPr>
            <a:r>
              <a:rPr lang="en-US" sz="900" dirty="0">
                <a:latin typeface="Noto Sans JP" pitchFamily="34" charset="0"/>
                <a:ea typeface="Noto Sans JP" pitchFamily="34" charset="-122"/>
                <a:cs typeface="Noto Sans JP" pitchFamily="34" charset="-120"/>
              </a:rPr>
              <a:t> コミュニティ </a:t>
            </a:r>
            <a:endParaRPr lang="en-US" sz="900" dirty="0"/>
          </a:p>
        </p:txBody>
      </p:sp>
      <p:pic>
        <p:nvPicPr>
          <p:cNvPr id="13" name="Image 5" descr="preencoded.png"/>
          <p:cNvPicPr>
            <a:picLocks noChangeAspect="1"/>
          </p:cNvPicPr>
          <p:nvPr/>
        </p:nvPicPr>
        <p:blipFill>
          <a:blip r:embed="rId5"/>
          <a:srcRect l="-1648" r="-1648"/>
          <a:stretch/>
        </p:blipFill>
        <p:spPr>
          <a:xfrm>
            <a:off x="1314602" y="1857001"/>
            <a:ext cx="171907" cy="190195"/>
          </a:xfrm>
          <a:prstGeom prst="rect">
            <a:avLst/>
          </a:prstGeom>
        </p:spPr>
      </p:pic>
      <p:sp>
        <p:nvSpPr>
          <p:cNvPr id="14" name="Text 6"/>
          <p:cNvSpPr txBox="1"/>
          <p:nvPr/>
        </p:nvSpPr>
        <p:spPr>
          <a:xfrm>
            <a:off x="1581607" y="1857001"/>
            <a:ext cx="609905" cy="191110"/>
          </a:xfrm>
          <a:prstGeom prst="rect">
            <a:avLst/>
          </a:prstGeom>
          <a:noFill/>
          <a:ln/>
        </p:spPr>
        <p:txBody>
          <a:bodyPr wrap="square" lIns="0" tIns="0" rIns="0" bIns="0" rtlCol="0" anchor="ctr"/>
          <a:lstStyle/>
          <a:p>
            <a:pPr marL="0" indent="0" algn="l">
              <a:buNone/>
            </a:pPr>
            <a:r>
              <a:rPr lang="en-US" sz="1000" b="1" dirty="0">
                <a:solidFill>
                  <a:srgbClr val="003366"/>
                </a:solidFill>
                <a:latin typeface="Noto Sans JP" pitchFamily="34" charset="0"/>
                <a:ea typeface="Noto Sans JP" pitchFamily="34" charset="-122"/>
                <a:cs typeface="Noto Sans JP" pitchFamily="34" charset="-120"/>
              </a:rPr>
              <a:t>SNS拡散</a:t>
            </a:r>
            <a:endParaRPr lang="en-US" sz="1000" dirty="0"/>
          </a:p>
        </p:txBody>
      </p:sp>
      <p:sp>
        <p:nvSpPr>
          <p:cNvPr id="15" name="Text 7"/>
          <p:cNvSpPr txBox="1"/>
          <p:nvPr/>
        </p:nvSpPr>
        <p:spPr>
          <a:xfrm>
            <a:off x="1314602" y="2123091"/>
            <a:ext cx="1981505" cy="4096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 投稿・シェア</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 ハッシュタグ拡散</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 エンゲージメント率 </a:t>
            </a:r>
            <a:endParaRPr lang="en-US" sz="800" dirty="0"/>
          </a:p>
        </p:txBody>
      </p:sp>
      <p:pic>
        <p:nvPicPr>
          <p:cNvPr id="16" name="Image 6" descr="preencoded.png"/>
          <p:cNvPicPr>
            <a:picLocks noChangeAspect="1"/>
          </p:cNvPicPr>
          <p:nvPr/>
        </p:nvPicPr>
        <p:blipFill>
          <a:blip r:embed="rId6"/>
          <a:srcRect l="-1282" r="-1282"/>
          <a:stretch/>
        </p:blipFill>
        <p:spPr>
          <a:xfrm>
            <a:off x="9049512" y="1857001"/>
            <a:ext cx="219456" cy="190195"/>
          </a:xfrm>
          <a:prstGeom prst="rect">
            <a:avLst/>
          </a:prstGeom>
        </p:spPr>
      </p:pic>
      <p:sp>
        <p:nvSpPr>
          <p:cNvPr id="17" name="Text 8"/>
          <p:cNvSpPr txBox="1"/>
          <p:nvPr/>
        </p:nvSpPr>
        <p:spPr>
          <a:xfrm>
            <a:off x="9363151" y="1857001"/>
            <a:ext cx="743407" cy="191110"/>
          </a:xfrm>
          <a:prstGeom prst="rect">
            <a:avLst/>
          </a:prstGeom>
          <a:noFill/>
          <a:ln/>
        </p:spPr>
        <p:txBody>
          <a:bodyPr wrap="square" lIns="0" tIns="0" rIns="0" bIns="0" rtlCol="0" anchor="ctr"/>
          <a:lstStyle/>
          <a:p>
            <a:pPr marL="0" indent="0" algn="l">
              <a:buNone/>
            </a:pPr>
            <a:r>
              <a:rPr lang="en-US" sz="1000" b="1" dirty="0">
                <a:solidFill>
                  <a:srgbClr val="003366"/>
                </a:solidFill>
                <a:latin typeface="Noto Sans JP" pitchFamily="34" charset="0"/>
                <a:ea typeface="Noto Sans JP" pitchFamily="34" charset="-122"/>
                <a:cs typeface="Noto Sans JP" pitchFamily="34" charset="-120"/>
              </a:rPr>
              <a:t>配信・配信</a:t>
            </a:r>
            <a:endParaRPr lang="en-US" sz="1000" dirty="0"/>
          </a:p>
        </p:txBody>
      </p:sp>
      <p:sp>
        <p:nvSpPr>
          <p:cNvPr id="18" name="Text 9"/>
          <p:cNvSpPr txBox="1"/>
          <p:nvPr/>
        </p:nvSpPr>
        <p:spPr>
          <a:xfrm>
            <a:off x="9049512" y="2123091"/>
            <a:ext cx="1981505" cy="4096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 ライブ配信</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 アーカイブ</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 遠隔収益 </a:t>
            </a:r>
            <a:endParaRPr lang="en-US" sz="800" dirty="0"/>
          </a:p>
        </p:txBody>
      </p:sp>
      <p:pic>
        <p:nvPicPr>
          <p:cNvPr id="19" name="Image 7" descr="preencoded.png"/>
          <p:cNvPicPr>
            <a:picLocks noChangeAspect="1"/>
          </p:cNvPicPr>
          <p:nvPr/>
        </p:nvPicPr>
        <p:blipFill>
          <a:blip r:embed="rId7"/>
          <a:srcRect/>
          <a:stretch/>
        </p:blipFill>
        <p:spPr>
          <a:xfrm>
            <a:off x="1314602" y="4352399"/>
            <a:ext cx="190195" cy="190195"/>
          </a:xfrm>
          <a:prstGeom prst="rect">
            <a:avLst/>
          </a:prstGeom>
        </p:spPr>
      </p:pic>
      <p:sp>
        <p:nvSpPr>
          <p:cNvPr id="20" name="Text 10"/>
          <p:cNvSpPr txBox="1"/>
          <p:nvPr/>
        </p:nvSpPr>
        <p:spPr>
          <a:xfrm>
            <a:off x="1600810" y="4352399"/>
            <a:ext cx="609905" cy="191110"/>
          </a:xfrm>
          <a:prstGeom prst="rect">
            <a:avLst/>
          </a:prstGeom>
          <a:noFill/>
          <a:ln/>
        </p:spPr>
        <p:txBody>
          <a:bodyPr wrap="square" lIns="0" tIns="0" rIns="0" bIns="0" rtlCol="0" anchor="ctr"/>
          <a:lstStyle/>
          <a:p>
            <a:pPr marL="0" indent="0" algn="l">
              <a:buNone/>
            </a:pPr>
            <a:r>
              <a:rPr lang="en-US" sz="1000" b="1" dirty="0">
                <a:solidFill>
                  <a:srgbClr val="003366"/>
                </a:solidFill>
                <a:latin typeface="Noto Sans JP" pitchFamily="34" charset="0"/>
                <a:ea typeface="Noto Sans JP" pitchFamily="34" charset="-122"/>
                <a:cs typeface="Noto Sans JP" pitchFamily="34" charset="-120"/>
              </a:rPr>
              <a:t>メディア</a:t>
            </a:r>
            <a:endParaRPr lang="en-US" sz="1000" dirty="0"/>
          </a:p>
        </p:txBody>
      </p:sp>
      <p:sp>
        <p:nvSpPr>
          <p:cNvPr id="21" name="Text 11"/>
          <p:cNvSpPr txBox="1"/>
          <p:nvPr/>
        </p:nvSpPr>
        <p:spPr>
          <a:xfrm>
            <a:off x="1314602" y="4618489"/>
            <a:ext cx="896113" cy="409651"/>
          </a:xfrm>
          <a:prstGeom prst="rect">
            <a:avLst/>
          </a:prstGeom>
          <a:solidFill>
            <a:schemeClr val="bg1"/>
          </a:solid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 雑誌・Web</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 文脈形成</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 記事・レポート </a:t>
            </a:r>
            <a:endParaRPr lang="en-US" sz="800" dirty="0"/>
          </a:p>
        </p:txBody>
      </p:sp>
      <p:pic>
        <p:nvPicPr>
          <p:cNvPr id="22" name="Image 8" descr="preencoded.png"/>
          <p:cNvPicPr>
            <a:picLocks noChangeAspect="1"/>
          </p:cNvPicPr>
          <p:nvPr/>
        </p:nvPicPr>
        <p:blipFill>
          <a:blip r:embed="rId8"/>
          <a:srcRect/>
          <a:stretch/>
        </p:blipFill>
        <p:spPr>
          <a:xfrm>
            <a:off x="9049512" y="4352399"/>
            <a:ext cx="237744" cy="190195"/>
          </a:xfrm>
          <a:prstGeom prst="rect">
            <a:avLst/>
          </a:prstGeom>
        </p:spPr>
      </p:pic>
      <p:sp>
        <p:nvSpPr>
          <p:cNvPr id="23" name="Text 12"/>
          <p:cNvSpPr txBox="1"/>
          <p:nvPr/>
        </p:nvSpPr>
        <p:spPr>
          <a:xfrm>
            <a:off x="9382354" y="4352399"/>
            <a:ext cx="876910" cy="191110"/>
          </a:xfrm>
          <a:prstGeom prst="rect">
            <a:avLst/>
          </a:prstGeom>
          <a:noFill/>
          <a:ln/>
        </p:spPr>
        <p:txBody>
          <a:bodyPr wrap="square" lIns="0" tIns="0" rIns="0" bIns="0" rtlCol="0" anchor="ctr"/>
          <a:lstStyle/>
          <a:p>
            <a:pPr marL="0" indent="0" algn="l">
              <a:buNone/>
            </a:pPr>
            <a:r>
              <a:rPr lang="en-US" sz="1000" b="1" dirty="0">
                <a:solidFill>
                  <a:srgbClr val="003366"/>
                </a:solidFill>
                <a:latin typeface="Noto Sans JP" pitchFamily="34" charset="0"/>
                <a:ea typeface="Noto Sans JP" pitchFamily="34" charset="-122"/>
                <a:cs typeface="Noto Sans JP" pitchFamily="34" charset="-120"/>
              </a:rPr>
              <a:t>コミュニティ</a:t>
            </a:r>
            <a:endParaRPr lang="en-US" sz="1000" dirty="0"/>
          </a:p>
        </p:txBody>
      </p:sp>
      <p:sp>
        <p:nvSpPr>
          <p:cNvPr id="24" name="Text 13"/>
          <p:cNvSpPr txBox="1"/>
          <p:nvPr/>
        </p:nvSpPr>
        <p:spPr>
          <a:xfrm>
            <a:off x="9049512" y="4618489"/>
            <a:ext cx="1981505" cy="4096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 ファン交流</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 情報共有</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 二次創作 </a:t>
            </a:r>
            <a:endParaRPr lang="en-US" sz="800" dirty="0"/>
          </a:p>
        </p:txBody>
      </p:sp>
      <p:pic>
        <p:nvPicPr>
          <p:cNvPr id="25" name="Image 9" descr="preencoded.png"/>
          <p:cNvPicPr>
            <a:picLocks noChangeAspect="1"/>
          </p:cNvPicPr>
          <p:nvPr/>
        </p:nvPicPr>
        <p:blipFill>
          <a:blip r:embed="rId9"/>
          <a:srcRect t="-180" b="-180"/>
          <a:stretch/>
        </p:blipFill>
        <p:spPr>
          <a:xfrm>
            <a:off x="8591120" y="5600588"/>
            <a:ext cx="95098" cy="152705"/>
          </a:xfrm>
          <a:prstGeom prst="rect">
            <a:avLst/>
          </a:prstGeom>
        </p:spPr>
      </p:pic>
      <p:pic>
        <p:nvPicPr>
          <p:cNvPr id="27" name="Image 11" descr="preencoded.png"/>
          <p:cNvPicPr>
            <a:picLocks noChangeAspect="1"/>
          </p:cNvPicPr>
          <p:nvPr/>
        </p:nvPicPr>
        <p:blipFill>
          <a:blip r:embed="rId10"/>
          <a:srcRect l="-7447" r="-7447"/>
          <a:stretch/>
        </p:blipFill>
        <p:spPr>
          <a:xfrm rot="10800000">
            <a:off x="9470295" y="5276934"/>
            <a:ext cx="123444" cy="171907"/>
          </a:xfrm>
          <a:prstGeom prst="rect">
            <a:avLst/>
          </a:prstGeom>
        </p:spPr>
      </p:pic>
      <p:pic>
        <p:nvPicPr>
          <p:cNvPr id="29" name="Image 13" descr="preencoded.png"/>
          <p:cNvPicPr>
            <a:picLocks noChangeAspect="1"/>
          </p:cNvPicPr>
          <p:nvPr/>
        </p:nvPicPr>
        <p:blipFill>
          <a:blip r:embed="rId11"/>
          <a:srcRect l="-23280" r="-23280"/>
          <a:stretch/>
        </p:blipFill>
        <p:spPr>
          <a:xfrm>
            <a:off x="3715100" y="5562641"/>
            <a:ext cx="209398" cy="228600"/>
          </a:xfrm>
          <a:prstGeom prst="rect">
            <a:avLst/>
          </a:prstGeom>
        </p:spPr>
      </p:pic>
      <p:sp>
        <p:nvSpPr>
          <p:cNvPr id="30" name="Text 14"/>
          <p:cNvSpPr txBox="1"/>
          <p:nvPr/>
        </p:nvSpPr>
        <p:spPr>
          <a:xfrm>
            <a:off x="381305" y="381305"/>
            <a:ext cx="11735410" cy="419710"/>
          </a:xfrm>
          <a:prstGeom prst="rect">
            <a:avLst/>
          </a:prstGeom>
          <a:noFill/>
          <a:ln/>
        </p:spPr>
        <p:txBody>
          <a:bodyPr wrap="square" lIns="0" tIns="0" rIns="0" bIns="0" rtlCol="0" anchor="ctr"/>
          <a:lstStyle/>
          <a:p>
            <a:pPr marL="0" indent="0" algn="l">
              <a:buNone/>
            </a:pPr>
            <a:r>
              <a:rPr lang="en-US" sz="2700" b="1" dirty="0">
                <a:solidFill>
                  <a:srgbClr val="003366"/>
                </a:solidFill>
                <a:latin typeface="Montserrat" pitchFamily="34" charset="0"/>
                <a:ea typeface="Montserrat" pitchFamily="34" charset="-122"/>
                <a:cs typeface="Montserrat" pitchFamily="34" charset="-120"/>
              </a:rPr>
              <a:t>メディアの役割：拡張と循環</a:t>
            </a:r>
            <a:endParaRPr lang="en-US" sz="2700" dirty="0"/>
          </a:p>
        </p:txBody>
      </p:sp>
      <p:pic>
        <p:nvPicPr>
          <p:cNvPr id="31" name="Image 14" descr="preencoded.png"/>
          <p:cNvPicPr>
            <a:picLocks noChangeAspect="1"/>
          </p:cNvPicPr>
          <p:nvPr/>
        </p:nvPicPr>
        <p:blipFill>
          <a:blip r:embed="rId12"/>
          <a:srcRect t="-400" b="-400"/>
          <a:stretch/>
        </p:blipFill>
        <p:spPr>
          <a:xfrm>
            <a:off x="381305" y="857707"/>
            <a:ext cx="571500" cy="38405"/>
          </a:xfrm>
          <a:prstGeom prst="rect">
            <a:avLst/>
          </a:prstGeom>
        </p:spPr>
      </p:pic>
      <p:sp>
        <p:nvSpPr>
          <p:cNvPr id="32" name="Text 15"/>
          <p:cNvSpPr txBox="1"/>
          <p:nvPr/>
        </p:nvSpPr>
        <p:spPr>
          <a:xfrm>
            <a:off x="381305" y="933602"/>
            <a:ext cx="7696505" cy="457200"/>
          </a:xfrm>
          <a:prstGeom prst="rect">
            <a:avLst/>
          </a:prstGeom>
          <a:noFill/>
          <a:ln/>
        </p:spPr>
        <p:txBody>
          <a:bodyPr wrap="square" lIns="0" tIns="0" rIns="0" bIns="0" rtlCol="0" anchor="ctr"/>
          <a:lstStyle/>
          <a:p>
            <a:pPr marL="0" indent="0" algn="l">
              <a:buNone/>
            </a:pPr>
            <a:r>
              <a:rPr lang="en-US" sz="1200" dirty="0">
                <a:solidFill>
                  <a:srgbClr val="555555"/>
                </a:solidFill>
                <a:latin typeface="Noto Sans JP" pitchFamily="34" charset="0"/>
                <a:ea typeface="Noto Sans JP" pitchFamily="34" charset="-122"/>
                <a:cs typeface="Noto Sans JP" pitchFamily="34" charset="-120"/>
              </a:rPr>
              <a:t>配信：ライブの拡張（遠隔収益・アーカイブ）、SNS：拡散装置、雑誌→Web化：文脈形成。構造：SNS→配信→フェス→SNS（循環）</a:t>
            </a:r>
            <a:endParaRPr lang="en-US" sz="1200" dirty="0"/>
          </a:p>
        </p:txBody>
      </p:sp>
      <p:sp>
        <p:nvSpPr>
          <p:cNvPr id="33" name="Text 16"/>
          <p:cNvSpPr txBox="1"/>
          <p:nvPr/>
        </p:nvSpPr>
        <p:spPr>
          <a:xfrm>
            <a:off x="219151" y="6409577"/>
            <a:ext cx="4143680" cy="220466"/>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構造：</a:t>
            </a:r>
            <a:r>
              <a:rPr lang="en-US" sz="900" dirty="0">
                <a:solidFill>
                  <a:srgbClr val="666666"/>
                </a:solidFill>
                <a:latin typeface="Noto Sans JP" pitchFamily="34" charset="0"/>
                <a:ea typeface="Noto Sans JP" pitchFamily="34" charset="-122"/>
                <a:cs typeface="Noto Sans JP" pitchFamily="34" charset="-120"/>
              </a:rPr>
              <a:t> SNS→配信→フェス→SNS（循環） | </a:t>
            </a:r>
            <a:r>
              <a:rPr lang="en-US" sz="900" b="1" dirty="0">
                <a:solidFill>
                  <a:srgbClr val="003366"/>
                </a:solidFill>
                <a:latin typeface="Noto Sans JP" pitchFamily="34" charset="0"/>
                <a:ea typeface="Noto Sans JP" pitchFamily="34" charset="-122"/>
                <a:cs typeface="Noto Sans JP" pitchFamily="34" charset="-120"/>
              </a:rPr>
              <a:t>効果：</a:t>
            </a:r>
            <a:r>
              <a:rPr lang="en-US" sz="900" dirty="0">
                <a:solidFill>
                  <a:srgbClr val="666666"/>
                </a:solidFill>
                <a:latin typeface="Noto Sans JP" pitchFamily="34" charset="0"/>
                <a:ea typeface="Noto Sans JP" pitchFamily="34" charset="-122"/>
                <a:cs typeface="Noto Sans JP" pitchFamily="34" charset="-120"/>
              </a:rPr>
              <a:t> 拡散→集客→収益→再拡散 </a:t>
            </a:r>
            <a:endParaRPr lang="en-US" sz="900" dirty="0"/>
          </a:p>
        </p:txBody>
      </p:sp>
      <p:sp>
        <p:nvSpPr>
          <p:cNvPr id="34" name="Text 17"/>
          <p:cNvSpPr txBox="1"/>
          <p:nvPr/>
        </p:nvSpPr>
        <p:spPr>
          <a:xfrm>
            <a:off x="10782605" y="6476695"/>
            <a:ext cx="1028700" cy="200254"/>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43</a:t>
            </a:r>
            <a:endParaRPr lang="en-US" sz="1000" dirty="0"/>
          </a:p>
        </p:txBody>
      </p:sp>
      <p:pic>
        <p:nvPicPr>
          <p:cNvPr id="39" name="図 38">
            <a:extLst>
              <a:ext uri="{FF2B5EF4-FFF2-40B4-BE49-F238E27FC236}">
                <a16:creationId xmlns:a16="http://schemas.microsoft.com/office/drawing/2014/main" id="{2DE2905C-09EF-1515-AC23-5687BA7A6A58}"/>
              </a:ext>
            </a:extLst>
          </p:cNvPr>
          <p:cNvPicPr>
            <a:picLocks noChangeAspect="1"/>
          </p:cNvPicPr>
          <p:nvPr/>
        </p:nvPicPr>
        <p:blipFill>
          <a:blip r:embed="rId13"/>
          <a:stretch>
            <a:fillRect/>
          </a:stretch>
        </p:blipFill>
        <p:spPr>
          <a:xfrm>
            <a:off x="8952797" y="2590595"/>
            <a:ext cx="1858763" cy="1199600"/>
          </a:xfrm>
          <a:prstGeom prst="rect">
            <a:avLst/>
          </a:prstGeom>
        </p:spPr>
      </p:pic>
      <p:pic>
        <p:nvPicPr>
          <p:cNvPr id="47" name="図 46">
            <a:extLst>
              <a:ext uri="{FF2B5EF4-FFF2-40B4-BE49-F238E27FC236}">
                <a16:creationId xmlns:a16="http://schemas.microsoft.com/office/drawing/2014/main" id="{BBFCD4CA-F89F-315D-A47A-8330EF24C31C}"/>
              </a:ext>
            </a:extLst>
          </p:cNvPr>
          <p:cNvPicPr>
            <a:picLocks noChangeAspect="1"/>
          </p:cNvPicPr>
          <p:nvPr/>
        </p:nvPicPr>
        <p:blipFill>
          <a:blip r:embed="rId14"/>
          <a:stretch>
            <a:fillRect/>
          </a:stretch>
        </p:blipFill>
        <p:spPr>
          <a:xfrm>
            <a:off x="1321270" y="2597568"/>
            <a:ext cx="2030537" cy="1450383"/>
          </a:xfrm>
          <a:prstGeom prst="rect">
            <a:avLst/>
          </a:prstGeom>
        </p:spPr>
      </p:pic>
      <p:cxnSp>
        <p:nvCxnSpPr>
          <p:cNvPr id="51" name="直線コネクタ 50">
            <a:extLst>
              <a:ext uri="{FF2B5EF4-FFF2-40B4-BE49-F238E27FC236}">
                <a16:creationId xmlns:a16="http://schemas.microsoft.com/office/drawing/2014/main" id="{A1A3D251-5D29-1202-5686-3E55865E16AB}"/>
              </a:ext>
            </a:extLst>
          </p:cNvPr>
          <p:cNvCxnSpPr/>
          <p:nvPr/>
        </p:nvCxnSpPr>
        <p:spPr>
          <a:xfrm>
            <a:off x="3796025" y="5669957"/>
            <a:ext cx="4855610"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52" name="Image 9" descr="preencoded.png">
            <a:extLst>
              <a:ext uri="{FF2B5EF4-FFF2-40B4-BE49-F238E27FC236}">
                <a16:creationId xmlns:a16="http://schemas.microsoft.com/office/drawing/2014/main" id="{453C9021-A6B1-7460-8C54-D180E0197DE7}"/>
              </a:ext>
            </a:extLst>
          </p:cNvPr>
          <p:cNvPicPr>
            <a:picLocks noChangeAspect="1"/>
          </p:cNvPicPr>
          <p:nvPr/>
        </p:nvPicPr>
        <p:blipFill>
          <a:blip r:embed="rId9"/>
          <a:srcRect t="-180" b="-180"/>
          <a:stretch/>
        </p:blipFill>
        <p:spPr>
          <a:xfrm>
            <a:off x="8591120" y="2053722"/>
            <a:ext cx="95098" cy="152705"/>
          </a:xfrm>
          <a:prstGeom prst="rect">
            <a:avLst/>
          </a:prstGeom>
        </p:spPr>
      </p:pic>
      <p:pic>
        <p:nvPicPr>
          <p:cNvPr id="53" name="Image 13" descr="preencoded.png">
            <a:extLst>
              <a:ext uri="{FF2B5EF4-FFF2-40B4-BE49-F238E27FC236}">
                <a16:creationId xmlns:a16="http://schemas.microsoft.com/office/drawing/2014/main" id="{3C6AADA1-6849-60A7-F128-38CB5BF50195}"/>
              </a:ext>
            </a:extLst>
          </p:cNvPr>
          <p:cNvPicPr>
            <a:picLocks noChangeAspect="1"/>
          </p:cNvPicPr>
          <p:nvPr/>
        </p:nvPicPr>
        <p:blipFill>
          <a:blip r:embed="rId11"/>
          <a:srcRect l="-23280" r="-23280"/>
          <a:stretch/>
        </p:blipFill>
        <p:spPr>
          <a:xfrm>
            <a:off x="3715100" y="2015775"/>
            <a:ext cx="209398" cy="228600"/>
          </a:xfrm>
          <a:prstGeom prst="rect">
            <a:avLst/>
          </a:prstGeom>
        </p:spPr>
      </p:pic>
      <p:cxnSp>
        <p:nvCxnSpPr>
          <p:cNvPr id="54" name="直線コネクタ 53">
            <a:extLst>
              <a:ext uri="{FF2B5EF4-FFF2-40B4-BE49-F238E27FC236}">
                <a16:creationId xmlns:a16="http://schemas.microsoft.com/office/drawing/2014/main" id="{422D08E3-8682-8496-8BB0-EA3ED13D084B}"/>
              </a:ext>
            </a:extLst>
          </p:cNvPr>
          <p:cNvCxnSpPr/>
          <p:nvPr/>
        </p:nvCxnSpPr>
        <p:spPr>
          <a:xfrm>
            <a:off x="3796025" y="2123091"/>
            <a:ext cx="4855610"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56" name="Image 13" descr="preencoded.png">
            <a:extLst>
              <a:ext uri="{FF2B5EF4-FFF2-40B4-BE49-F238E27FC236}">
                <a16:creationId xmlns:a16="http://schemas.microsoft.com/office/drawing/2014/main" id="{8AA138F1-FF3D-743F-CC60-8A3602478818}"/>
              </a:ext>
            </a:extLst>
          </p:cNvPr>
          <p:cNvPicPr>
            <a:picLocks noChangeAspect="1"/>
          </p:cNvPicPr>
          <p:nvPr/>
        </p:nvPicPr>
        <p:blipFill>
          <a:blip r:embed="rId11"/>
          <a:srcRect l="-23280" r="-23280"/>
          <a:stretch/>
        </p:blipFill>
        <p:spPr>
          <a:xfrm rot="5400000">
            <a:off x="8546936" y="2797337"/>
            <a:ext cx="209398" cy="228600"/>
          </a:xfrm>
          <a:prstGeom prst="rect">
            <a:avLst/>
          </a:prstGeom>
        </p:spPr>
      </p:pic>
      <p:cxnSp>
        <p:nvCxnSpPr>
          <p:cNvPr id="57" name="直線コネクタ 56">
            <a:extLst>
              <a:ext uri="{FF2B5EF4-FFF2-40B4-BE49-F238E27FC236}">
                <a16:creationId xmlns:a16="http://schemas.microsoft.com/office/drawing/2014/main" id="{0CA87457-8480-5572-B98C-9C6F62582108}"/>
              </a:ext>
            </a:extLst>
          </p:cNvPr>
          <p:cNvCxnSpPr>
            <a:cxnSpLocks/>
          </p:cNvCxnSpPr>
          <p:nvPr/>
        </p:nvCxnSpPr>
        <p:spPr>
          <a:xfrm flipV="1">
            <a:off x="8651635" y="2890273"/>
            <a:ext cx="0" cy="2040129"/>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60" name="Image 13" descr="preencoded.png">
            <a:extLst>
              <a:ext uri="{FF2B5EF4-FFF2-40B4-BE49-F238E27FC236}">
                <a16:creationId xmlns:a16="http://schemas.microsoft.com/office/drawing/2014/main" id="{F5235E3E-7180-6F34-5235-2B616098BB33}"/>
              </a:ext>
            </a:extLst>
          </p:cNvPr>
          <p:cNvPicPr>
            <a:picLocks noChangeAspect="1"/>
          </p:cNvPicPr>
          <p:nvPr/>
        </p:nvPicPr>
        <p:blipFill>
          <a:blip r:embed="rId11"/>
          <a:srcRect l="-23280" r="-23280"/>
          <a:stretch/>
        </p:blipFill>
        <p:spPr>
          <a:xfrm rot="16200000">
            <a:off x="8546936" y="4771272"/>
            <a:ext cx="209398" cy="228600"/>
          </a:xfrm>
          <a:prstGeom prst="rect">
            <a:avLst/>
          </a:prstGeom>
        </p:spPr>
      </p:pic>
      <p:pic>
        <p:nvPicPr>
          <p:cNvPr id="61" name="Image 13" descr="preencoded.png">
            <a:extLst>
              <a:ext uri="{FF2B5EF4-FFF2-40B4-BE49-F238E27FC236}">
                <a16:creationId xmlns:a16="http://schemas.microsoft.com/office/drawing/2014/main" id="{0AE6FE12-DD7C-EE64-E6ED-7A41EF396BA8}"/>
              </a:ext>
            </a:extLst>
          </p:cNvPr>
          <p:cNvPicPr>
            <a:picLocks noChangeAspect="1"/>
          </p:cNvPicPr>
          <p:nvPr/>
        </p:nvPicPr>
        <p:blipFill>
          <a:blip r:embed="rId11"/>
          <a:srcRect l="-23280" r="-23280"/>
          <a:stretch/>
        </p:blipFill>
        <p:spPr>
          <a:xfrm rot="5400000">
            <a:off x="3736780" y="2801624"/>
            <a:ext cx="209398" cy="228600"/>
          </a:xfrm>
          <a:prstGeom prst="rect">
            <a:avLst/>
          </a:prstGeom>
        </p:spPr>
      </p:pic>
      <p:cxnSp>
        <p:nvCxnSpPr>
          <p:cNvPr id="62" name="直線コネクタ 61">
            <a:extLst>
              <a:ext uri="{FF2B5EF4-FFF2-40B4-BE49-F238E27FC236}">
                <a16:creationId xmlns:a16="http://schemas.microsoft.com/office/drawing/2014/main" id="{37430FCE-5AB8-79EE-9306-0D3581DAEAB7}"/>
              </a:ext>
            </a:extLst>
          </p:cNvPr>
          <p:cNvCxnSpPr>
            <a:cxnSpLocks/>
          </p:cNvCxnSpPr>
          <p:nvPr/>
        </p:nvCxnSpPr>
        <p:spPr>
          <a:xfrm flipV="1">
            <a:off x="3841479" y="2894560"/>
            <a:ext cx="0" cy="2040129"/>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63" name="Image 13" descr="preencoded.png">
            <a:extLst>
              <a:ext uri="{FF2B5EF4-FFF2-40B4-BE49-F238E27FC236}">
                <a16:creationId xmlns:a16="http://schemas.microsoft.com/office/drawing/2014/main" id="{8250815B-4B6D-B0C4-F965-DD3F0A59DB2F}"/>
              </a:ext>
            </a:extLst>
          </p:cNvPr>
          <p:cNvPicPr>
            <a:picLocks noChangeAspect="1"/>
          </p:cNvPicPr>
          <p:nvPr/>
        </p:nvPicPr>
        <p:blipFill>
          <a:blip r:embed="rId11"/>
          <a:srcRect l="-23280" r="-23280"/>
          <a:stretch/>
        </p:blipFill>
        <p:spPr>
          <a:xfrm rot="16200000">
            <a:off x="3736780" y="4775559"/>
            <a:ext cx="209398" cy="2286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9810598" y="-952805"/>
            <a:ext cx="2857500" cy="2857500"/>
          </a:xfrm>
          <a:prstGeom prst="rect">
            <a:avLst/>
          </a:prstGeom>
          <a:solidFill>
            <a:srgbClr val="4A90E2">
              <a:alpha val="10000"/>
            </a:srgbClr>
          </a:solidFill>
          <a:ln w="12700">
            <a:solidFill>
              <a:srgbClr val="FFFFFF">
                <a:alpha val="0"/>
              </a:srgbClr>
            </a:solidFill>
            <a:prstDash val="solid"/>
          </a:ln>
        </p:spPr>
      </p:sp>
      <p:sp>
        <p:nvSpPr>
          <p:cNvPr id="5" name="Shape 3"/>
          <p:cNvSpPr/>
          <p:nvPr/>
        </p:nvSpPr>
        <p:spPr>
          <a:xfrm rot="1800000">
            <a:off x="952805" y="5429707"/>
            <a:ext cx="1904695" cy="1904695"/>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a:off x="381305" y="1524305"/>
            <a:ext cx="5562295" cy="4610405"/>
          </a:xfrm>
          <a:prstGeom prst="roundRect">
            <a:avLst>
              <a:gd name="adj" fmla="val 656"/>
            </a:avLst>
          </a:prstGeom>
          <a:solidFill>
            <a:srgbClr val="F8FBFF"/>
          </a:solidFill>
          <a:ln w="25400">
            <a:solidFill>
              <a:srgbClr val="E3F2FD"/>
            </a:solidFill>
            <a:prstDash val="solid"/>
          </a:ln>
        </p:spPr>
      </p:sp>
      <p:pic>
        <p:nvPicPr>
          <p:cNvPr id="7" name="Image 0" descr="preencoded.png"/>
          <p:cNvPicPr>
            <a:picLocks noChangeAspect="1"/>
          </p:cNvPicPr>
          <p:nvPr/>
        </p:nvPicPr>
        <p:blipFill>
          <a:blip r:embed="rId3"/>
          <a:srcRect/>
          <a:stretch/>
        </p:blipFill>
        <p:spPr>
          <a:xfrm>
            <a:off x="2723998" y="2991002"/>
            <a:ext cx="2438705" cy="2438705"/>
          </a:xfrm>
          <a:prstGeom prst="rect">
            <a:avLst/>
          </a:prstGeom>
        </p:spPr>
      </p:pic>
      <p:pic>
        <p:nvPicPr>
          <p:cNvPr id="8" name="Image 1" descr="preencoded.png"/>
          <p:cNvPicPr>
            <a:picLocks noChangeAspect="1"/>
          </p:cNvPicPr>
          <p:nvPr/>
        </p:nvPicPr>
        <p:blipFill>
          <a:blip r:embed="rId4"/>
          <a:srcRect/>
          <a:stretch/>
        </p:blipFill>
        <p:spPr>
          <a:xfrm>
            <a:off x="2723998" y="552298"/>
            <a:ext cx="2438705" cy="2438705"/>
          </a:xfrm>
          <a:prstGeom prst="rect">
            <a:avLst/>
          </a:prstGeom>
        </p:spPr>
      </p:pic>
      <p:pic>
        <p:nvPicPr>
          <p:cNvPr id="9" name="Image 2" descr="preencoded.png"/>
          <p:cNvPicPr>
            <a:picLocks noChangeAspect="1"/>
          </p:cNvPicPr>
          <p:nvPr/>
        </p:nvPicPr>
        <p:blipFill>
          <a:blip r:embed="rId5"/>
          <a:srcRect/>
          <a:stretch/>
        </p:blipFill>
        <p:spPr>
          <a:xfrm>
            <a:off x="286207" y="2991002"/>
            <a:ext cx="2438705" cy="2438705"/>
          </a:xfrm>
          <a:prstGeom prst="rect">
            <a:avLst/>
          </a:prstGeom>
        </p:spPr>
      </p:pic>
      <p:pic>
        <p:nvPicPr>
          <p:cNvPr id="10" name="Image 3" descr="preencoded.png"/>
          <p:cNvPicPr>
            <a:picLocks noChangeAspect="1"/>
          </p:cNvPicPr>
          <p:nvPr/>
        </p:nvPicPr>
        <p:blipFill>
          <a:blip r:embed="rId6"/>
          <a:srcRect/>
          <a:stretch/>
        </p:blipFill>
        <p:spPr>
          <a:xfrm>
            <a:off x="5162702" y="2991002"/>
            <a:ext cx="2438705" cy="2438705"/>
          </a:xfrm>
          <a:prstGeom prst="rect">
            <a:avLst/>
          </a:prstGeom>
        </p:spPr>
      </p:pic>
      <p:pic>
        <p:nvPicPr>
          <p:cNvPr id="11" name="Image 4" descr="preencoded.png"/>
          <p:cNvPicPr>
            <a:picLocks noChangeAspect="1"/>
          </p:cNvPicPr>
          <p:nvPr/>
        </p:nvPicPr>
        <p:blipFill>
          <a:blip r:embed="rId6"/>
          <a:srcRect/>
          <a:stretch/>
        </p:blipFill>
        <p:spPr>
          <a:xfrm>
            <a:off x="2723998" y="5429707"/>
            <a:ext cx="2438705" cy="2438705"/>
          </a:xfrm>
          <a:prstGeom prst="rect">
            <a:avLst/>
          </a:prstGeom>
        </p:spPr>
      </p:pic>
      <p:pic>
        <p:nvPicPr>
          <p:cNvPr id="12" name="Image 5" descr="preencoded.png"/>
          <p:cNvPicPr>
            <a:picLocks noChangeAspect="1"/>
          </p:cNvPicPr>
          <p:nvPr/>
        </p:nvPicPr>
        <p:blipFill>
          <a:blip r:embed="rId7"/>
          <a:srcRect/>
          <a:stretch/>
        </p:blipFill>
        <p:spPr>
          <a:xfrm>
            <a:off x="286207" y="552298"/>
            <a:ext cx="2438705" cy="2438705"/>
          </a:xfrm>
          <a:prstGeom prst="rect">
            <a:avLst/>
          </a:prstGeom>
        </p:spPr>
      </p:pic>
      <p:pic>
        <p:nvPicPr>
          <p:cNvPr id="13" name="Image 6" descr="preencoded.png"/>
          <p:cNvPicPr>
            <a:picLocks noChangeAspect="1"/>
          </p:cNvPicPr>
          <p:nvPr/>
        </p:nvPicPr>
        <p:blipFill>
          <a:blip r:embed="rId8"/>
          <a:srcRect/>
          <a:stretch/>
        </p:blipFill>
        <p:spPr>
          <a:xfrm>
            <a:off x="5162702" y="552298"/>
            <a:ext cx="2438705" cy="2438705"/>
          </a:xfrm>
          <a:prstGeom prst="rect">
            <a:avLst/>
          </a:prstGeom>
        </p:spPr>
      </p:pic>
      <p:pic>
        <p:nvPicPr>
          <p:cNvPr id="14" name="Image 7" descr="preencoded.png"/>
          <p:cNvPicPr>
            <a:picLocks noChangeAspect="1"/>
          </p:cNvPicPr>
          <p:nvPr/>
        </p:nvPicPr>
        <p:blipFill>
          <a:blip r:embed="rId9"/>
          <a:srcRect/>
          <a:stretch/>
        </p:blipFill>
        <p:spPr>
          <a:xfrm>
            <a:off x="286207" y="5429707"/>
            <a:ext cx="2438705" cy="2438705"/>
          </a:xfrm>
          <a:prstGeom prst="rect">
            <a:avLst/>
          </a:prstGeom>
        </p:spPr>
      </p:pic>
      <p:pic>
        <p:nvPicPr>
          <p:cNvPr id="15" name="Image 8" descr="preencoded.png"/>
          <p:cNvPicPr>
            <a:picLocks noChangeAspect="1"/>
          </p:cNvPicPr>
          <p:nvPr/>
        </p:nvPicPr>
        <p:blipFill>
          <a:blip r:embed="rId6"/>
          <a:srcRect/>
          <a:stretch/>
        </p:blipFill>
        <p:spPr>
          <a:xfrm>
            <a:off x="5162702" y="5429707"/>
            <a:ext cx="2438705" cy="2438705"/>
          </a:xfrm>
          <a:prstGeom prst="rect">
            <a:avLst/>
          </a:prstGeom>
        </p:spPr>
      </p:pic>
      <p:pic>
        <p:nvPicPr>
          <p:cNvPr id="16" name="Image 9" descr="preencoded.png"/>
          <p:cNvPicPr>
            <a:picLocks noChangeAspect="1"/>
          </p:cNvPicPr>
          <p:nvPr/>
        </p:nvPicPr>
        <p:blipFill>
          <a:blip r:embed="rId10"/>
          <a:srcRect/>
          <a:stretch/>
        </p:blipFill>
        <p:spPr>
          <a:xfrm>
            <a:off x="4019702" y="2295144"/>
            <a:ext cx="152705" cy="152705"/>
          </a:xfrm>
          <a:prstGeom prst="rect">
            <a:avLst/>
          </a:prstGeom>
        </p:spPr>
      </p:pic>
      <p:pic>
        <p:nvPicPr>
          <p:cNvPr id="17" name="Image 10" descr="preencoded.png"/>
          <p:cNvPicPr>
            <a:picLocks noChangeAspect="1"/>
          </p:cNvPicPr>
          <p:nvPr/>
        </p:nvPicPr>
        <p:blipFill>
          <a:blip r:embed="rId10"/>
          <a:srcRect/>
          <a:stretch/>
        </p:blipFill>
        <p:spPr>
          <a:xfrm>
            <a:off x="3486607" y="4095598"/>
            <a:ext cx="152705" cy="152705"/>
          </a:xfrm>
          <a:prstGeom prst="rect">
            <a:avLst/>
          </a:prstGeom>
        </p:spPr>
      </p:pic>
      <p:pic>
        <p:nvPicPr>
          <p:cNvPr id="18" name="Image 11" descr="preencoded.png"/>
          <p:cNvPicPr>
            <a:picLocks noChangeAspect="1"/>
          </p:cNvPicPr>
          <p:nvPr/>
        </p:nvPicPr>
        <p:blipFill>
          <a:blip r:embed="rId10"/>
          <a:srcRect/>
          <a:stretch/>
        </p:blipFill>
        <p:spPr>
          <a:xfrm>
            <a:off x="2933395" y="4295851"/>
            <a:ext cx="152705" cy="152705"/>
          </a:xfrm>
          <a:prstGeom prst="rect">
            <a:avLst/>
          </a:prstGeom>
        </p:spPr>
      </p:pic>
      <p:pic>
        <p:nvPicPr>
          <p:cNvPr id="19" name="Image 12" descr="preencoded.png"/>
          <p:cNvPicPr>
            <a:picLocks noChangeAspect="1"/>
          </p:cNvPicPr>
          <p:nvPr/>
        </p:nvPicPr>
        <p:blipFill>
          <a:blip r:embed="rId10"/>
          <a:srcRect/>
          <a:stretch/>
        </p:blipFill>
        <p:spPr>
          <a:xfrm>
            <a:off x="1895551" y="5400446"/>
            <a:ext cx="152705" cy="152705"/>
          </a:xfrm>
          <a:prstGeom prst="rect">
            <a:avLst/>
          </a:prstGeom>
        </p:spPr>
      </p:pic>
      <p:sp>
        <p:nvSpPr>
          <p:cNvPr id="20" name="Shape 5"/>
          <p:cNvSpPr/>
          <p:nvPr/>
        </p:nvSpPr>
        <p:spPr>
          <a:xfrm>
            <a:off x="3448202" y="1772107"/>
            <a:ext cx="1257300" cy="476402"/>
          </a:xfrm>
          <a:prstGeom prst="roundRect">
            <a:avLst>
              <a:gd name="adj" fmla="val 23033"/>
            </a:avLst>
          </a:prstGeom>
          <a:solidFill>
            <a:srgbClr val="FFFFFF">
              <a:alpha val="90000"/>
            </a:srgbClr>
          </a:solidFill>
          <a:ln w="12700">
            <a:solidFill>
              <a:srgbClr val="FFFFFF"/>
            </a:solidFill>
            <a:prstDash val="solid"/>
          </a:ln>
          <a:effectLst>
            <a:outerShdw blurRad="25400" dist="12700" dir="16200000" algn="bl" rotWithShape="0">
              <a:srgbClr val="000000">
                <a:alpha val="40000"/>
              </a:srgbClr>
            </a:outerShdw>
          </a:effectLst>
        </p:spPr>
      </p:sp>
      <p:sp>
        <p:nvSpPr>
          <p:cNvPr id="21" name="Text 6"/>
          <p:cNvSpPr txBox="1"/>
          <p:nvPr/>
        </p:nvSpPr>
        <p:spPr>
          <a:xfrm>
            <a:off x="3443630" y="1837944"/>
            <a:ext cx="1266444" cy="162763"/>
          </a:xfrm>
          <a:prstGeom prst="rect">
            <a:avLst/>
          </a:prstGeom>
          <a:noFill/>
          <a:ln/>
        </p:spPr>
        <p:txBody>
          <a:bodyPr wrap="square" lIns="0" tIns="0" rIns="0" bIns="0" rtlCol="0" anchor="ctr"/>
          <a:lstStyle/>
          <a:p>
            <a:pPr marL="0" indent="0" algn="ctr">
              <a:buNone/>
            </a:pPr>
            <a:r>
              <a:rPr lang="en-US" sz="900" b="1" dirty="0">
                <a:solidFill>
                  <a:srgbClr val="222222">
                    <a:alpha val="90000"/>
                  </a:srgbClr>
                </a:solidFill>
                <a:latin typeface="Noto Sans JP" pitchFamily="34" charset="0"/>
                <a:ea typeface="Noto Sans JP" pitchFamily="34" charset="-122"/>
                <a:cs typeface="Noto Sans JP" pitchFamily="34" charset="-120"/>
              </a:rPr>
              <a:t>RISING SUN (北海道)</a:t>
            </a:r>
            <a:endParaRPr lang="en-US" sz="900" dirty="0"/>
          </a:p>
        </p:txBody>
      </p:sp>
      <p:sp>
        <p:nvSpPr>
          <p:cNvPr id="22" name="Text 7"/>
          <p:cNvSpPr txBox="1"/>
          <p:nvPr/>
        </p:nvSpPr>
        <p:spPr>
          <a:xfrm>
            <a:off x="3819449" y="2009851"/>
            <a:ext cx="514807" cy="162763"/>
          </a:xfrm>
          <a:prstGeom prst="rect">
            <a:avLst/>
          </a:prstGeom>
          <a:noFill/>
          <a:ln/>
        </p:spPr>
        <p:txBody>
          <a:bodyPr wrap="square" lIns="0" tIns="0" rIns="0" bIns="0" rtlCol="0" anchor="ctr"/>
          <a:lstStyle/>
          <a:p>
            <a:pPr marL="0" indent="0" algn="ctr">
              <a:buNone/>
            </a:pPr>
            <a:r>
              <a:rPr lang="en-US" sz="900" b="1" dirty="0">
                <a:solidFill>
                  <a:srgbClr val="0052CC">
                    <a:alpha val="90000"/>
                  </a:srgbClr>
                </a:solidFill>
                <a:latin typeface="Noto Sans JP" pitchFamily="34" charset="0"/>
                <a:ea typeface="Noto Sans JP" pitchFamily="34" charset="-122"/>
                <a:cs typeface="Noto Sans JP" pitchFamily="34" charset="-120"/>
              </a:rPr>
              <a:t>102億円</a:t>
            </a:r>
            <a:endParaRPr lang="en-US" sz="900" dirty="0"/>
          </a:p>
        </p:txBody>
      </p:sp>
      <p:sp>
        <p:nvSpPr>
          <p:cNvPr id="23" name="Shape 8"/>
          <p:cNvSpPr/>
          <p:nvPr/>
        </p:nvSpPr>
        <p:spPr>
          <a:xfrm>
            <a:off x="2991002" y="3571646"/>
            <a:ext cx="1076249" cy="476402"/>
          </a:xfrm>
          <a:prstGeom prst="roundRect">
            <a:avLst>
              <a:gd name="adj" fmla="val 23033"/>
            </a:avLst>
          </a:prstGeom>
          <a:solidFill>
            <a:srgbClr val="FFFFFF">
              <a:alpha val="90000"/>
            </a:srgbClr>
          </a:solidFill>
          <a:ln w="12700">
            <a:solidFill>
              <a:srgbClr val="FFFFFF"/>
            </a:solidFill>
            <a:prstDash val="solid"/>
          </a:ln>
          <a:effectLst>
            <a:outerShdw blurRad="25400" dist="12700" dir="16200000" algn="bl" rotWithShape="0">
              <a:srgbClr val="000000">
                <a:alpha val="40000"/>
              </a:srgbClr>
            </a:outerShdw>
          </a:effectLst>
        </p:spPr>
      </p:sp>
      <p:sp>
        <p:nvSpPr>
          <p:cNvPr id="24" name="Text 9"/>
          <p:cNvSpPr txBox="1"/>
          <p:nvPr/>
        </p:nvSpPr>
        <p:spPr>
          <a:xfrm>
            <a:off x="2989174" y="3638398"/>
            <a:ext cx="1080821" cy="162763"/>
          </a:xfrm>
          <a:prstGeom prst="rect">
            <a:avLst/>
          </a:prstGeom>
          <a:noFill/>
          <a:ln/>
        </p:spPr>
        <p:txBody>
          <a:bodyPr wrap="square" lIns="0" tIns="0" rIns="0" bIns="0" rtlCol="0" anchor="ctr"/>
          <a:lstStyle/>
          <a:p>
            <a:pPr marL="0" indent="0" algn="ctr">
              <a:buNone/>
            </a:pPr>
            <a:r>
              <a:rPr lang="en-US" sz="900" b="1" dirty="0">
                <a:solidFill>
                  <a:srgbClr val="222222">
                    <a:alpha val="90000"/>
                  </a:srgbClr>
                </a:solidFill>
                <a:latin typeface="Noto Sans JP" pitchFamily="34" charset="0"/>
                <a:ea typeface="Noto Sans JP" pitchFamily="34" charset="-122"/>
                <a:cs typeface="Noto Sans JP" pitchFamily="34" charset="-120"/>
              </a:rPr>
              <a:t>FUJI ROCK (新潟)</a:t>
            </a:r>
            <a:endParaRPr lang="en-US" sz="900" dirty="0"/>
          </a:p>
        </p:txBody>
      </p:sp>
      <p:sp>
        <p:nvSpPr>
          <p:cNvPr id="25" name="Text 10"/>
          <p:cNvSpPr txBox="1"/>
          <p:nvPr/>
        </p:nvSpPr>
        <p:spPr>
          <a:xfrm>
            <a:off x="3270809" y="3810305"/>
            <a:ext cx="514807" cy="162763"/>
          </a:xfrm>
          <a:prstGeom prst="rect">
            <a:avLst/>
          </a:prstGeom>
          <a:noFill/>
          <a:ln/>
        </p:spPr>
        <p:txBody>
          <a:bodyPr wrap="square" lIns="0" tIns="0" rIns="0" bIns="0" rtlCol="0" anchor="ctr"/>
          <a:lstStyle/>
          <a:p>
            <a:pPr marL="0" indent="0" algn="ctr">
              <a:buNone/>
            </a:pPr>
            <a:r>
              <a:rPr lang="en-US" sz="900" b="1" dirty="0">
                <a:solidFill>
                  <a:srgbClr val="0052CC">
                    <a:alpha val="90000"/>
                  </a:srgbClr>
                </a:solidFill>
                <a:latin typeface="Noto Sans JP" pitchFamily="34" charset="0"/>
                <a:ea typeface="Noto Sans JP" pitchFamily="34" charset="-122"/>
                <a:cs typeface="Noto Sans JP" pitchFamily="34" charset="-120"/>
              </a:rPr>
              <a:t>150億円</a:t>
            </a:r>
            <a:endParaRPr lang="en-US" sz="900" dirty="0"/>
          </a:p>
        </p:txBody>
      </p:sp>
      <p:sp>
        <p:nvSpPr>
          <p:cNvPr id="26" name="Shape 11"/>
          <p:cNvSpPr/>
          <p:nvPr/>
        </p:nvSpPr>
        <p:spPr>
          <a:xfrm>
            <a:off x="2457907" y="3771900"/>
            <a:ext cx="1047902" cy="476402"/>
          </a:xfrm>
          <a:prstGeom prst="roundRect">
            <a:avLst>
              <a:gd name="adj" fmla="val 23033"/>
            </a:avLst>
          </a:prstGeom>
          <a:solidFill>
            <a:srgbClr val="FFFFFF">
              <a:alpha val="90000"/>
            </a:srgbClr>
          </a:solidFill>
          <a:ln w="12700">
            <a:solidFill>
              <a:srgbClr val="FFFFFF"/>
            </a:solidFill>
            <a:prstDash val="solid"/>
          </a:ln>
          <a:effectLst>
            <a:outerShdw blurRad="25400" dist="12700" dir="16200000" algn="bl" rotWithShape="0">
              <a:srgbClr val="000000">
                <a:alpha val="40000"/>
              </a:srgbClr>
            </a:outerShdw>
          </a:effectLst>
        </p:spPr>
      </p:sp>
      <p:sp>
        <p:nvSpPr>
          <p:cNvPr id="27" name="Text 12"/>
          <p:cNvSpPr txBox="1"/>
          <p:nvPr/>
        </p:nvSpPr>
        <p:spPr>
          <a:xfrm>
            <a:off x="2476195" y="3838651"/>
            <a:ext cx="1010412" cy="162763"/>
          </a:xfrm>
          <a:prstGeom prst="rect">
            <a:avLst/>
          </a:prstGeom>
          <a:noFill/>
          <a:ln/>
        </p:spPr>
        <p:txBody>
          <a:bodyPr wrap="square" lIns="0" tIns="0" rIns="0" bIns="0" rtlCol="0" anchor="ctr"/>
          <a:lstStyle/>
          <a:p>
            <a:pPr marL="0" indent="0" algn="ctr">
              <a:buNone/>
            </a:pPr>
            <a:r>
              <a:rPr lang="en-US" sz="900" b="1" dirty="0">
                <a:solidFill>
                  <a:srgbClr val="222222">
                    <a:alpha val="90000"/>
                  </a:srgbClr>
                </a:solidFill>
                <a:latin typeface="Noto Sans JP" pitchFamily="34" charset="0"/>
                <a:ea typeface="Noto Sans JP" pitchFamily="34" charset="-122"/>
                <a:cs typeface="Noto Sans JP" pitchFamily="34" charset="-120"/>
              </a:rPr>
              <a:t>ONE PARK (福井)</a:t>
            </a:r>
            <a:endParaRPr lang="en-US" sz="900" dirty="0"/>
          </a:p>
        </p:txBody>
      </p:sp>
      <p:sp>
        <p:nvSpPr>
          <p:cNvPr id="28" name="Text 13"/>
          <p:cNvSpPr txBox="1"/>
          <p:nvPr/>
        </p:nvSpPr>
        <p:spPr>
          <a:xfrm>
            <a:off x="2758745" y="4009644"/>
            <a:ext cx="448056" cy="162763"/>
          </a:xfrm>
          <a:prstGeom prst="rect">
            <a:avLst/>
          </a:prstGeom>
          <a:noFill/>
          <a:ln/>
        </p:spPr>
        <p:txBody>
          <a:bodyPr wrap="square" lIns="0" tIns="0" rIns="0" bIns="0" rtlCol="0" anchor="ctr"/>
          <a:lstStyle/>
          <a:p>
            <a:pPr marL="0" indent="0" algn="ctr">
              <a:buNone/>
            </a:pPr>
            <a:r>
              <a:rPr lang="en-US" sz="900" b="1" dirty="0">
                <a:solidFill>
                  <a:srgbClr val="0052CC">
                    <a:alpha val="90000"/>
                  </a:srgbClr>
                </a:solidFill>
                <a:latin typeface="Noto Sans JP" pitchFamily="34" charset="0"/>
                <a:ea typeface="Noto Sans JP" pitchFamily="34" charset="-122"/>
                <a:cs typeface="Noto Sans JP" pitchFamily="34" charset="-120"/>
              </a:rPr>
              <a:t>13億円</a:t>
            </a:r>
            <a:endParaRPr lang="en-US" sz="900" dirty="0"/>
          </a:p>
        </p:txBody>
      </p:sp>
      <p:sp>
        <p:nvSpPr>
          <p:cNvPr id="29" name="Shape 14"/>
          <p:cNvSpPr/>
          <p:nvPr/>
        </p:nvSpPr>
        <p:spPr>
          <a:xfrm>
            <a:off x="1362456" y="4876495"/>
            <a:ext cx="1162202" cy="476402"/>
          </a:xfrm>
          <a:prstGeom prst="roundRect">
            <a:avLst>
              <a:gd name="adj" fmla="val 23033"/>
            </a:avLst>
          </a:prstGeom>
          <a:solidFill>
            <a:srgbClr val="FFFFFF">
              <a:alpha val="90000"/>
            </a:srgbClr>
          </a:solidFill>
          <a:ln w="12700">
            <a:solidFill>
              <a:srgbClr val="FFFFFF"/>
            </a:solidFill>
            <a:prstDash val="solid"/>
          </a:ln>
          <a:effectLst>
            <a:outerShdw blurRad="25400" dist="12700" dir="16200000" algn="bl" rotWithShape="0">
              <a:srgbClr val="000000">
                <a:alpha val="40000"/>
              </a:srgbClr>
            </a:outerShdw>
          </a:effectLst>
        </p:spPr>
      </p:sp>
      <p:sp>
        <p:nvSpPr>
          <p:cNvPr id="30" name="Text 15"/>
          <p:cNvSpPr txBox="1"/>
          <p:nvPr/>
        </p:nvSpPr>
        <p:spPr>
          <a:xfrm>
            <a:off x="1360627" y="4943246"/>
            <a:ext cx="1165860" cy="162763"/>
          </a:xfrm>
          <a:prstGeom prst="rect">
            <a:avLst/>
          </a:prstGeom>
          <a:noFill/>
          <a:ln/>
        </p:spPr>
        <p:txBody>
          <a:bodyPr wrap="square" lIns="0" tIns="0" rIns="0" bIns="0" rtlCol="0" anchor="ctr"/>
          <a:lstStyle/>
          <a:p>
            <a:pPr marL="0" indent="0" algn="ctr">
              <a:buNone/>
            </a:pPr>
            <a:r>
              <a:rPr lang="en-US" sz="900" b="1" dirty="0">
                <a:solidFill>
                  <a:srgbClr val="222222">
                    <a:alpha val="90000"/>
                  </a:srgbClr>
                </a:solidFill>
                <a:latin typeface="Noto Sans JP" pitchFamily="34" charset="0"/>
                <a:ea typeface="Noto Sans JP" pitchFamily="34" charset="-122"/>
                <a:cs typeface="Noto Sans JP" pitchFamily="34" charset="-120"/>
              </a:rPr>
              <a:t>ひなたフェス (宮崎)</a:t>
            </a:r>
            <a:endParaRPr lang="en-US" sz="900" dirty="0"/>
          </a:p>
        </p:txBody>
      </p:sp>
      <p:sp>
        <p:nvSpPr>
          <p:cNvPr id="31" name="Text 16"/>
          <p:cNvSpPr txBox="1"/>
          <p:nvPr/>
        </p:nvSpPr>
        <p:spPr>
          <a:xfrm>
            <a:off x="1721815" y="5115154"/>
            <a:ext cx="448056" cy="162763"/>
          </a:xfrm>
          <a:prstGeom prst="rect">
            <a:avLst/>
          </a:prstGeom>
          <a:noFill/>
          <a:ln/>
        </p:spPr>
        <p:txBody>
          <a:bodyPr wrap="square" lIns="0" tIns="0" rIns="0" bIns="0" rtlCol="0" anchor="ctr"/>
          <a:lstStyle/>
          <a:p>
            <a:pPr marL="0" indent="0" algn="ctr">
              <a:buNone/>
            </a:pPr>
            <a:r>
              <a:rPr lang="en-US" sz="900" b="1" dirty="0">
                <a:solidFill>
                  <a:srgbClr val="0052CC">
                    <a:alpha val="90000"/>
                  </a:srgbClr>
                </a:solidFill>
                <a:latin typeface="Noto Sans JP" pitchFamily="34" charset="0"/>
                <a:ea typeface="Noto Sans JP" pitchFamily="34" charset="-122"/>
                <a:cs typeface="Noto Sans JP" pitchFamily="34" charset="-120"/>
              </a:rPr>
              <a:t>29億円</a:t>
            </a:r>
            <a:endParaRPr lang="en-US" sz="900" dirty="0"/>
          </a:p>
        </p:txBody>
      </p:sp>
      <p:pic>
        <p:nvPicPr>
          <p:cNvPr id="32" name="Image 13" descr="preencoded.png"/>
          <p:cNvPicPr>
            <a:picLocks noChangeAspect="1"/>
          </p:cNvPicPr>
          <p:nvPr/>
        </p:nvPicPr>
        <p:blipFill>
          <a:blip r:embed="rId3"/>
          <a:srcRect/>
          <a:stretch/>
        </p:blipFill>
        <p:spPr>
          <a:xfrm>
            <a:off x="2723998" y="2991002"/>
            <a:ext cx="2438705" cy="2438705"/>
          </a:xfrm>
          <a:prstGeom prst="rect">
            <a:avLst/>
          </a:prstGeom>
        </p:spPr>
      </p:pic>
      <p:pic>
        <p:nvPicPr>
          <p:cNvPr id="33" name="Image 14" descr="preencoded.png"/>
          <p:cNvPicPr>
            <a:picLocks noChangeAspect="1"/>
          </p:cNvPicPr>
          <p:nvPr/>
        </p:nvPicPr>
        <p:blipFill>
          <a:blip r:embed="rId4"/>
          <a:srcRect/>
          <a:stretch/>
        </p:blipFill>
        <p:spPr>
          <a:xfrm>
            <a:off x="2723998" y="552298"/>
            <a:ext cx="2438705" cy="2438705"/>
          </a:xfrm>
          <a:prstGeom prst="rect">
            <a:avLst/>
          </a:prstGeom>
        </p:spPr>
      </p:pic>
      <p:pic>
        <p:nvPicPr>
          <p:cNvPr id="34" name="Image 15" descr="preencoded.png"/>
          <p:cNvPicPr>
            <a:picLocks noChangeAspect="1"/>
          </p:cNvPicPr>
          <p:nvPr/>
        </p:nvPicPr>
        <p:blipFill>
          <a:blip r:embed="rId5"/>
          <a:srcRect/>
          <a:stretch/>
        </p:blipFill>
        <p:spPr>
          <a:xfrm>
            <a:off x="286207" y="2991002"/>
            <a:ext cx="2438705" cy="2438705"/>
          </a:xfrm>
          <a:prstGeom prst="rect">
            <a:avLst/>
          </a:prstGeom>
        </p:spPr>
      </p:pic>
      <p:pic>
        <p:nvPicPr>
          <p:cNvPr id="35" name="Image 16" descr="preencoded.png"/>
          <p:cNvPicPr>
            <a:picLocks noChangeAspect="1"/>
          </p:cNvPicPr>
          <p:nvPr/>
        </p:nvPicPr>
        <p:blipFill>
          <a:blip r:embed="rId6"/>
          <a:srcRect/>
          <a:stretch/>
        </p:blipFill>
        <p:spPr>
          <a:xfrm>
            <a:off x="5162702" y="2991002"/>
            <a:ext cx="2438705" cy="2438705"/>
          </a:xfrm>
          <a:prstGeom prst="rect">
            <a:avLst/>
          </a:prstGeom>
        </p:spPr>
      </p:pic>
      <p:pic>
        <p:nvPicPr>
          <p:cNvPr id="36" name="Image 17" descr="preencoded.png"/>
          <p:cNvPicPr>
            <a:picLocks noChangeAspect="1"/>
          </p:cNvPicPr>
          <p:nvPr/>
        </p:nvPicPr>
        <p:blipFill>
          <a:blip r:embed="rId6"/>
          <a:srcRect/>
          <a:stretch/>
        </p:blipFill>
        <p:spPr>
          <a:xfrm>
            <a:off x="2723998" y="5429707"/>
            <a:ext cx="2438705" cy="2438705"/>
          </a:xfrm>
          <a:prstGeom prst="rect">
            <a:avLst/>
          </a:prstGeom>
        </p:spPr>
      </p:pic>
      <p:pic>
        <p:nvPicPr>
          <p:cNvPr id="37" name="Image 18" descr="preencoded.png"/>
          <p:cNvPicPr>
            <a:picLocks noChangeAspect="1"/>
          </p:cNvPicPr>
          <p:nvPr/>
        </p:nvPicPr>
        <p:blipFill>
          <a:blip r:embed="rId7"/>
          <a:srcRect/>
          <a:stretch/>
        </p:blipFill>
        <p:spPr>
          <a:xfrm>
            <a:off x="286207" y="552298"/>
            <a:ext cx="2438705" cy="2438705"/>
          </a:xfrm>
          <a:prstGeom prst="rect">
            <a:avLst/>
          </a:prstGeom>
        </p:spPr>
      </p:pic>
      <p:pic>
        <p:nvPicPr>
          <p:cNvPr id="38" name="Image 19" descr="preencoded.png"/>
          <p:cNvPicPr>
            <a:picLocks noChangeAspect="1"/>
          </p:cNvPicPr>
          <p:nvPr/>
        </p:nvPicPr>
        <p:blipFill>
          <a:blip r:embed="rId8"/>
          <a:srcRect/>
          <a:stretch/>
        </p:blipFill>
        <p:spPr>
          <a:xfrm>
            <a:off x="5162702" y="552298"/>
            <a:ext cx="2438705" cy="2438705"/>
          </a:xfrm>
          <a:prstGeom prst="rect">
            <a:avLst/>
          </a:prstGeom>
        </p:spPr>
      </p:pic>
      <p:pic>
        <p:nvPicPr>
          <p:cNvPr id="39" name="Image 20" descr="preencoded.png"/>
          <p:cNvPicPr>
            <a:picLocks noChangeAspect="1"/>
          </p:cNvPicPr>
          <p:nvPr/>
        </p:nvPicPr>
        <p:blipFill>
          <a:blip r:embed="rId9"/>
          <a:srcRect/>
          <a:stretch/>
        </p:blipFill>
        <p:spPr>
          <a:xfrm>
            <a:off x="286207" y="5429707"/>
            <a:ext cx="2438705" cy="2438705"/>
          </a:xfrm>
          <a:prstGeom prst="rect">
            <a:avLst/>
          </a:prstGeom>
        </p:spPr>
      </p:pic>
      <p:pic>
        <p:nvPicPr>
          <p:cNvPr id="40" name="Image 21" descr="preencoded.png"/>
          <p:cNvPicPr>
            <a:picLocks noChangeAspect="1"/>
          </p:cNvPicPr>
          <p:nvPr/>
        </p:nvPicPr>
        <p:blipFill>
          <a:blip r:embed="rId6"/>
          <a:srcRect/>
          <a:stretch/>
        </p:blipFill>
        <p:spPr>
          <a:xfrm>
            <a:off x="5162702" y="5429707"/>
            <a:ext cx="2438705" cy="2438705"/>
          </a:xfrm>
          <a:prstGeom prst="rect">
            <a:avLst/>
          </a:prstGeom>
        </p:spPr>
      </p:pic>
      <p:pic>
        <p:nvPicPr>
          <p:cNvPr id="41" name="Image 22" descr="preencoded.png"/>
          <p:cNvPicPr>
            <a:picLocks noChangeAspect="1"/>
          </p:cNvPicPr>
          <p:nvPr/>
        </p:nvPicPr>
        <p:blipFill>
          <a:blip r:embed="rId10"/>
          <a:srcRect/>
          <a:stretch/>
        </p:blipFill>
        <p:spPr>
          <a:xfrm>
            <a:off x="4019702" y="2295144"/>
            <a:ext cx="152705" cy="152705"/>
          </a:xfrm>
          <a:prstGeom prst="rect">
            <a:avLst/>
          </a:prstGeom>
        </p:spPr>
      </p:pic>
      <p:pic>
        <p:nvPicPr>
          <p:cNvPr id="42" name="Image 23" descr="preencoded.png"/>
          <p:cNvPicPr>
            <a:picLocks noChangeAspect="1"/>
          </p:cNvPicPr>
          <p:nvPr/>
        </p:nvPicPr>
        <p:blipFill>
          <a:blip r:embed="rId10"/>
          <a:srcRect/>
          <a:stretch/>
        </p:blipFill>
        <p:spPr>
          <a:xfrm>
            <a:off x="3486607" y="4095598"/>
            <a:ext cx="152705" cy="152705"/>
          </a:xfrm>
          <a:prstGeom prst="rect">
            <a:avLst/>
          </a:prstGeom>
        </p:spPr>
      </p:pic>
      <p:pic>
        <p:nvPicPr>
          <p:cNvPr id="43" name="Image 24" descr="preencoded.png"/>
          <p:cNvPicPr>
            <a:picLocks noChangeAspect="1"/>
          </p:cNvPicPr>
          <p:nvPr/>
        </p:nvPicPr>
        <p:blipFill>
          <a:blip r:embed="rId10"/>
          <a:srcRect/>
          <a:stretch/>
        </p:blipFill>
        <p:spPr>
          <a:xfrm>
            <a:off x="2933395" y="4295851"/>
            <a:ext cx="152705" cy="152705"/>
          </a:xfrm>
          <a:prstGeom prst="rect">
            <a:avLst/>
          </a:prstGeom>
        </p:spPr>
      </p:pic>
      <p:pic>
        <p:nvPicPr>
          <p:cNvPr id="44" name="Image 25" descr="preencoded.png"/>
          <p:cNvPicPr>
            <a:picLocks noChangeAspect="1"/>
          </p:cNvPicPr>
          <p:nvPr/>
        </p:nvPicPr>
        <p:blipFill>
          <a:blip r:embed="rId10"/>
          <a:srcRect/>
          <a:stretch/>
        </p:blipFill>
        <p:spPr>
          <a:xfrm>
            <a:off x="1895551" y="5400446"/>
            <a:ext cx="152705" cy="152705"/>
          </a:xfrm>
          <a:prstGeom prst="rect">
            <a:avLst/>
          </a:prstGeom>
        </p:spPr>
      </p:pic>
      <p:sp>
        <p:nvSpPr>
          <p:cNvPr id="45" name="Shape 17"/>
          <p:cNvSpPr/>
          <p:nvPr/>
        </p:nvSpPr>
        <p:spPr>
          <a:xfrm>
            <a:off x="3448202" y="1772107"/>
            <a:ext cx="1257300" cy="476402"/>
          </a:xfrm>
          <a:prstGeom prst="roundRect">
            <a:avLst>
              <a:gd name="adj" fmla="val 23033"/>
            </a:avLst>
          </a:prstGeom>
          <a:solidFill>
            <a:srgbClr val="FFFFFF">
              <a:alpha val="90000"/>
            </a:srgbClr>
          </a:solidFill>
          <a:ln w="12700">
            <a:solidFill>
              <a:srgbClr val="FFFFFF"/>
            </a:solidFill>
            <a:prstDash val="solid"/>
          </a:ln>
          <a:effectLst>
            <a:outerShdw blurRad="25400" dist="12700" dir="16200000" algn="bl" rotWithShape="0">
              <a:srgbClr val="000000">
                <a:alpha val="40000"/>
              </a:srgbClr>
            </a:outerShdw>
          </a:effectLst>
        </p:spPr>
      </p:sp>
      <p:sp>
        <p:nvSpPr>
          <p:cNvPr id="46" name="Text 18"/>
          <p:cNvSpPr txBox="1"/>
          <p:nvPr/>
        </p:nvSpPr>
        <p:spPr>
          <a:xfrm>
            <a:off x="3443630" y="1837944"/>
            <a:ext cx="1266444" cy="162763"/>
          </a:xfrm>
          <a:prstGeom prst="rect">
            <a:avLst/>
          </a:prstGeom>
          <a:noFill/>
          <a:ln/>
        </p:spPr>
        <p:txBody>
          <a:bodyPr wrap="square" lIns="0" tIns="0" rIns="0" bIns="0" rtlCol="0" anchor="ctr"/>
          <a:lstStyle/>
          <a:p>
            <a:pPr marL="0" indent="0" algn="ctr">
              <a:buNone/>
            </a:pPr>
            <a:r>
              <a:rPr lang="en-US" sz="900" b="1" dirty="0">
                <a:solidFill>
                  <a:srgbClr val="222222">
                    <a:alpha val="90000"/>
                  </a:srgbClr>
                </a:solidFill>
                <a:latin typeface="Noto Sans JP" pitchFamily="34" charset="0"/>
                <a:ea typeface="Noto Sans JP" pitchFamily="34" charset="-122"/>
                <a:cs typeface="Noto Sans JP" pitchFamily="34" charset="-120"/>
              </a:rPr>
              <a:t>RISING SUN (北海道)</a:t>
            </a:r>
            <a:endParaRPr lang="en-US" sz="900" dirty="0"/>
          </a:p>
        </p:txBody>
      </p:sp>
      <p:sp>
        <p:nvSpPr>
          <p:cNvPr id="47" name="Text 19"/>
          <p:cNvSpPr txBox="1"/>
          <p:nvPr/>
        </p:nvSpPr>
        <p:spPr>
          <a:xfrm>
            <a:off x="3819449" y="2009851"/>
            <a:ext cx="514807" cy="162763"/>
          </a:xfrm>
          <a:prstGeom prst="rect">
            <a:avLst/>
          </a:prstGeom>
          <a:noFill/>
          <a:ln/>
        </p:spPr>
        <p:txBody>
          <a:bodyPr wrap="square" lIns="0" tIns="0" rIns="0" bIns="0" rtlCol="0" anchor="ctr"/>
          <a:lstStyle/>
          <a:p>
            <a:pPr marL="0" indent="0" algn="ctr">
              <a:buNone/>
            </a:pPr>
            <a:r>
              <a:rPr lang="en-US" sz="900" b="1" dirty="0">
                <a:solidFill>
                  <a:srgbClr val="0052CC">
                    <a:alpha val="90000"/>
                  </a:srgbClr>
                </a:solidFill>
                <a:latin typeface="Noto Sans JP" pitchFamily="34" charset="0"/>
                <a:ea typeface="Noto Sans JP" pitchFamily="34" charset="-122"/>
                <a:cs typeface="Noto Sans JP" pitchFamily="34" charset="-120"/>
              </a:rPr>
              <a:t>102億円</a:t>
            </a:r>
            <a:endParaRPr lang="en-US" sz="900" dirty="0"/>
          </a:p>
        </p:txBody>
      </p:sp>
      <p:sp>
        <p:nvSpPr>
          <p:cNvPr id="48" name="Shape 20"/>
          <p:cNvSpPr/>
          <p:nvPr/>
        </p:nvSpPr>
        <p:spPr>
          <a:xfrm>
            <a:off x="3145993" y="3559660"/>
            <a:ext cx="1076249" cy="476402"/>
          </a:xfrm>
          <a:prstGeom prst="roundRect">
            <a:avLst>
              <a:gd name="adj" fmla="val 23033"/>
            </a:avLst>
          </a:prstGeom>
          <a:solidFill>
            <a:srgbClr val="FFFFFF">
              <a:alpha val="90000"/>
            </a:srgbClr>
          </a:solidFill>
          <a:ln w="12700">
            <a:solidFill>
              <a:srgbClr val="FFFFFF"/>
            </a:solidFill>
            <a:prstDash val="solid"/>
          </a:ln>
          <a:effectLst>
            <a:outerShdw blurRad="25400" dist="12700" dir="16200000" algn="bl" rotWithShape="0">
              <a:srgbClr val="000000">
                <a:alpha val="40000"/>
              </a:srgbClr>
            </a:outerShdw>
          </a:effectLst>
        </p:spPr>
      </p:sp>
      <p:sp>
        <p:nvSpPr>
          <p:cNvPr id="49" name="Text 21"/>
          <p:cNvSpPr txBox="1"/>
          <p:nvPr/>
        </p:nvSpPr>
        <p:spPr>
          <a:xfrm>
            <a:off x="3144164" y="3626412"/>
            <a:ext cx="1080821" cy="162763"/>
          </a:xfrm>
          <a:prstGeom prst="rect">
            <a:avLst/>
          </a:prstGeom>
          <a:noFill/>
          <a:ln/>
        </p:spPr>
        <p:txBody>
          <a:bodyPr wrap="square" lIns="0" tIns="0" rIns="0" bIns="0" rtlCol="0" anchor="ctr"/>
          <a:lstStyle/>
          <a:p>
            <a:pPr marL="0" indent="0" algn="ctr">
              <a:buNone/>
            </a:pPr>
            <a:r>
              <a:rPr lang="en-US" sz="900" b="1" dirty="0">
                <a:solidFill>
                  <a:srgbClr val="222222">
                    <a:alpha val="90000"/>
                  </a:srgbClr>
                </a:solidFill>
                <a:latin typeface="Noto Sans JP" pitchFamily="34" charset="0"/>
                <a:ea typeface="Noto Sans JP" pitchFamily="34" charset="-122"/>
                <a:cs typeface="Noto Sans JP" pitchFamily="34" charset="-120"/>
              </a:rPr>
              <a:t>FUJI ROCK (新潟)</a:t>
            </a:r>
            <a:endParaRPr lang="en-US" sz="900" dirty="0"/>
          </a:p>
        </p:txBody>
      </p:sp>
      <p:sp>
        <p:nvSpPr>
          <p:cNvPr id="50" name="Text 22"/>
          <p:cNvSpPr txBox="1"/>
          <p:nvPr/>
        </p:nvSpPr>
        <p:spPr>
          <a:xfrm>
            <a:off x="3425799" y="3798319"/>
            <a:ext cx="514807" cy="162763"/>
          </a:xfrm>
          <a:prstGeom prst="rect">
            <a:avLst/>
          </a:prstGeom>
          <a:noFill/>
          <a:ln/>
        </p:spPr>
        <p:txBody>
          <a:bodyPr wrap="square" lIns="0" tIns="0" rIns="0" bIns="0" rtlCol="0" anchor="ctr"/>
          <a:lstStyle/>
          <a:p>
            <a:pPr marL="0" indent="0" algn="ctr">
              <a:buNone/>
            </a:pPr>
            <a:r>
              <a:rPr lang="en-US" sz="900" b="1" dirty="0">
                <a:solidFill>
                  <a:srgbClr val="0052CC">
                    <a:alpha val="90000"/>
                  </a:srgbClr>
                </a:solidFill>
                <a:latin typeface="Noto Sans JP" pitchFamily="34" charset="0"/>
                <a:ea typeface="Noto Sans JP" pitchFamily="34" charset="-122"/>
                <a:cs typeface="Noto Sans JP" pitchFamily="34" charset="-120"/>
              </a:rPr>
              <a:t>150億円</a:t>
            </a:r>
            <a:endParaRPr lang="en-US" sz="900" dirty="0"/>
          </a:p>
        </p:txBody>
      </p:sp>
      <p:sp>
        <p:nvSpPr>
          <p:cNvPr id="51" name="Shape 23"/>
          <p:cNvSpPr/>
          <p:nvPr/>
        </p:nvSpPr>
        <p:spPr>
          <a:xfrm>
            <a:off x="2277770" y="3797862"/>
            <a:ext cx="1047902" cy="476402"/>
          </a:xfrm>
          <a:prstGeom prst="roundRect">
            <a:avLst>
              <a:gd name="adj" fmla="val 23033"/>
            </a:avLst>
          </a:prstGeom>
          <a:solidFill>
            <a:srgbClr val="FFFFFF">
              <a:alpha val="90000"/>
            </a:srgbClr>
          </a:solidFill>
          <a:ln w="12700">
            <a:solidFill>
              <a:srgbClr val="FFFFFF"/>
            </a:solidFill>
            <a:prstDash val="solid"/>
          </a:ln>
          <a:effectLst>
            <a:outerShdw blurRad="25400" dist="12700" dir="16200000" algn="bl" rotWithShape="0">
              <a:srgbClr val="000000">
                <a:alpha val="40000"/>
              </a:srgbClr>
            </a:outerShdw>
          </a:effectLst>
        </p:spPr>
      </p:sp>
      <p:sp>
        <p:nvSpPr>
          <p:cNvPr id="52" name="Text 24"/>
          <p:cNvSpPr txBox="1"/>
          <p:nvPr/>
        </p:nvSpPr>
        <p:spPr>
          <a:xfrm>
            <a:off x="2327148" y="3856778"/>
            <a:ext cx="1010412" cy="162763"/>
          </a:xfrm>
          <a:prstGeom prst="rect">
            <a:avLst/>
          </a:prstGeom>
          <a:noFill/>
          <a:ln/>
        </p:spPr>
        <p:txBody>
          <a:bodyPr wrap="square" lIns="0" tIns="0" rIns="0" bIns="0" rtlCol="0" anchor="ctr"/>
          <a:lstStyle/>
          <a:p>
            <a:pPr marL="0" indent="0" algn="ctr">
              <a:buNone/>
            </a:pPr>
            <a:r>
              <a:rPr lang="en-US" sz="900" b="1" dirty="0">
                <a:solidFill>
                  <a:srgbClr val="222222">
                    <a:alpha val="90000"/>
                  </a:srgbClr>
                </a:solidFill>
                <a:latin typeface="Noto Sans JP" pitchFamily="34" charset="0"/>
                <a:ea typeface="Noto Sans JP" pitchFamily="34" charset="-122"/>
                <a:cs typeface="Noto Sans JP" pitchFamily="34" charset="-120"/>
              </a:rPr>
              <a:t>ONE PARK (福井)</a:t>
            </a:r>
            <a:endParaRPr lang="en-US" sz="900" dirty="0"/>
          </a:p>
        </p:txBody>
      </p:sp>
      <p:sp>
        <p:nvSpPr>
          <p:cNvPr id="53" name="Text 25"/>
          <p:cNvSpPr txBox="1"/>
          <p:nvPr/>
        </p:nvSpPr>
        <p:spPr>
          <a:xfrm>
            <a:off x="2610612" y="4027771"/>
            <a:ext cx="448056" cy="162763"/>
          </a:xfrm>
          <a:prstGeom prst="rect">
            <a:avLst/>
          </a:prstGeom>
          <a:noFill/>
          <a:ln/>
        </p:spPr>
        <p:txBody>
          <a:bodyPr wrap="square" lIns="0" tIns="0" rIns="0" bIns="0" rtlCol="0" anchor="ctr"/>
          <a:lstStyle/>
          <a:p>
            <a:pPr marL="0" indent="0" algn="ctr">
              <a:buNone/>
            </a:pPr>
            <a:r>
              <a:rPr lang="en-US" sz="900" b="1" dirty="0">
                <a:solidFill>
                  <a:srgbClr val="0052CC">
                    <a:alpha val="90000"/>
                  </a:srgbClr>
                </a:solidFill>
                <a:latin typeface="Noto Sans JP" pitchFamily="34" charset="0"/>
                <a:ea typeface="Noto Sans JP" pitchFamily="34" charset="-122"/>
                <a:cs typeface="Noto Sans JP" pitchFamily="34" charset="-120"/>
              </a:rPr>
              <a:t>13億円</a:t>
            </a:r>
            <a:endParaRPr lang="en-US" sz="900" dirty="0"/>
          </a:p>
        </p:txBody>
      </p:sp>
      <p:sp>
        <p:nvSpPr>
          <p:cNvPr id="54" name="Shape 26"/>
          <p:cNvSpPr/>
          <p:nvPr/>
        </p:nvSpPr>
        <p:spPr>
          <a:xfrm>
            <a:off x="1371600" y="4876495"/>
            <a:ext cx="1162202" cy="476402"/>
          </a:xfrm>
          <a:prstGeom prst="roundRect">
            <a:avLst>
              <a:gd name="adj" fmla="val 23033"/>
            </a:avLst>
          </a:prstGeom>
          <a:solidFill>
            <a:srgbClr val="FFFFFF">
              <a:alpha val="90000"/>
            </a:srgbClr>
          </a:solidFill>
          <a:ln w="12700">
            <a:solidFill>
              <a:srgbClr val="FFFFFF"/>
            </a:solidFill>
            <a:prstDash val="solid"/>
          </a:ln>
          <a:effectLst>
            <a:outerShdw blurRad="25400" dist="12700" dir="16200000" algn="bl" rotWithShape="0">
              <a:srgbClr val="000000">
                <a:alpha val="40000"/>
              </a:srgbClr>
            </a:outerShdw>
          </a:effectLst>
        </p:spPr>
      </p:sp>
      <p:sp>
        <p:nvSpPr>
          <p:cNvPr id="55" name="Text 27"/>
          <p:cNvSpPr txBox="1"/>
          <p:nvPr/>
        </p:nvSpPr>
        <p:spPr>
          <a:xfrm>
            <a:off x="1369771" y="4943246"/>
            <a:ext cx="1165860" cy="162763"/>
          </a:xfrm>
          <a:prstGeom prst="rect">
            <a:avLst/>
          </a:prstGeom>
          <a:noFill/>
          <a:ln/>
        </p:spPr>
        <p:txBody>
          <a:bodyPr wrap="square" lIns="0" tIns="0" rIns="0" bIns="0" rtlCol="0" anchor="ctr"/>
          <a:lstStyle/>
          <a:p>
            <a:pPr marL="0" indent="0" algn="ctr">
              <a:buNone/>
            </a:pPr>
            <a:r>
              <a:rPr lang="en-US" sz="900" b="1" dirty="0">
                <a:solidFill>
                  <a:srgbClr val="222222">
                    <a:alpha val="90000"/>
                  </a:srgbClr>
                </a:solidFill>
                <a:latin typeface="Noto Sans JP" pitchFamily="34" charset="0"/>
                <a:ea typeface="Noto Sans JP" pitchFamily="34" charset="-122"/>
                <a:cs typeface="Noto Sans JP" pitchFamily="34" charset="-120"/>
              </a:rPr>
              <a:t>ひなたフェス (宮崎)</a:t>
            </a:r>
            <a:endParaRPr lang="en-US" sz="900" dirty="0"/>
          </a:p>
        </p:txBody>
      </p:sp>
      <p:sp>
        <p:nvSpPr>
          <p:cNvPr id="56" name="Text 28"/>
          <p:cNvSpPr txBox="1"/>
          <p:nvPr/>
        </p:nvSpPr>
        <p:spPr>
          <a:xfrm>
            <a:off x="1731874" y="5115154"/>
            <a:ext cx="448056" cy="162763"/>
          </a:xfrm>
          <a:prstGeom prst="rect">
            <a:avLst/>
          </a:prstGeom>
          <a:noFill/>
          <a:ln/>
        </p:spPr>
        <p:txBody>
          <a:bodyPr wrap="square" lIns="0" tIns="0" rIns="0" bIns="0" rtlCol="0" anchor="ctr"/>
          <a:lstStyle/>
          <a:p>
            <a:pPr marL="0" indent="0" algn="ctr">
              <a:buNone/>
            </a:pPr>
            <a:r>
              <a:rPr lang="en-US" sz="900" b="1" dirty="0">
                <a:solidFill>
                  <a:srgbClr val="0052CC">
                    <a:alpha val="90000"/>
                  </a:srgbClr>
                </a:solidFill>
                <a:latin typeface="Noto Sans JP" pitchFamily="34" charset="0"/>
                <a:ea typeface="Noto Sans JP" pitchFamily="34" charset="-122"/>
                <a:cs typeface="Noto Sans JP" pitchFamily="34" charset="-120"/>
              </a:rPr>
              <a:t>29億円</a:t>
            </a:r>
            <a:endParaRPr lang="en-US" sz="900" dirty="0"/>
          </a:p>
        </p:txBody>
      </p:sp>
      <p:sp>
        <p:nvSpPr>
          <p:cNvPr id="57" name="Shape 29"/>
          <p:cNvSpPr/>
          <p:nvPr/>
        </p:nvSpPr>
        <p:spPr>
          <a:xfrm>
            <a:off x="6286500" y="1524305"/>
            <a:ext cx="2686507" cy="1686154"/>
          </a:xfrm>
          <a:prstGeom prst="roundRect">
            <a:avLst>
              <a:gd name="adj" fmla="val 3677"/>
            </a:avLst>
          </a:prstGeom>
          <a:solidFill>
            <a:srgbClr val="E3F2FD">
              <a:alpha val="60000"/>
            </a:srgbClr>
          </a:solidFill>
          <a:ln w="12700">
            <a:solidFill>
              <a:srgbClr val="4A90E2">
                <a:alpha val="30000"/>
              </a:srgbClr>
            </a:solidFill>
            <a:prstDash val="solid"/>
          </a:ln>
        </p:spPr>
      </p:sp>
      <p:sp>
        <p:nvSpPr>
          <p:cNvPr id="58" name="Shape 30"/>
          <p:cNvSpPr/>
          <p:nvPr/>
        </p:nvSpPr>
        <p:spPr>
          <a:xfrm>
            <a:off x="9144000" y="1524305"/>
            <a:ext cx="2686507" cy="1686154"/>
          </a:xfrm>
          <a:prstGeom prst="roundRect">
            <a:avLst>
              <a:gd name="adj" fmla="val 3677"/>
            </a:avLst>
          </a:prstGeom>
          <a:solidFill>
            <a:srgbClr val="E3F2FD">
              <a:alpha val="60000"/>
            </a:srgbClr>
          </a:solidFill>
          <a:ln w="12700">
            <a:solidFill>
              <a:srgbClr val="4A90E2">
                <a:alpha val="30000"/>
              </a:srgbClr>
            </a:solidFill>
            <a:prstDash val="solid"/>
          </a:ln>
        </p:spPr>
      </p:sp>
      <p:sp>
        <p:nvSpPr>
          <p:cNvPr id="59" name="Shape 31"/>
          <p:cNvSpPr/>
          <p:nvPr/>
        </p:nvSpPr>
        <p:spPr>
          <a:xfrm>
            <a:off x="6286500" y="3333902"/>
            <a:ext cx="2686507" cy="1543507"/>
          </a:xfrm>
          <a:prstGeom prst="roundRect">
            <a:avLst>
              <a:gd name="adj" fmla="val 4388"/>
            </a:avLst>
          </a:prstGeom>
          <a:solidFill>
            <a:srgbClr val="E3F2FD">
              <a:alpha val="60000"/>
            </a:srgbClr>
          </a:solidFill>
          <a:ln w="12700">
            <a:solidFill>
              <a:srgbClr val="4A90E2">
                <a:alpha val="30000"/>
              </a:srgbClr>
            </a:solidFill>
            <a:prstDash val="solid"/>
          </a:ln>
        </p:spPr>
      </p:sp>
      <p:sp>
        <p:nvSpPr>
          <p:cNvPr id="60" name="Shape 32"/>
          <p:cNvSpPr/>
          <p:nvPr/>
        </p:nvSpPr>
        <p:spPr>
          <a:xfrm>
            <a:off x="9144000" y="3333902"/>
            <a:ext cx="2686507" cy="1543507"/>
          </a:xfrm>
          <a:prstGeom prst="roundRect">
            <a:avLst>
              <a:gd name="adj" fmla="val 4388"/>
            </a:avLst>
          </a:prstGeom>
          <a:solidFill>
            <a:srgbClr val="E3F2FD">
              <a:alpha val="60000"/>
            </a:srgbClr>
          </a:solidFill>
          <a:ln w="12700">
            <a:solidFill>
              <a:srgbClr val="4A90E2">
                <a:alpha val="30000"/>
              </a:srgbClr>
            </a:solidFill>
            <a:prstDash val="solid"/>
          </a:ln>
        </p:spPr>
      </p:sp>
      <p:sp>
        <p:nvSpPr>
          <p:cNvPr id="61" name="Shape 33"/>
          <p:cNvSpPr/>
          <p:nvPr/>
        </p:nvSpPr>
        <p:spPr>
          <a:xfrm>
            <a:off x="6286500" y="5000854"/>
            <a:ext cx="5562295" cy="1333195"/>
          </a:xfrm>
          <a:prstGeom prst="rect">
            <a:avLst/>
          </a:prstGeom>
          <a:solidFill>
            <a:srgbClr val="E3F2FD"/>
          </a:solidFill>
          <a:ln/>
        </p:spPr>
      </p:sp>
      <p:sp>
        <p:nvSpPr>
          <p:cNvPr id="62" name="Shape 34"/>
          <p:cNvSpPr/>
          <p:nvPr/>
        </p:nvSpPr>
        <p:spPr>
          <a:xfrm>
            <a:off x="6286500" y="5000854"/>
            <a:ext cx="38405" cy="1333195"/>
          </a:xfrm>
          <a:prstGeom prst="rect">
            <a:avLst/>
          </a:prstGeom>
          <a:solidFill>
            <a:srgbClr val="0052CC"/>
          </a:solidFill>
          <a:ln w="12700">
            <a:solidFill>
              <a:srgbClr val="0052CC">
                <a:alpha val="0"/>
              </a:srgbClr>
            </a:solidFill>
            <a:prstDash val="solid"/>
          </a:ln>
        </p:spPr>
      </p:sp>
      <p:sp>
        <p:nvSpPr>
          <p:cNvPr id="63" name="Text 35"/>
          <p:cNvSpPr txBox="1"/>
          <p:nvPr/>
        </p:nvSpPr>
        <p:spPr>
          <a:xfrm>
            <a:off x="381305" y="381305"/>
            <a:ext cx="11735410" cy="419710"/>
          </a:xfrm>
          <a:prstGeom prst="rect">
            <a:avLst/>
          </a:prstGeom>
          <a:noFill/>
          <a:ln/>
        </p:spPr>
        <p:txBody>
          <a:bodyPr wrap="square" lIns="0" tIns="0" rIns="0" bIns="0" rtlCol="0" anchor="ctr"/>
          <a:lstStyle/>
          <a:p>
            <a:pPr marL="0" indent="0" algn="l">
              <a:buNone/>
            </a:pPr>
            <a:r>
              <a:rPr lang="en-US" sz="2700" b="1" dirty="0">
                <a:solidFill>
                  <a:srgbClr val="003366"/>
                </a:solidFill>
                <a:latin typeface="Montserrat" pitchFamily="34" charset="0"/>
                <a:ea typeface="Montserrat" pitchFamily="34" charset="-122"/>
                <a:cs typeface="Montserrat" pitchFamily="34" charset="-120"/>
              </a:rPr>
              <a:t>自治体・交通機関への経済波及効果（事例）</a:t>
            </a:r>
            <a:endParaRPr lang="en-US" sz="2700" dirty="0"/>
          </a:p>
        </p:txBody>
      </p:sp>
      <p:pic>
        <p:nvPicPr>
          <p:cNvPr id="64" name="Image 26" descr="preencoded.png"/>
          <p:cNvPicPr>
            <a:picLocks noChangeAspect="1"/>
          </p:cNvPicPr>
          <p:nvPr/>
        </p:nvPicPr>
        <p:blipFill>
          <a:blip r:embed="rId11"/>
          <a:srcRect t="-400" b="-400"/>
          <a:stretch/>
        </p:blipFill>
        <p:spPr>
          <a:xfrm>
            <a:off x="381305" y="857707"/>
            <a:ext cx="571500" cy="38405"/>
          </a:xfrm>
          <a:prstGeom prst="rect">
            <a:avLst/>
          </a:prstGeom>
        </p:spPr>
      </p:pic>
      <p:sp>
        <p:nvSpPr>
          <p:cNvPr id="65" name="Text 36"/>
          <p:cNvSpPr txBox="1"/>
          <p:nvPr/>
        </p:nvSpPr>
        <p:spPr>
          <a:xfrm>
            <a:off x="381305" y="1143000"/>
            <a:ext cx="5715000" cy="277063"/>
          </a:xfrm>
          <a:prstGeom prst="rect">
            <a:avLst/>
          </a:prstGeom>
          <a:noFill/>
          <a:ln/>
        </p:spPr>
        <p:txBody>
          <a:bodyPr wrap="square" lIns="0" tIns="0" rIns="0" bIns="0" rtlCol="0" anchor="ctr"/>
          <a:lstStyle/>
          <a:p>
            <a:pPr marL="0" indent="0" algn="l">
              <a:buNone/>
            </a:pPr>
            <a:r>
              <a:rPr lang="en-US" sz="1500" b="1" dirty="0">
                <a:solidFill>
                  <a:srgbClr val="4A90E2"/>
                </a:solidFill>
                <a:latin typeface="Montserrat" pitchFamily="34" charset="0"/>
                <a:ea typeface="Montserrat" pitchFamily="34" charset="-122"/>
                <a:cs typeface="Montserrat" pitchFamily="34" charset="-120"/>
              </a:rPr>
              <a:t>主要フェスの地域経済圏マップ</a:t>
            </a:r>
            <a:endParaRPr lang="en-US" sz="1500" dirty="0"/>
          </a:p>
        </p:txBody>
      </p:sp>
      <p:sp>
        <p:nvSpPr>
          <p:cNvPr id="66" name="Text 37"/>
          <p:cNvSpPr txBox="1"/>
          <p:nvPr/>
        </p:nvSpPr>
        <p:spPr>
          <a:xfrm>
            <a:off x="6286500" y="1143000"/>
            <a:ext cx="5715000" cy="277063"/>
          </a:xfrm>
          <a:prstGeom prst="rect">
            <a:avLst/>
          </a:prstGeom>
          <a:noFill/>
          <a:ln/>
        </p:spPr>
        <p:txBody>
          <a:bodyPr wrap="square" lIns="0" tIns="0" rIns="0" bIns="0" rtlCol="0" anchor="ctr"/>
          <a:lstStyle/>
          <a:p>
            <a:pPr marL="0" indent="0" algn="l">
              <a:buNone/>
            </a:pPr>
            <a:r>
              <a:rPr lang="en-US" sz="1500" b="1" dirty="0">
                <a:solidFill>
                  <a:srgbClr val="4A90E2"/>
                </a:solidFill>
                <a:latin typeface="Montserrat" pitchFamily="34" charset="0"/>
                <a:ea typeface="Montserrat" pitchFamily="34" charset="-122"/>
                <a:cs typeface="Montserrat" pitchFamily="34" charset="-120"/>
              </a:rPr>
              <a:t>経済波及効果と広域連携モデル</a:t>
            </a:r>
            <a:endParaRPr lang="en-US" sz="1500" dirty="0"/>
          </a:p>
        </p:txBody>
      </p:sp>
      <p:sp>
        <p:nvSpPr>
          <p:cNvPr id="67" name="Shape 38"/>
          <p:cNvSpPr/>
          <p:nvPr/>
        </p:nvSpPr>
        <p:spPr>
          <a:xfrm>
            <a:off x="6429146" y="1886407"/>
            <a:ext cx="2381098" cy="19202"/>
          </a:xfrm>
          <a:prstGeom prst="rect">
            <a:avLst/>
          </a:prstGeom>
          <a:solidFill>
            <a:srgbClr val="E3F2FD"/>
          </a:solidFill>
          <a:ln w="12700">
            <a:solidFill>
              <a:srgbClr val="E3F2FD">
                <a:alpha val="0"/>
              </a:srgbClr>
            </a:solidFill>
            <a:prstDash val="solid"/>
          </a:ln>
        </p:spPr>
      </p:sp>
      <p:sp>
        <p:nvSpPr>
          <p:cNvPr id="68" name="Text 39"/>
          <p:cNvSpPr txBox="1"/>
          <p:nvPr/>
        </p:nvSpPr>
        <p:spPr>
          <a:xfrm>
            <a:off x="6429146" y="1619402"/>
            <a:ext cx="24579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4A90E2"/>
                </a:solidFill>
                <a:latin typeface="Montserrat" pitchFamily="34" charset="0"/>
                <a:ea typeface="Montserrat" pitchFamily="34" charset="-122"/>
                <a:cs typeface="Montserrat" pitchFamily="34" charset="-120"/>
              </a:rPr>
              <a:t>RISING SUN (北海道)</a:t>
            </a:r>
            <a:endParaRPr lang="en-US" sz="1200" dirty="0"/>
          </a:p>
        </p:txBody>
      </p:sp>
      <p:sp>
        <p:nvSpPr>
          <p:cNvPr id="69" name="Text 40"/>
          <p:cNvSpPr txBox="1"/>
          <p:nvPr/>
        </p:nvSpPr>
        <p:spPr>
          <a:xfrm>
            <a:off x="6429146" y="1962302"/>
            <a:ext cx="2477110" cy="305410"/>
          </a:xfrm>
          <a:prstGeom prst="rect">
            <a:avLst/>
          </a:prstGeom>
          <a:noFill/>
          <a:ln/>
        </p:spPr>
        <p:txBody>
          <a:bodyPr wrap="square" lIns="0" tIns="0" rIns="0" bIns="0" rtlCol="0" anchor="ctr"/>
          <a:lstStyle/>
          <a:p>
            <a:pPr marL="0" indent="0" algn="l">
              <a:buNone/>
            </a:pPr>
            <a:r>
              <a:rPr lang="en-US" sz="1800" b="1" dirty="0">
                <a:solidFill>
                  <a:srgbClr val="0052CC"/>
                </a:solidFill>
                <a:latin typeface="Montserrat" pitchFamily="34" charset="0"/>
                <a:ea typeface="Montserrat" pitchFamily="34" charset="-122"/>
                <a:cs typeface="Montserrat" pitchFamily="34" charset="-120"/>
              </a:rPr>
              <a:t>102.2億円</a:t>
            </a:r>
            <a:endParaRPr lang="en-US" sz="1800" dirty="0"/>
          </a:p>
        </p:txBody>
      </p:sp>
      <p:sp>
        <p:nvSpPr>
          <p:cNvPr id="70" name="Text 41"/>
          <p:cNvSpPr txBox="1"/>
          <p:nvPr/>
        </p:nvSpPr>
        <p:spPr>
          <a:xfrm>
            <a:off x="6429146" y="2305202"/>
            <a:ext cx="2572207"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経済波及効果</a:t>
            </a:r>
            <a:endParaRPr lang="en-US" sz="900" dirty="0"/>
          </a:p>
        </p:txBody>
      </p:sp>
      <p:sp>
        <p:nvSpPr>
          <p:cNvPr id="71" name="Text 42"/>
          <p:cNvSpPr txBox="1"/>
          <p:nvPr/>
        </p:nvSpPr>
        <p:spPr>
          <a:xfrm>
            <a:off x="6429146" y="2542946"/>
            <a:ext cx="2457907" cy="486461"/>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 • 交通費8.3億、観光消費13.5億</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 空港・鉄道・ホテル・レンタカーへ波及</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 会場単体ではなく広域観光圏として機能 </a:t>
            </a:r>
            <a:endParaRPr lang="en-US" sz="900" dirty="0"/>
          </a:p>
        </p:txBody>
      </p:sp>
      <p:sp>
        <p:nvSpPr>
          <p:cNvPr id="72" name="Shape 43"/>
          <p:cNvSpPr/>
          <p:nvPr/>
        </p:nvSpPr>
        <p:spPr>
          <a:xfrm>
            <a:off x="9286646" y="1886407"/>
            <a:ext cx="2381098" cy="19202"/>
          </a:xfrm>
          <a:prstGeom prst="rect">
            <a:avLst/>
          </a:prstGeom>
          <a:solidFill>
            <a:srgbClr val="E3F2FD"/>
          </a:solidFill>
          <a:ln w="12700">
            <a:solidFill>
              <a:srgbClr val="E3F2FD">
                <a:alpha val="0"/>
              </a:srgbClr>
            </a:solidFill>
            <a:prstDash val="solid"/>
          </a:ln>
        </p:spPr>
      </p:sp>
      <p:sp>
        <p:nvSpPr>
          <p:cNvPr id="73" name="Text 44"/>
          <p:cNvSpPr txBox="1"/>
          <p:nvPr/>
        </p:nvSpPr>
        <p:spPr>
          <a:xfrm>
            <a:off x="9286646" y="1619402"/>
            <a:ext cx="24579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4A90E2"/>
                </a:solidFill>
                <a:latin typeface="Montserrat" pitchFamily="34" charset="0"/>
                <a:ea typeface="Montserrat" pitchFamily="34" charset="-122"/>
                <a:cs typeface="Montserrat" pitchFamily="34" charset="-120"/>
              </a:rPr>
              <a:t>FUJI ROCK (新潟・苗場)</a:t>
            </a:r>
            <a:endParaRPr lang="en-US" sz="1200" dirty="0"/>
          </a:p>
        </p:txBody>
      </p:sp>
      <p:sp>
        <p:nvSpPr>
          <p:cNvPr id="74" name="Text 45"/>
          <p:cNvSpPr txBox="1"/>
          <p:nvPr/>
        </p:nvSpPr>
        <p:spPr>
          <a:xfrm>
            <a:off x="9286646" y="1962302"/>
            <a:ext cx="2477110" cy="305410"/>
          </a:xfrm>
          <a:prstGeom prst="rect">
            <a:avLst/>
          </a:prstGeom>
          <a:noFill/>
          <a:ln/>
        </p:spPr>
        <p:txBody>
          <a:bodyPr wrap="square" lIns="0" tIns="0" rIns="0" bIns="0" rtlCol="0" anchor="ctr"/>
          <a:lstStyle/>
          <a:p>
            <a:pPr marL="0" indent="0" algn="l">
              <a:buNone/>
            </a:pPr>
            <a:r>
              <a:rPr lang="en-US" sz="1800" b="1" dirty="0">
                <a:solidFill>
                  <a:srgbClr val="0052CC"/>
                </a:solidFill>
                <a:latin typeface="Montserrat" pitchFamily="34" charset="0"/>
                <a:ea typeface="Montserrat" pitchFamily="34" charset="-122"/>
                <a:cs typeface="Montserrat" pitchFamily="34" charset="-120"/>
              </a:rPr>
              <a:t>約150億円</a:t>
            </a:r>
            <a:endParaRPr lang="en-US" sz="1800" dirty="0"/>
          </a:p>
        </p:txBody>
      </p:sp>
      <p:sp>
        <p:nvSpPr>
          <p:cNvPr id="75" name="Text 46"/>
          <p:cNvSpPr txBox="1"/>
          <p:nvPr/>
        </p:nvSpPr>
        <p:spPr>
          <a:xfrm>
            <a:off x="9286646" y="2305202"/>
            <a:ext cx="2572207"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地域経済効果</a:t>
            </a:r>
            <a:endParaRPr lang="en-US" sz="900" dirty="0"/>
          </a:p>
        </p:txBody>
      </p:sp>
      <p:sp>
        <p:nvSpPr>
          <p:cNvPr id="76" name="Text 47"/>
          <p:cNvSpPr txBox="1"/>
          <p:nvPr/>
        </p:nvSpPr>
        <p:spPr>
          <a:xfrm>
            <a:off x="9286646" y="2542946"/>
            <a:ext cx="2457907" cy="486461"/>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 • 越後湯沢駅が玄関口、JR臨時列車増発</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 シャトルバスが二次交通商品化</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 宿泊・飲食・周辺消費の比重が大 </a:t>
            </a:r>
            <a:endParaRPr lang="en-US" sz="900" dirty="0"/>
          </a:p>
        </p:txBody>
      </p:sp>
      <p:sp>
        <p:nvSpPr>
          <p:cNvPr id="77" name="Shape 48"/>
          <p:cNvSpPr/>
          <p:nvPr/>
        </p:nvSpPr>
        <p:spPr>
          <a:xfrm>
            <a:off x="6429146" y="3696005"/>
            <a:ext cx="2381098" cy="19202"/>
          </a:xfrm>
          <a:prstGeom prst="rect">
            <a:avLst/>
          </a:prstGeom>
          <a:solidFill>
            <a:srgbClr val="E3F2FD"/>
          </a:solidFill>
          <a:ln w="12700">
            <a:solidFill>
              <a:srgbClr val="E3F2FD">
                <a:alpha val="0"/>
              </a:srgbClr>
            </a:solidFill>
            <a:prstDash val="solid"/>
          </a:ln>
        </p:spPr>
      </p:sp>
      <p:sp>
        <p:nvSpPr>
          <p:cNvPr id="78" name="Text 49"/>
          <p:cNvSpPr txBox="1"/>
          <p:nvPr/>
        </p:nvSpPr>
        <p:spPr>
          <a:xfrm>
            <a:off x="6429146" y="3429000"/>
            <a:ext cx="24579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4A90E2"/>
                </a:solidFill>
                <a:latin typeface="Montserrat" pitchFamily="34" charset="0"/>
                <a:ea typeface="Montserrat" pitchFamily="34" charset="-122"/>
                <a:cs typeface="Montserrat" pitchFamily="34" charset="-120"/>
              </a:rPr>
              <a:t>ONE PARK (福井)</a:t>
            </a:r>
            <a:endParaRPr lang="en-US" sz="1200" dirty="0"/>
          </a:p>
        </p:txBody>
      </p:sp>
      <p:sp>
        <p:nvSpPr>
          <p:cNvPr id="79" name="Text 50"/>
          <p:cNvSpPr txBox="1"/>
          <p:nvPr/>
        </p:nvSpPr>
        <p:spPr>
          <a:xfrm>
            <a:off x="6429146" y="3771900"/>
            <a:ext cx="2477110" cy="305410"/>
          </a:xfrm>
          <a:prstGeom prst="rect">
            <a:avLst/>
          </a:prstGeom>
          <a:noFill/>
          <a:ln/>
        </p:spPr>
        <p:txBody>
          <a:bodyPr wrap="square" lIns="0" tIns="0" rIns="0" bIns="0" rtlCol="0" anchor="ctr"/>
          <a:lstStyle/>
          <a:p>
            <a:pPr marL="0" indent="0" algn="l">
              <a:buNone/>
            </a:pPr>
            <a:r>
              <a:rPr lang="en-US" sz="1800" b="1" dirty="0">
                <a:solidFill>
                  <a:srgbClr val="0052CC"/>
                </a:solidFill>
                <a:latin typeface="Montserrat" pitchFamily="34" charset="0"/>
                <a:ea typeface="Montserrat" pitchFamily="34" charset="-122"/>
                <a:cs typeface="Montserrat" pitchFamily="34" charset="-120"/>
              </a:rPr>
              <a:t>13.2億円</a:t>
            </a:r>
            <a:endParaRPr lang="en-US" sz="1800" dirty="0"/>
          </a:p>
        </p:txBody>
      </p:sp>
      <p:sp>
        <p:nvSpPr>
          <p:cNvPr id="80" name="Text 51"/>
          <p:cNvSpPr txBox="1"/>
          <p:nvPr/>
        </p:nvSpPr>
        <p:spPr>
          <a:xfrm>
            <a:off x="6429146" y="4114800"/>
            <a:ext cx="2572207"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経済波及効果（動員2.7万人）</a:t>
            </a:r>
            <a:endParaRPr lang="en-US" sz="900" dirty="0"/>
          </a:p>
        </p:txBody>
      </p:sp>
      <p:sp>
        <p:nvSpPr>
          <p:cNvPr id="81" name="Text 52"/>
          <p:cNvSpPr txBox="1"/>
          <p:nvPr/>
        </p:nvSpPr>
        <p:spPr>
          <a:xfrm>
            <a:off x="6429146" y="4352544"/>
            <a:ext cx="2457907" cy="324612"/>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 • 街なか開催で会場外消費を取り込み</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 都市回遊との接続モデル </a:t>
            </a:r>
            <a:endParaRPr lang="en-US" sz="900" dirty="0"/>
          </a:p>
        </p:txBody>
      </p:sp>
      <p:sp>
        <p:nvSpPr>
          <p:cNvPr id="82" name="Shape 53"/>
          <p:cNvSpPr/>
          <p:nvPr/>
        </p:nvSpPr>
        <p:spPr>
          <a:xfrm>
            <a:off x="9286646" y="3696005"/>
            <a:ext cx="2381098" cy="19202"/>
          </a:xfrm>
          <a:prstGeom prst="rect">
            <a:avLst/>
          </a:prstGeom>
          <a:solidFill>
            <a:srgbClr val="E3F2FD"/>
          </a:solidFill>
          <a:ln w="12700">
            <a:solidFill>
              <a:srgbClr val="E3F2FD">
                <a:alpha val="0"/>
              </a:srgbClr>
            </a:solidFill>
            <a:prstDash val="solid"/>
          </a:ln>
        </p:spPr>
      </p:sp>
      <p:sp>
        <p:nvSpPr>
          <p:cNvPr id="83" name="Text 54"/>
          <p:cNvSpPr txBox="1"/>
          <p:nvPr/>
        </p:nvSpPr>
        <p:spPr>
          <a:xfrm>
            <a:off x="9286646" y="3429000"/>
            <a:ext cx="24579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4A90E2"/>
                </a:solidFill>
                <a:latin typeface="Montserrat" pitchFamily="34" charset="0"/>
                <a:ea typeface="Montserrat" pitchFamily="34" charset="-122"/>
                <a:cs typeface="Montserrat" pitchFamily="34" charset="-120"/>
              </a:rPr>
              <a:t>ひなたフェス (宮崎)</a:t>
            </a:r>
            <a:endParaRPr lang="en-US" sz="1200" dirty="0"/>
          </a:p>
        </p:txBody>
      </p:sp>
      <p:sp>
        <p:nvSpPr>
          <p:cNvPr id="84" name="Text 55"/>
          <p:cNvSpPr txBox="1"/>
          <p:nvPr/>
        </p:nvSpPr>
        <p:spPr>
          <a:xfrm>
            <a:off x="9286646" y="3771900"/>
            <a:ext cx="2572207" cy="305410"/>
          </a:xfrm>
          <a:prstGeom prst="rect">
            <a:avLst/>
          </a:prstGeom>
          <a:noFill/>
          <a:ln/>
        </p:spPr>
        <p:txBody>
          <a:bodyPr wrap="square" lIns="0" tIns="0" rIns="0" bIns="0" rtlCol="0" anchor="ctr"/>
          <a:lstStyle/>
          <a:p>
            <a:pPr marL="0" indent="0" algn="l">
              <a:buNone/>
            </a:pPr>
            <a:r>
              <a:rPr lang="en-US" sz="1800" b="1" dirty="0">
                <a:solidFill>
                  <a:srgbClr val="0052CC"/>
                </a:solidFill>
                <a:latin typeface="Montserrat" pitchFamily="34" charset="0"/>
                <a:ea typeface="Montserrat" pitchFamily="34" charset="-122"/>
                <a:cs typeface="Montserrat" pitchFamily="34" charset="-120"/>
              </a:rPr>
              <a:t>約29億円</a:t>
            </a:r>
            <a:endParaRPr lang="en-US" sz="1800" dirty="0"/>
          </a:p>
        </p:txBody>
      </p:sp>
      <p:sp>
        <p:nvSpPr>
          <p:cNvPr id="85" name="Text 56"/>
          <p:cNvSpPr txBox="1"/>
          <p:nvPr/>
        </p:nvSpPr>
        <p:spPr>
          <a:xfrm>
            <a:off x="9286646" y="4114800"/>
            <a:ext cx="2572207"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経済波及効果</a:t>
            </a:r>
            <a:endParaRPr lang="en-US" sz="900" dirty="0"/>
          </a:p>
        </p:txBody>
      </p:sp>
      <p:sp>
        <p:nvSpPr>
          <p:cNvPr id="86" name="Text 57"/>
          <p:cNvSpPr txBox="1"/>
          <p:nvPr/>
        </p:nvSpPr>
        <p:spPr>
          <a:xfrm>
            <a:off x="9286646" y="4352544"/>
            <a:ext cx="2457907" cy="324612"/>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 • 臨時列車・バスで輸送力増強</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 交通ボトルネック解消が鍵 </a:t>
            </a:r>
            <a:endParaRPr lang="en-US" sz="900" dirty="0"/>
          </a:p>
        </p:txBody>
      </p:sp>
      <p:sp>
        <p:nvSpPr>
          <p:cNvPr id="87" name="Text 58"/>
          <p:cNvSpPr txBox="1"/>
          <p:nvPr/>
        </p:nvSpPr>
        <p:spPr>
          <a:xfrm>
            <a:off x="6476695" y="5095951"/>
            <a:ext cx="5334610" cy="200254"/>
          </a:xfrm>
          <a:prstGeom prst="rect">
            <a:avLst/>
          </a:prstGeom>
          <a:noFill/>
          <a:ln/>
        </p:spPr>
        <p:txBody>
          <a:bodyPr wrap="square" lIns="0" tIns="0" rIns="0" bIns="0" rtlCol="0" anchor="ctr"/>
          <a:lstStyle/>
          <a:p>
            <a:pPr marL="0" indent="0" algn="l">
              <a:buNone/>
            </a:pPr>
            <a:r>
              <a:rPr lang="en-US" sz="1200" b="1" dirty="0">
                <a:solidFill>
                  <a:srgbClr val="0052CC"/>
                </a:solidFill>
                <a:latin typeface="Montserrat" pitchFamily="34" charset="0"/>
                <a:ea typeface="Montserrat" pitchFamily="34" charset="-122"/>
                <a:cs typeface="Montserrat" pitchFamily="34" charset="-120"/>
              </a:rPr>
              <a:t>自治体・交通機関への示唆</a:t>
            </a:r>
            <a:endParaRPr lang="en-US" sz="1200" dirty="0"/>
          </a:p>
        </p:txBody>
      </p:sp>
      <p:sp>
        <p:nvSpPr>
          <p:cNvPr id="88" name="Text 59"/>
          <p:cNvSpPr txBox="1"/>
          <p:nvPr/>
        </p:nvSpPr>
        <p:spPr>
          <a:xfrm>
            <a:off x="6667805" y="5372100"/>
            <a:ext cx="5143500" cy="191110"/>
          </a:xfrm>
          <a:prstGeom prst="rect">
            <a:avLst/>
          </a:prstGeom>
          <a:noFill/>
          <a:ln/>
        </p:spPr>
        <p:txBody>
          <a:bodyPr wrap="square" lIns="0" tIns="0" rIns="0" bIns="0" rtlCol="0" anchor="ctr"/>
          <a:lstStyle/>
          <a:p>
            <a:pPr marL="0" indent="0" algn="l">
              <a:buNone/>
            </a:pPr>
            <a:r>
              <a:rPr lang="en-US" sz="1000" dirty="0">
                <a:solidFill>
                  <a:srgbClr val="333333"/>
                </a:solidFill>
                <a:latin typeface="Noto Sans JP" pitchFamily="34" charset="0"/>
                <a:ea typeface="Noto Sans JP" pitchFamily="34" charset="-122"/>
                <a:cs typeface="Noto Sans JP" pitchFamily="34" charset="-120"/>
              </a:rPr>
              <a:t>自治体が見るべきKPIは興行収入ではなく</a:t>
            </a:r>
            <a:r>
              <a:rPr lang="en-US" sz="1000" b="1" dirty="0">
                <a:solidFill>
                  <a:srgbClr val="333333"/>
                </a:solidFill>
                <a:latin typeface="Noto Sans JP" pitchFamily="34" charset="0"/>
                <a:ea typeface="Noto Sans JP" pitchFamily="34" charset="-122"/>
                <a:cs typeface="Noto Sans JP" pitchFamily="34" charset="-120"/>
              </a:rPr>
              <a:t>「域内消費の増分」</a:t>
            </a:r>
            <a:endParaRPr lang="en-US" sz="1000" dirty="0"/>
          </a:p>
        </p:txBody>
      </p:sp>
      <p:sp>
        <p:nvSpPr>
          <p:cNvPr id="89" name="Text 60"/>
          <p:cNvSpPr txBox="1"/>
          <p:nvPr/>
        </p:nvSpPr>
        <p:spPr>
          <a:xfrm>
            <a:off x="6667805" y="5616245"/>
            <a:ext cx="5143500" cy="191110"/>
          </a:xfrm>
          <a:prstGeom prst="rect">
            <a:avLst/>
          </a:prstGeom>
          <a:noFill/>
          <a:ln/>
        </p:spPr>
        <p:txBody>
          <a:bodyPr wrap="square" lIns="0" tIns="0" rIns="0" bIns="0" rtlCol="0" anchor="ctr"/>
          <a:lstStyle/>
          <a:p>
            <a:pPr marL="0" indent="0" algn="l">
              <a:buNone/>
            </a:pPr>
            <a:r>
              <a:rPr lang="en-US" sz="1000" dirty="0">
                <a:solidFill>
                  <a:srgbClr val="333333"/>
                </a:solidFill>
                <a:latin typeface="Noto Sans JP" pitchFamily="34" charset="0"/>
                <a:ea typeface="Noto Sans JP" pitchFamily="34" charset="-122"/>
                <a:cs typeface="Noto Sans JP" pitchFamily="34" charset="-120"/>
              </a:rPr>
              <a:t>単なる補助金拠出ではなく、</a:t>
            </a:r>
            <a:r>
              <a:rPr lang="en-US" sz="1000" b="1" dirty="0">
                <a:solidFill>
                  <a:srgbClr val="333333"/>
                </a:solidFill>
                <a:latin typeface="Noto Sans JP" pitchFamily="34" charset="0"/>
                <a:ea typeface="Noto Sans JP" pitchFamily="34" charset="-122"/>
                <a:cs typeface="Noto Sans JP" pitchFamily="34" charset="-120"/>
              </a:rPr>
              <a:t>交通・宿泊・周遊・商流の設計者</a:t>
            </a:r>
            <a:r>
              <a:rPr lang="en-US" sz="1000" dirty="0">
                <a:solidFill>
                  <a:srgbClr val="333333"/>
                </a:solidFill>
                <a:latin typeface="Noto Sans JP" pitchFamily="34" charset="0"/>
                <a:ea typeface="Noto Sans JP" pitchFamily="34" charset="-122"/>
                <a:cs typeface="Noto Sans JP" pitchFamily="34" charset="-120"/>
              </a:rPr>
              <a:t>になる必要がある</a:t>
            </a:r>
            <a:endParaRPr lang="en-US" sz="1000" dirty="0"/>
          </a:p>
        </p:txBody>
      </p:sp>
      <p:sp>
        <p:nvSpPr>
          <p:cNvPr id="90" name="Text 61"/>
          <p:cNvSpPr txBox="1"/>
          <p:nvPr/>
        </p:nvSpPr>
        <p:spPr>
          <a:xfrm>
            <a:off x="6667805" y="5859475"/>
            <a:ext cx="5143500" cy="191110"/>
          </a:xfrm>
          <a:prstGeom prst="rect">
            <a:avLst/>
          </a:prstGeom>
          <a:noFill/>
          <a:ln/>
        </p:spPr>
        <p:txBody>
          <a:bodyPr wrap="square" lIns="0" tIns="0" rIns="0" bIns="0" rtlCol="0" anchor="ctr"/>
          <a:lstStyle/>
          <a:p>
            <a:pPr marL="0" indent="0" algn="l">
              <a:buNone/>
            </a:pPr>
            <a:r>
              <a:rPr lang="en-US" sz="1000" dirty="0">
                <a:solidFill>
                  <a:srgbClr val="333333"/>
                </a:solidFill>
                <a:latin typeface="Noto Sans JP" pitchFamily="34" charset="0"/>
                <a:ea typeface="Noto Sans JP" pitchFamily="34" charset="-122"/>
                <a:cs typeface="Noto Sans JP" pitchFamily="34" charset="-120"/>
              </a:rPr>
              <a:t>交通機関売上は二次効果ではなく、フェス経済圏の主要収益源</a:t>
            </a:r>
            <a:endParaRPr lang="en-US" sz="1000" dirty="0"/>
          </a:p>
        </p:txBody>
      </p:sp>
      <p:sp>
        <p:nvSpPr>
          <p:cNvPr id="91" name="Text 62"/>
          <p:cNvSpPr txBox="1"/>
          <p:nvPr/>
        </p:nvSpPr>
        <p:spPr>
          <a:xfrm>
            <a:off x="381305" y="6476695"/>
            <a:ext cx="400050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各フェス・自治体公表資料より推計</a:t>
            </a:r>
            <a:endParaRPr lang="en-US" sz="900" dirty="0"/>
          </a:p>
        </p:txBody>
      </p:sp>
      <p:sp>
        <p:nvSpPr>
          <p:cNvPr id="92" name="Text 63"/>
          <p:cNvSpPr txBox="1"/>
          <p:nvPr/>
        </p:nvSpPr>
        <p:spPr>
          <a:xfrm>
            <a:off x="10782605" y="6476695"/>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13</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a:off x="381305" y="1285646"/>
            <a:ext cx="6705295" cy="3657600"/>
          </a:xfrm>
          <a:prstGeom prst="roundRect">
            <a:avLst>
              <a:gd name="adj" fmla="val 1042"/>
            </a:avLst>
          </a:prstGeom>
          <a:solidFill>
            <a:srgbClr val="F8FBFF"/>
          </a:solidFill>
          <a:ln w="25400">
            <a:solidFill>
              <a:srgbClr val="E3F2FD"/>
            </a:solidFill>
            <a:prstDash val="solid"/>
          </a:ln>
        </p:spPr>
      </p:sp>
      <p:pic>
        <p:nvPicPr>
          <p:cNvPr id="5" name="Image 0" descr="preencoded.png"/>
          <p:cNvPicPr>
            <a:picLocks noChangeAspect="1"/>
          </p:cNvPicPr>
          <p:nvPr/>
        </p:nvPicPr>
        <p:blipFill>
          <a:blip r:embed="rId2"/>
          <a:srcRect/>
          <a:stretch/>
        </p:blipFill>
        <p:spPr>
          <a:xfrm>
            <a:off x="2428646" y="619049"/>
            <a:ext cx="2438705" cy="2438705"/>
          </a:xfrm>
          <a:prstGeom prst="rect">
            <a:avLst/>
          </a:prstGeom>
        </p:spPr>
      </p:pic>
      <p:pic>
        <p:nvPicPr>
          <p:cNvPr id="6" name="Image 1" descr="preencoded.png"/>
          <p:cNvPicPr>
            <a:picLocks noChangeAspect="1"/>
          </p:cNvPicPr>
          <p:nvPr/>
        </p:nvPicPr>
        <p:blipFill>
          <a:blip r:embed="rId3"/>
          <a:srcRect/>
          <a:stretch/>
        </p:blipFill>
        <p:spPr>
          <a:xfrm>
            <a:off x="2428646" y="3057754"/>
            <a:ext cx="2438705" cy="2438705"/>
          </a:xfrm>
          <a:prstGeom prst="rect">
            <a:avLst/>
          </a:prstGeom>
        </p:spPr>
      </p:pic>
      <p:pic>
        <p:nvPicPr>
          <p:cNvPr id="7" name="Image 2" descr="preencoded.png"/>
          <p:cNvPicPr>
            <a:picLocks noChangeAspect="1"/>
          </p:cNvPicPr>
          <p:nvPr/>
        </p:nvPicPr>
        <p:blipFill>
          <a:blip r:embed="rId4"/>
          <a:srcRect/>
          <a:stretch/>
        </p:blipFill>
        <p:spPr>
          <a:xfrm>
            <a:off x="-9144" y="619049"/>
            <a:ext cx="2438705" cy="2438705"/>
          </a:xfrm>
          <a:prstGeom prst="rect">
            <a:avLst/>
          </a:prstGeom>
        </p:spPr>
      </p:pic>
      <p:pic>
        <p:nvPicPr>
          <p:cNvPr id="8" name="Image 3" descr="preencoded.png"/>
          <p:cNvPicPr>
            <a:picLocks noChangeAspect="1"/>
          </p:cNvPicPr>
          <p:nvPr/>
        </p:nvPicPr>
        <p:blipFill>
          <a:blip r:embed="rId5"/>
          <a:srcRect/>
          <a:stretch/>
        </p:blipFill>
        <p:spPr>
          <a:xfrm>
            <a:off x="4867351" y="619049"/>
            <a:ext cx="2438705" cy="2438705"/>
          </a:xfrm>
          <a:prstGeom prst="rect">
            <a:avLst/>
          </a:prstGeom>
        </p:spPr>
      </p:pic>
      <p:pic>
        <p:nvPicPr>
          <p:cNvPr id="9" name="Image 4" descr="preencoded.png"/>
          <p:cNvPicPr>
            <a:picLocks noChangeAspect="1"/>
          </p:cNvPicPr>
          <p:nvPr/>
        </p:nvPicPr>
        <p:blipFill>
          <a:blip r:embed="rId6"/>
          <a:srcRect/>
          <a:stretch/>
        </p:blipFill>
        <p:spPr>
          <a:xfrm>
            <a:off x="-9144" y="3057754"/>
            <a:ext cx="2438705" cy="2438705"/>
          </a:xfrm>
          <a:prstGeom prst="rect">
            <a:avLst/>
          </a:prstGeom>
        </p:spPr>
      </p:pic>
      <p:pic>
        <p:nvPicPr>
          <p:cNvPr id="10" name="Image 5" descr="preencoded.png"/>
          <p:cNvPicPr>
            <a:picLocks noChangeAspect="1"/>
          </p:cNvPicPr>
          <p:nvPr/>
        </p:nvPicPr>
        <p:blipFill>
          <a:blip r:embed="rId7"/>
          <a:srcRect/>
          <a:stretch/>
        </p:blipFill>
        <p:spPr>
          <a:xfrm>
            <a:off x="4867351" y="3057754"/>
            <a:ext cx="2438705" cy="2438705"/>
          </a:xfrm>
          <a:prstGeom prst="rect">
            <a:avLst/>
          </a:prstGeom>
        </p:spPr>
      </p:pic>
      <p:pic>
        <p:nvPicPr>
          <p:cNvPr id="11" name="Image 6" descr="preencoded.png"/>
          <p:cNvPicPr>
            <a:picLocks noChangeAspect="1"/>
          </p:cNvPicPr>
          <p:nvPr/>
        </p:nvPicPr>
        <p:blipFill>
          <a:blip r:embed="rId8"/>
          <a:srcRect/>
          <a:stretch/>
        </p:blipFill>
        <p:spPr>
          <a:xfrm>
            <a:off x="4019702" y="2895905"/>
            <a:ext cx="152705" cy="152705"/>
          </a:xfrm>
          <a:prstGeom prst="rect">
            <a:avLst/>
          </a:prstGeom>
        </p:spPr>
      </p:pic>
      <p:pic>
        <p:nvPicPr>
          <p:cNvPr id="12" name="Image 7" descr="preencoded.png"/>
          <p:cNvPicPr>
            <a:picLocks noChangeAspect="1"/>
          </p:cNvPicPr>
          <p:nvPr/>
        </p:nvPicPr>
        <p:blipFill>
          <a:blip r:embed="rId8"/>
          <a:srcRect/>
          <a:stretch/>
        </p:blipFill>
        <p:spPr>
          <a:xfrm>
            <a:off x="2905049" y="3286354"/>
            <a:ext cx="152705" cy="152705"/>
          </a:xfrm>
          <a:prstGeom prst="rect">
            <a:avLst/>
          </a:prstGeom>
        </p:spPr>
      </p:pic>
      <p:pic>
        <p:nvPicPr>
          <p:cNvPr id="13" name="Image 8" descr="preencoded.png"/>
          <p:cNvPicPr>
            <a:picLocks noChangeAspect="1"/>
          </p:cNvPicPr>
          <p:nvPr/>
        </p:nvPicPr>
        <p:blipFill>
          <a:blip r:embed="rId8"/>
          <a:srcRect/>
          <a:stretch/>
        </p:blipFill>
        <p:spPr>
          <a:xfrm>
            <a:off x="2809951" y="3857854"/>
            <a:ext cx="152705" cy="152705"/>
          </a:xfrm>
          <a:prstGeom prst="rect">
            <a:avLst/>
          </a:prstGeom>
        </p:spPr>
      </p:pic>
      <p:pic>
        <p:nvPicPr>
          <p:cNvPr id="14" name="Image 9" descr="preencoded.png"/>
          <p:cNvPicPr>
            <a:picLocks noChangeAspect="1"/>
          </p:cNvPicPr>
          <p:nvPr/>
        </p:nvPicPr>
        <p:blipFill>
          <a:blip r:embed="rId9"/>
          <a:srcRect/>
          <a:stretch/>
        </p:blipFill>
        <p:spPr>
          <a:xfrm>
            <a:off x="819302" y="5486400"/>
            <a:ext cx="152705" cy="152705"/>
          </a:xfrm>
          <a:prstGeom prst="rect">
            <a:avLst/>
          </a:prstGeom>
        </p:spPr>
      </p:pic>
      <p:sp>
        <p:nvSpPr>
          <p:cNvPr id="15" name="Shape 3"/>
          <p:cNvSpPr/>
          <p:nvPr/>
        </p:nvSpPr>
        <p:spPr>
          <a:xfrm>
            <a:off x="3696005" y="2371954"/>
            <a:ext cx="733349" cy="476402"/>
          </a:xfrm>
          <a:prstGeom prst="roundRect">
            <a:avLst>
              <a:gd name="adj" fmla="val 23033"/>
            </a:avLst>
          </a:prstGeom>
          <a:solidFill>
            <a:srgbClr val="FFFFFF">
              <a:alpha val="90000"/>
            </a:srgbClr>
          </a:solidFill>
          <a:ln w="12700">
            <a:solidFill>
              <a:srgbClr val="FFFFFF"/>
            </a:solidFill>
            <a:prstDash val="solid"/>
          </a:ln>
          <a:effectLst>
            <a:outerShdw blurRad="25400" dist="12700" dir="16200000" algn="bl" rotWithShape="0">
              <a:srgbClr val="000000">
                <a:alpha val="40000"/>
              </a:srgbClr>
            </a:outerShdw>
          </a:effectLst>
        </p:spPr>
      </p:sp>
      <p:sp>
        <p:nvSpPr>
          <p:cNvPr id="16" name="Text 4"/>
          <p:cNvSpPr txBox="1"/>
          <p:nvPr/>
        </p:nvSpPr>
        <p:spPr>
          <a:xfrm>
            <a:off x="3724351" y="2438705"/>
            <a:ext cx="676656" cy="162763"/>
          </a:xfrm>
          <a:prstGeom prst="rect">
            <a:avLst/>
          </a:prstGeom>
          <a:noFill/>
          <a:ln/>
        </p:spPr>
        <p:txBody>
          <a:bodyPr wrap="square" lIns="0" tIns="0" rIns="0" bIns="0" rtlCol="0" anchor="ctr"/>
          <a:lstStyle/>
          <a:p>
            <a:pPr marL="0" indent="0" algn="ctr">
              <a:buNone/>
            </a:pPr>
            <a:r>
              <a:rPr lang="en-US" sz="900" b="1" dirty="0">
                <a:solidFill>
                  <a:srgbClr val="222222">
                    <a:alpha val="90000"/>
                  </a:srgbClr>
                </a:solidFill>
                <a:latin typeface="Noto Sans JP" pitchFamily="34" charset="0"/>
                <a:ea typeface="Noto Sans JP" pitchFamily="34" charset="-122"/>
                <a:cs typeface="Noto Sans JP" pitchFamily="34" charset="-120"/>
              </a:rPr>
              <a:t>FUJI ROCK</a:t>
            </a:r>
            <a:endParaRPr lang="en-US" sz="900" dirty="0"/>
          </a:p>
        </p:txBody>
      </p:sp>
      <p:sp>
        <p:nvSpPr>
          <p:cNvPr id="17" name="Text 5"/>
          <p:cNvSpPr txBox="1"/>
          <p:nvPr/>
        </p:nvSpPr>
        <p:spPr>
          <a:xfrm>
            <a:off x="3804818" y="2609698"/>
            <a:ext cx="514807" cy="162763"/>
          </a:xfrm>
          <a:prstGeom prst="rect">
            <a:avLst/>
          </a:prstGeom>
          <a:noFill/>
          <a:ln/>
        </p:spPr>
        <p:txBody>
          <a:bodyPr wrap="square" lIns="0" tIns="0" rIns="0" bIns="0" rtlCol="0" anchor="ctr"/>
          <a:lstStyle/>
          <a:p>
            <a:pPr marL="0" indent="0" algn="ctr">
              <a:buNone/>
            </a:pPr>
            <a:r>
              <a:rPr lang="en-US" sz="900" b="1" dirty="0">
                <a:solidFill>
                  <a:srgbClr val="0052CC">
                    <a:alpha val="90000"/>
                  </a:srgbClr>
                </a:solidFill>
                <a:latin typeface="Noto Sans JP" pitchFamily="34" charset="0"/>
                <a:ea typeface="Noto Sans JP" pitchFamily="34" charset="-122"/>
                <a:cs typeface="Noto Sans JP" pitchFamily="34" charset="-120"/>
              </a:rPr>
              <a:t>150億円</a:t>
            </a:r>
            <a:endParaRPr lang="en-US" sz="900" dirty="0"/>
          </a:p>
        </p:txBody>
      </p:sp>
      <p:sp>
        <p:nvSpPr>
          <p:cNvPr id="18" name="Shape 6"/>
          <p:cNvSpPr/>
          <p:nvPr/>
        </p:nvSpPr>
        <p:spPr>
          <a:xfrm>
            <a:off x="2333549" y="3333902"/>
            <a:ext cx="1000354" cy="476402"/>
          </a:xfrm>
          <a:prstGeom prst="roundRect">
            <a:avLst>
              <a:gd name="adj" fmla="val 23033"/>
            </a:avLst>
          </a:prstGeom>
          <a:solidFill>
            <a:srgbClr val="FFFFFF">
              <a:alpha val="90000"/>
            </a:srgbClr>
          </a:solidFill>
          <a:ln w="12700">
            <a:solidFill>
              <a:srgbClr val="FFFFFF"/>
            </a:solidFill>
            <a:prstDash val="solid"/>
          </a:ln>
          <a:effectLst>
            <a:outerShdw blurRad="25400" dist="12700" dir="16200000" algn="bl" rotWithShape="0">
              <a:srgbClr val="000000">
                <a:alpha val="40000"/>
              </a:srgbClr>
            </a:outerShdw>
          </a:effectLst>
        </p:spPr>
      </p:sp>
      <p:sp>
        <p:nvSpPr>
          <p:cNvPr id="19" name="Text 7"/>
          <p:cNvSpPr txBox="1"/>
          <p:nvPr/>
        </p:nvSpPr>
        <p:spPr>
          <a:xfrm>
            <a:off x="2361895" y="3400654"/>
            <a:ext cx="943661" cy="162763"/>
          </a:xfrm>
          <a:prstGeom prst="rect">
            <a:avLst/>
          </a:prstGeom>
          <a:noFill/>
          <a:ln/>
        </p:spPr>
        <p:txBody>
          <a:bodyPr wrap="square" lIns="0" tIns="0" rIns="0" bIns="0" rtlCol="0" anchor="ctr"/>
          <a:lstStyle/>
          <a:p>
            <a:pPr marL="0" indent="0" algn="ctr">
              <a:buNone/>
            </a:pPr>
            <a:r>
              <a:rPr lang="en-US" sz="900" b="1" dirty="0">
                <a:solidFill>
                  <a:srgbClr val="222222">
                    <a:alpha val="90000"/>
                  </a:srgbClr>
                </a:solidFill>
                <a:latin typeface="Noto Sans JP" pitchFamily="34" charset="0"/>
                <a:ea typeface="Noto Sans JP" pitchFamily="34" charset="-122"/>
                <a:cs typeface="Noto Sans JP" pitchFamily="34" charset="-120"/>
              </a:rPr>
              <a:t>INAZUMA ROCK</a:t>
            </a:r>
            <a:endParaRPr lang="en-US" sz="900" dirty="0"/>
          </a:p>
        </p:txBody>
      </p:sp>
      <p:sp>
        <p:nvSpPr>
          <p:cNvPr id="20" name="Text 8"/>
          <p:cNvSpPr txBox="1"/>
          <p:nvPr/>
        </p:nvSpPr>
        <p:spPr>
          <a:xfrm>
            <a:off x="2579522" y="3571646"/>
            <a:ext cx="514807" cy="162763"/>
          </a:xfrm>
          <a:prstGeom prst="rect">
            <a:avLst/>
          </a:prstGeom>
          <a:noFill/>
          <a:ln/>
        </p:spPr>
        <p:txBody>
          <a:bodyPr wrap="square" lIns="0" tIns="0" rIns="0" bIns="0" rtlCol="0" anchor="ctr"/>
          <a:lstStyle/>
          <a:p>
            <a:pPr marL="0" indent="0" algn="ctr">
              <a:buNone/>
            </a:pPr>
            <a:r>
              <a:rPr lang="en-US" sz="900" b="1" dirty="0">
                <a:solidFill>
                  <a:srgbClr val="0052CC">
                    <a:alpha val="90000"/>
                  </a:srgbClr>
                </a:solidFill>
                <a:latin typeface="Noto Sans JP" pitchFamily="34" charset="0"/>
                <a:ea typeface="Noto Sans JP" pitchFamily="34" charset="-122"/>
                <a:cs typeface="Noto Sans JP" pitchFamily="34" charset="-120"/>
              </a:rPr>
              <a:t>100億円</a:t>
            </a:r>
            <a:endParaRPr lang="en-US" sz="900" dirty="0"/>
          </a:p>
        </p:txBody>
      </p:sp>
      <p:sp>
        <p:nvSpPr>
          <p:cNvPr id="21" name="Shape 9"/>
          <p:cNvSpPr/>
          <p:nvPr/>
        </p:nvSpPr>
        <p:spPr>
          <a:xfrm>
            <a:off x="2600554" y="2762402"/>
            <a:ext cx="705002" cy="476402"/>
          </a:xfrm>
          <a:prstGeom prst="roundRect">
            <a:avLst>
              <a:gd name="adj" fmla="val 23033"/>
            </a:avLst>
          </a:prstGeom>
          <a:solidFill>
            <a:srgbClr val="FFFFFF">
              <a:alpha val="90000"/>
            </a:srgbClr>
          </a:solidFill>
          <a:ln w="12700">
            <a:solidFill>
              <a:srgbClr val="FFFFFF"/>
            </a:solidFill>
            <a:prstDash val="solid"/>
          </a:ln>
          <a:effectLst>
            <a:outerShdw blurRad="25400" dist="12700" dir="16200000" algn="bl" rotWithShape="0">
              <a:srgbClr val="000000">
                <a:alpha val="40000"/>
              </a:srgbClr>
            </a:outerShdw>
          </a:effectLst>
        </p:spPr>
      </p:sp>
      <p:sp>
        <p:nvSpPr>
          <p:cNvPr id="22" name="Text 10"/>
          <p:cNvSpPr txBox="1"/>
          <p:nvPr/>
        </p:nvSpPr>
        <p:spPr>
          <a:xfrm>
            <a:off x="2628900" y="2829154"/>
            <a:ext cx="648310" cy="162763"/>
          </a:xfrm>
          <a:prstGeom prst="rect">
            <a:avLst/>
          </a:prstGeom>
          <a:noFill/>
          <a:ln/>
        </p:spPr>
        <p:txBody>
          <a:bodyPr wrap="square" lIns="0" tIns="0" rIns="0" bIns="0" rtlCol="0" anchor="ctr"/>
          <a:lstStyle/>
          <a:p>
            <a:pPr marL="0" indent="0" algn="ctr">
              <a:buNone/>
            </a:pPr>
            <a:r>
              <a:rPr lang="en-US" sz="900" b="1" dirty="0">
                <a:solidFill>
                  <a:srgbClr val="222222">
                    <a:alpha val="90000"/>
                  </a:srgbClr>
                </a:solidFill>
                <a:latin typeface="Noto Sans JP" pitchFamily="34" charset="0"/>
                <a:ea typeface="Noto Sans JP" pitchFamily="34" charset="-122"/>
                <a:cs typeface="Noto Sans JP" pitchFamily="34" charset="-120"/>
              </a:rPr>
              <a:t>ONE PARK</a:t>
            </a:r>
            <a:endParaRPr lang="en-US" sz="900" dirty="0"/>
          </a:p>
        </p:txBody>
      </p:sp>
      <p:sp>
        <p:nvSpPr>
          <p:cNvPr id="23" name="Text 11"/>
          <p:cNvSpPr txBox="1"/>
          <p:nvPr/>
        </p:nvSpPr>
        <p:spPr>
          <a:xfrm>
            <a:off x="2731313" y="3000146"/>
            <a:ext cx="448056" cy="162763"/>
          </a:xfrm>
          <a:prstGeom prst="rect">
            <a:avLst/>
          </a:prstGeom>
          <a:noFill/>
          <a:ln/>
        </p:spPr>
        <p:txBody>
          <a:bodyPr wrap="square" lIns="0" tIns="0" rIns="0" bIns="0" rtlCol="0" anchor="ctr"/>
          <a:lstStyle/>
          <a:p>
            <a:pPr marL="0" indent="0" algn="ctr">
              <a:buNone/>
            </a:pPr>
            <a:r>
              <a:rPr lang="en-US" sz="900" b="1" dirty="0">
                <a:solidFill>
                  <a:srgbClr val="0052CC">
                    <a:alpha val="90000"/>
                  </a:srgbClr>
                </a:solidFill>
                <a:latin typeface="Noto Sans JP" pitchFamily="34" charset="0"/>
                <a:ea typeface="Noto Sans JP" pitchFamily="34" charset="-122"/>
                <a:cs typeface="Noto Sans JP" pitchFamily="34" charset="-120"/>
              </a:rPr>
              <a:t>13億円</a:t>
            </a:r>
            <a:endParaRPr lang="en-US" sz="900" dirty="0"/>
          </a:p>
        </p:txBody>
      </p:sp>
      <p:sp>
        <p:nvSpPr>
          <p:cNvPr id="24" name="Shape 12"/>
          <p:cNvSpPr/>
          <p:nvPr/>
        </p:nvSpPr>
        <p:spPr>
          <a:xfrm>
            <a:off x="457200" y="4962449"/>
            <a:ext cx="828446" cy="476402"/>
          </a:xfrm>
          <a:prstGeom prst="roundRect">
            <a:avLst>
              <a:gd name="adj" fmla="val 23033"/>
            </a:avLst>
          </a:prstGeom>
          <a:solidFill>
            <a:srgbClr val="FFFFFF">
              <a:alpha val="90000"/>
            </a:srgbClr>
          </a:solidFill>
          <a:ln w="12700">
            <a:solidFill>
              <a:srgbClr val="FFFFFF"/>
            </a:solidFill>
            <a:prstDash val="solid"/>
          </a:ln>
          <a:effectLst>
            <a:outerShdw blurRad="25400" dist="12700" dir="16200000" algn="bl" rotWithShape="0">
              <a:srgbClr val="000000">
                <a:alpha val="40000"/>
              </a:srgbClr>
            </a:outerShdw>
          </a:effectLst>
        </p:spPr>
      </p:sp>
      <p:sp>
        <p:nvSpPr>
          <p:cNvPr id="25" name="Text 13"/>
          <p:cNvSpPr txBox="1"/>
          <p:nvPr/>
        </p:nvSpPr>
        <p:spPr>
          <a:xfrm>
            <a:off x="485546" y="5029200"/>
            <a:ext cx="771754" cy="162763"/>
          </a:xfrm>
          <a:prstGeom prst="rect">
            <a:avLst/>
          </a:prstGeom>
          <a:noFill/>
          <a:ln/>
        </p:spPr>
        <p:txBody>
          <a:bodyPr wrap="square" lIns="0" tIns="0" rIns="0" bIns="0" rtlCol="0" anchor="ctr"/>
          <a:lstStyle/>
          <a:p>
            <a:pPr marL="0" indent="0" algn="ctr">
              <a:buNone/>
            </a:pPr>
            <a:r>
              <a:rPr lang="en-US" sz="900" b="1" dirty="0">
                <a:solidFill>
                  <a:srgbClr val="222222">
                    <a:alpha val="90000"/>
                  </a:srgbClr>
                </a:solidFill>
                <a:latin typeface="Noto Sans JP" pitchFamily="34" charset="0"/>
                <a:ea typeface="Noto Sans JP" pitchFamily="34" charset="-122"/>
                <a:cs typeface="Noto Sans JP" pitchFamily="34" charset="-120"/>
              </a:rPr>
              <a:t>ひなたフェス</a:t>
            </a:r>
            <a:endParaRPr lang="en-US" sz="900" dirty="0"/>
          </a:p>
        </p:txBody>
      </p:sp>
      <p:sp>
        <p:nvSpPr>
          <p:cNvPr id="26" name="Text 14"/>
          <p:cNvSpPr txBox="1"/>
          <p:nvPr/>
        </p:nvSpPr>
        <p:spPr>
          <a:xfrm>
            <a:off x="647395" y="5201107"/>
            <a:ext cx="448056" cy="162763"/>
          </a:xfrm>
          <a:prstGeom prst="rect">
            <a:avLst/>
          </a:prstGeom>
          <a:noFill/>
          <a:ln/>
        </p:spPr>
        <p:txBody>
          <a:bodyPr wrap="square" lIns="0" tIns="0" rIns="0" bIns="0" rtlCol="0" anchor="ctr"/>
          <a:lstStyle/>
          <a:p>
            <a:pPr marL="0" indent="0" algn="ctr">
              <a:buNone/>
            </a:pPr>
            <a:r>
              <a:rPr lang="en-US" sz="900" b="1" dirty="0">
                <a:solidFill>
                  <a:srgbClr val="0052CC">
                    <a:alpha val="90000"/>
                  </a:srgbClr>
                </a:solidFill>
                <a:latin typeface="Noto Sans JP" pitchFamily="34" charset="0"/>
                <a:ea typeface="Noto Sans JP" pitchFamily="34" charset="-122"/>
                <a:cs typeface="Noto Sans JP" pitchFamily="34" charset="-120"/>
              </a:rPr>
              <a:t>29億円</a:t>
            </a:r>
            <a:endParaRPr lang="en-US" sz="900" dirty="0"/>
          </a:p>
        </p:txBody>
      </p:sp>
      <p:pic>
        <p:nvPicPr>
          <p:cNvPr id="27" name="Image 10" descr="preencoded.png"/>
          <p:cNvPicPr>
            <a:picLocks noChangeAspect="1"/>
          </p:cNvPicPr>
          <p:nvPr/>
        </p:nvPicPr>
        <p:blipFill>
          <a:blip r:embed="rId2"/>
          <a:srcRect/>
          <a:stretch/>
        </p:blipFill>
        <p:spPr>
          <a:xfrm>
            <a:off x="2428646" y="619049"/>
            <a:ext cx="2438705" cy="2438705"/>
          </a:xfrm>
          <a:prstGeom prst="rect">
            <a:avLst/>
          </a:prstGeom>
        </p:spPr>
      </p:pic>
      <p:pic>
        <p:nvPicPr>
          <p:cNvPr id="28" name="Image 11" descr="preencoded.png"/>
          <p:cNvPicPr>
            <a:picLocks noChangeAspect="1"/>
          </p:cNvPicPr>
          <p:nvPr/>
        </p:nvPicPr>
        <p:blipFill>
          <a:blip r:embed="rId3"/>
          <a:srcRect/>
          <a:stretch/>
        </p:blipFill>
        <p:spPr>
          <a:xfrm>
            <a:off x="2428646" y="3057754"/>
            <a:ext cx="2438705" cy="2438705"/>
          </a:xfrm>
          <a:prstGeom prst="rect">
            <a:avLst/>
          </a:prstGeom>
        </p:spPr>
      </p:pic>
      <p:pic>
        <p:nvPicPr>
          <p:cNvPr id="29" name="Image 12" descr="preencoded.png"/>
          <p:cNvPicPr>
            <a:picLocks noChangeAspect="1"/>
          </p:cNvPicPr>
          <p:nvPr/>
        </p:nvPicPr>
        <p:blipFill>
          <a:blip r:embed="rId4"/>
          <a:srcRect/>
          <a:stretch/>
        </p:blipFill>
        <p:spPr>
          <a:xfrm>
            <a:off x="-9144" y="619049"/>
            <a:ext cx="2438705" cy="2438705"/>
          </a:xfrm>
          <a:prstGeom prst="rect">
            <a:avLst/>
          </a:prstGeom>
        </p:spPr>
      </p:pic>
      <p:pic>
        <p:nvPicPr>
          <p:cNvPr id="30" name="Image 13" descr="preencoded.png"/>
          <p:cNvPicPr>
            <a:picLocks noChangeAspect="1"/>
          </p:cNvPicPr>
          <p:nvPr/>
        </p:nvPicPr>
        <p:blipFill>
          <a:blip r:embed="rId5"/>
          <a:srcRect/>
          <a:stretch/>
        </p:blipFill>
        <p:spPr>
          <a:xfrm>
            <a:off x="4867351" y="619049"/>
            <a:ext cx="2438705" cy="2438705"/>
          </a:xfrm>
          <a:prstGeom prst="rect">
            <a:avLst/>
          </a:prstGeom>
        </p:spPr>
      </p:pic>
      <p:pic>
        <p:nvPicPr>
          <p:cNvPr id="31" name="Image 14" descr="preencoded.png"/>
          <p:cNvPicPr>
            <a:picLocks noChangeAspect="1"/>
          </p:cNvPicPr>
          <p:nvPr/>
        </p:nvPicPr>
        <p:blipFill>
          <a:blip r:embed="rId6"/>
          <a:srcRect/>
          <a:stretch/>
        </p:blipFill>
        <p:spPr>
          <a:xfrm>
            <a:off x="-9144" y="3057754"/>
            <a:ext cx="2438705" cy="2438705"/>
          </a:xfrm>
          <a:prstGeom prst="rect">
            <a:avLst/>
          </a:prstGeom>
        </p:spPr>
      </p:pic>
      <p:pic>
        <p:nvPicPr>
          <p:cNvPr id="32" name="Image 15" descr="preencoded.png"/>
          <p:cNvPicPr>
            <a:picLocks noChangeAspect="1"/>
          </p:cNvPicPr>
          <p:nvPr/>
        </p:nvPicPr>
        <p:blipFill>
          <a:blip r:embed="rId7"/>
          <a:srcRect/>
          <a:stretch/>
        </p:blipFill>
        <p:spPr>
          <a:xfrm>
            <a:off x="4867351" y="3057754"/>
            <a:ext cx="2438705" cy="2438705"/>
          </a:xfrm>
          <a:prstGeom prst="rect">
            <a:avLst/>
          </a:prstGeom>
        </p:spPr>
      </p:pic>
      <p:pic>
        <p:nvPicPr>
          <p:cNvPr id="33" name="Image 16" descr="preencoded.png"/>
          <p:cNvPicPr>
            <a:picLocks noChangeAspect="1"/>
          </p:cNvPicPr>
          <p:nvPr/>
        </p:nvPicPr>
        <p:blipFill>
          <a:blip r:embed="rId8"/>
          <a:srcRect/>
          <a:stretch/>
        </p:blipFill>
        <p:spPr>
          <a:xfrm>
            <a:off x="4019702" y="2895905"/>
            <a:ext cx="152705" cy="152705"/>
          </a:xfrm>
          <a:prstGeom prst="rect">
            <a:avLst/>
          </a:prstGeom>
        </p:spPr>
      </p:pic>
      <p:pic>
        <p:nvPicPr>
          <p:cNvPr id="34" name="Image 17" descr="preencoded.png"/>
          <p:cNvPicPr>
            <a:picLocks noChangeAspect="1"/>
          </p:cNvPicPr>
          <p:nvPr/>
        </p:nvPicPr>
        <p:blipFill>
          <a:blip r:embed="rId8"/>
          <a:srcRect/>
          <a:stretch/>
        </p:blipFill>
        <p:spPr>
          <a:xfrm>
            <a:off x="2905049" y="3286354"/>
            <a:ext cx="152705" cy="152705"/>
          </a:xfrm>
          <a:prstGeom prst="rect">
            <a:avLst/>
          </a:prstGeom>
        </p:spPr>
      </p:pic>
      <p:pic>
        <p:nvPicPr>
          <p:cNvPr id="35" name="Image 18" descr="preencoded.png"/>
          <p:cNvPicPr>
            <a:picLocks noChangeAspect="1"/>
          </p:cNvPicPr>
          <p:nvPr/>
        </p:nvPicPr>
        <p:blipFill>
          <a:blip r:embed="rId8"/>
          <a:srcRect/>
          <a:stretch/>
        </p:blipFill>
        <p:spPr>
          <a:xfrm>
            <a:off x="2809951" y="3857854"/>
            <a:ext cx="152705" cy="152705"/>
          </a:xfrm>
          <a:prstGeom prst="rect">
            <a:avLst/>
          </a:prstGeom>
        </p:spPr>
      </p:pic>
      <p:pic>
        <p:nvPicPr>
          <p:cNvPr id="36" name="Image 19" descr="preencoded.png"/>
          <p:cNvPicPr>
            <a:picLocks noChangeAspect="1"/>
          </p:cNvPicPr>
          <p:nvPr/>
        </p:nvPicPr>
        <p:blipFill>
          <a:blip r:embed="rId9"/>
          <a:srcRect/>
          <a:stretch/>
        </p:blipFill>
        <p:spPr>
          <a:xfrm>
            <a:off x="819302" y="5486400"/>
            <a:ext cx="152705" cy="152705"/>
          </a:xfrm>
          <a:prstGeom prst="rect">
            <a:avLst/>
          </a:prstGeom>
        </p:spPr>
      </p:pic>
      <p:sp>
        <p:nvSpPr>
          <p:cNvPr id="37" name="Shape 15"/>
          <p:cNvSpPr/>
          <p:nvPr/>
        </p:nvSpPr>
        <p:spPr>
          <a:xfrm>
            <a:off x="3715207" y="2371954"/>
            <a:ext cx="733349" cy="476402"/>
          </a:xfrm>
          <a:prstGeom prst="roundRect">
            <a:avLst>
              <a:gd name="adj" fmla="val 23033"/>
            </a:avLst>
          </a:prstGeom>
          <a:solidFill>
            <a:srgbClr val="FFFFFF">
              <a:alpha val="90000"/>
            </a:srgbClr>
          </a:solidFill>
          <a:ln w="12700">
            <a:solidFill>
              <a:srgbClr val="FFFFFF"/>
            </a:solidFill>
            <a:prstDash val="solid"/>
          </a:ln>
          <a:effectLst>
            <a:outerShdw blurRad="25400" dist="12700" dir="16200000" algn="bl" rotWithShape="0">
              <a:srgbClr val="000000">
                <a:alpha val="40000"/>
              </a:srgbClr>
            </a:outerShdw>
          </a:effectLst>
        </p:spPr>
      </p:sp>
      <p:sp>
        <p:nvSpPr>
          <p:cNvPr id="38" name="Text 16"/>
          <p:cNvSpPr txBox="1"/>
          <p:nvPr/>
        </p:nvSpPr>
        <p:spPr>
          <a:xfrm>
            <a:off x="3743554" y="2438705"/>
            <a:ext cx="676656" cy="162763"/>
          </a:xfrm>
          <a:prstGeom prst="rect">
            <a:avLst/>
          </a:prstGeom>
          <a:noFill/>
          <a:ln/>
        </p:spPr>
        <p:txBody>
          <a:bodyPr wrap="square" lIns="0" tIns="0" rIns="0" bIns="0" rtlCol="0" anchor="ctr"/>
          <a:lstStyle/>
          <a:p>
            <a:pPr marL="0" indent="0" algn="ctr">
              <a:buNone/>
            </a:pPr>
            <a:r>
              <a:rPr lang="en-US" sz="900" b="1" dirty="0">
                <a:solidFill>
                  <a:srgbClr val="222222">
                    <a:alpha val="90000"/>
                  </a:srgbClr>
                </a:solidFill>
                <a:latin typeface="Noto Sans JP" pitchFamily="34" charset="0"/>
                <a:ea typeface="Noto Sans JP" pitchFamily="34" charset="-122"/>
                <a:cs typeface="Noto Sans JP" pitchFamily="34" charset="-120"/>
              </a:rPr>
              <a:t>FUJI ROCK</a:t>
            </a:r>
            <a:endParaRPr lang="en-US" sz="900" dirty="0"/>
          </a:p>
        </p:txBody>
      </p:sp>
      <p:sp>
        <p:nvSpPr>
          <p:cNvPr id="39" name="Text 17"/>
          <p:cNvSpPr txBox="1"/>
          <p:nvPr/>
        </p:nvSpPr>
        <p:spPr>
          <a:xfrm>
            <a:off x="3824021" y="2609698"/>
            <a:ext cx="514807" cy="162763"/>
          </a:xfrm>
          <a:prstGeom prst="rect">
            <a:avLst/>
          </a:prstGeom>
          <a:noFill/>
          <a:ln/>
        </p:spPr>
        <p:txBody>
          <a:bodyPr wrap="square" lIns="0" tIns="0" rIns="0" bIns="0" rtlCol="0" anchor="ctr"/>
          <a:lstStyle/>
          <a:p>
            <a:pPr marL="0" indent="0" algn="ctr">
              <a:buNone/>
            </a:pPr>
            <a:r>
              <a:rPr lang="en-US" sz="900" b="1" dirty="0">
                <a:solidFill>
                  <a:srgbClr val="0052CC">
                    <a:alpha val="90000"/>
                  </a:srgbClr>
                </a:solidFill>
                <a:latin typeface="Noto Sans JP" pitchFamily="34" charset="0"/>
                <a:ea typeface="Noto Sans JP" pitchFamily="34" charset="-122"/>
                <a:cs typeface="Noto Sans JP" pitchFamily="34" charset="-120"/>
              </a:rPr>
              <a:t>150億円</a:t>
            </a:r>
            <a:endParaRPr lang="en-US" sz="900" dirty="0"/>
          </a:p>
        </p:txBody>
      </p:sp>
      <p:sp>
        <p:nvSpPr>
          <p:cNvPr id="40" name="Shape 18"/>
          <p:cNvSpPr/>
          <p:nvPr/>
        </p:nvSpPr>
        <p:spPr>
          <a:xfrm>
            <a:off x="2361895" y="3333902"/>
            <a:ext cx="1000354" cy="476402"/>
          </a:xfrm>
          <a:prstGeom prst="roundRect">
            <a:avLst>
              <a:gd name="adj" fmla="val 23033"/>
            </a:avLst>
          </a:prstGeom>
          <a:solidFill>
            <a:srgbClr val="FFFFFF">
              <a:alpha val="90000"/>
            </a:srgbClr>
          </a:solidFill>
          <a:ln w="12700">
            <a:solidFill>
              <a:srgbClr val="FFFFFF"/>
            </a:solidFill>
            <a:prstDash val="solid"/>
          </a:ln>
          <a:effectLst>
            <a:outerShdw blurRad="25400" dist="12700" dir="16200000" algn="bl" rotWithShape="0">
              <a:srgbClr val="000000">
                <a:alpha val="40000"/>
              </a:srgbClr>
            </a:outerShdw>
          </a:effectLst>
        </p:spPr>
      </p:sp>
      <p:sp>
        <p:nvSpPr>
          <p:cNvPr id="41" name="Text 19"/>
          <p:cNvSpPr txBox="1"/>
          <p:nvPr/>
        </p:nvSpPr>
        <p:spPr>
          <a:xfrm>
            <a:off x="2391156" y="3400654"/>
            <a:ext cx="943661" cy="162763"/>
          </a:xfrm>
          <a:prstGeom prst="rect">
            <a:avLst/>
          </a:prstGeom>
          <a:noFill/>
          <a:ln/>
        </p:spPr>
        <p:txBody>
          <a:bodyPr wrap="square" lIns="0" tIns="0" rIns="0" bIns="0" rtlCol="0" anchor="ctr"/>
          <a:lstStyle/>
          <a:p>
            <a:pPr marL="0" indent="0" algn="ctr">
              <a:buNone/>
            </a:pPr>
            <a:r>
              <a:rPr lang="en-US" sz="900" b="1" dirty="0">
                <a:solidFill>
                  <a:srgbClr val="222222">
                    <a:alpha val="90000"/>
                  </a:srgbClr>
                </a:solidFill>
                <a:latin typeface="Noto Sans JP" pitchFamily="34" charset="0"/>
                <a:ea typeface="Noto Sans JP" pitchFamily="34" charset="-122"/>
                <a:cs typeface="Noto Sans JP" pitchFamily="34" charset="-120"/>
              </a:rPr>
              <a:t>INAZUMA ROCK</a:t>
            </a:r>
            <a:endParaRPr lang="en-US" sz="900" dirty="0"/>
          </a:p>
        </p:txBody>
      </p:sp>
      <p:sp>
        <p:nvSpPr>
          <p:cNvPr id="42" name="Text 20"/>
          <p:cNvSpPr txBox="1"/>
          <p:nvPr/>
        </p:nvSpPr>
        <p:spPr>
          <a:xfrm>
            <a:off x="2607869" y="3571646"/>
            <a:ext cx="514807" cy="162763"/>
          </a:xfrm>
          <a:prstGeom prst="rect">
            <a:avLst/>
          </a:prstGeom>
          <a:noFill/>
          <a:ln/>
        </p:spPr>
        <p:txBody>
          <a:bodyPr wrap="square" lIns="0" tIns="0" rIns="0" bIns="0" rtlCol="0" anchor="ctr"/>
          <a:lstStyle/>
          <a:p>
            <a:pPr marL="0" indent="0" algn="ctr">
              <a:buNone/>
            </a:pPr>
            <a:r>
              <a:rPr lang="en-US" sz="900" b="1" dirty="0">
                <a:solidFill>
                  <a:srgbClr val="0052CC">
                    <a:alpha val="90000"/>
                  </a:srgbClr>
                </a:solidFill>
                <a:latin typeface="Noto Sans JP" pitchFamily="34" charset="0"/>
                <a:ea typeface="Noto Sans JP" pitchFamily="34" charset="-122"/>
                <a:cs typeface="Noto Sans JP" pitchFamily="34" charset="-120"/>
              </a:rPr>
              <a:t>100億円</a:t>
            </a:r>
            <a:endParaRPr lang="en-US" sz="900" dirty="0"/>
          </a:p>
        </p:txBody>
      </p:sp>
      <p:sp>
        <p:nvSpPr>
          <p:cNvPr id="43" name="Shape 21"/>
          <p:cNvSpPr/>
          <p:nvPr/>
        </p:nvSpPr>
        <p:spPr>
          <a:xfrm>
            <a:off x="2609698" y="2762402"/>
            <a:ext cx="705002" cy="476402"/>
          </a:xfrm>
          <a:prstGeom prst="roundRect">
            <a:avLst>
              <a:gd name="adj" fmla="val 23033"/>
            </a:avLst>
          </a:prstGeom>
          <a:solidFill>
            <a:srgbClr val="FFFFFF">
              <a:alpha val="90000"/>
            </a:srgbClr>
          </a:solidFill>
          <a:ln w="12700">
            <a:solidFill>
              <a:srgbClr val="FFFFFF"/>
            </a:solidFill>
            <a:prstDash val="solid"/>
          </a:ln>
          <a:effectLst>
            <a:outerShdw blurRad="25400" dist="12700" dir="16200000" algn="bl" rotWithShape="0">
              <a:srgbClr val="000000">
                <a:alpha val="40000"/>
              </a:srgbClr>
            </a:outerShdw>
          </a:effectLst>
        </p:spPr>
      </p:sp>
      <p:sp>
        <p:nvSpPr>
          <p:cNvPr id="44" name="Text 22"/>
          <p:cNvSpPr txBox="1"/>
          <p:nvPr/>
        </p:nvSpPr>
        <p:spPr>
          <a:xfrm>
            <a:off x="2638044" y="2829154"/>
            <a:ext cx="648310" cy="162763"/>
          </a:xfrm>
          <a:prstGeom prst="rect">
            <a:avLst/>
          </a:prstGeom>
          <a:noFill/>
          <a:ln/>
        </p:spPr>
        <p:txBody>
          <a:bodyPr wrap="square" lIns="0" tIns="0" rIns="0" bIns="0" rtlCol="0" anchor="ctr"/>
          <a:lstStyle/>
          <a:p>
            <a:pPr marL="0" indent="0" algn="ctr">
              <a:buNone/>
            </a:pPr>
            <a:r>
              <a:rPr lang="en-US" sz="900" b="1" dirty="0">
                <a:solidFill>
                  <a:srgbClr val="222222">
                    <a:alpha val="90000"/>
                  </a:srgbClr>
                </a:solidFill>
                <a:latin typeface="Noto Sans JP" pitchFamily="34" charset="0"/>
                <a:ea typeface="Noto Sans JP" pitchFamily="34" charset="-122"/>
                <a:cs typeface="Noto Sans JP" pitchFamily="34" charset="-120"/>
              </a:rPr>
              <a:t>ONE PARK</a:t>
            </a:r>
            <a:endParaRPr lang="en-US" sz="900" dirty="0"/>
          </a:p>
        </p:txBody>
      </p:sp>
      <p:sp>
        <p:nvSpPr>
          <p:cNvPr id="45" name="Text 23"/>
          <p:cNvSpPr txBox="1"/>
          <p:nvPr/>
        </p:nvSpPr>
        <p:spPr>
          <a:xfrm>
            <a:off x="2741371" y="3000146"/>
            <a:ext cx="448056" cy="162763"/>
          </a:xfrm>
          <a:prstGeom prst="rect">
            <a:avLst/>
          </a:prstGeom>
          <a:noFill/>
          <a:ln/>
        </p:spPr>
        <p:txBody>
          <a:bodyPr wrap="square" lIns="0" tIns="0" rIns="0" bIns="0" rtlCol="0" anchor="ctr"/>
          <a:lstStyle/>
          <a:p>
            <a:pPr marL="0" indent="0" algn="ctr">
              <a:buNone/>
            </a:pPr>
            <a:r>
              <a:rPr lang="en-US" sz="900" b="1" dirty="0">
                <a:solidFill>
                  <a:srgbClr val="0052CC">
                    <a:alpha val="90000"/>
                  </a:srgbClr>
                </a:solidFill>
                <a:latin typeface="Noto Sans JP" pitchFamily="34" charset="0"/>
                <a:ea typeface="Noto Sans JP" pitchFamily="34" charset="-122"/>
                <a:cs typeface="Noto Sans JP" pitchFamily="34" charset="-120"/>
              </a:rPr>
              <a:t>13億円</a:t>
            </a:r>
            <a:endParaRPr lang="en-US" sz="900" dirty="0"/>
          </a:p>
        </p:txBody>
      </p:sp>
      <p:sp>
        <p:nvSpPr>
          <p:cNvPr id="46" name="Shape 24"/>
          <p:cNvSpPr/>
          <p:nvPr/>
        </p:nvSpPr>
        <p:spPr>
          <a:xfrm>
            <a:off x="466344" y="4962449"/>
            <a:ext cx="828446" cy="476402"/>
          </a:xfrm>
          <a:prstGeom prst="roundRect">
            <a:avLst>
              <a:gd name="adj" fmla="val 23033"/>
            </a:avLst>
          </a:prstGeom>
          <a:solidFill>
            <a:srgbClr val="FFFFFF">
              <a:alpha val="90000"/>
            </a:srgbClr>
          </a:solidFill>
          <a:ln w="12700">
            <a:solidFill>
              <a:srgbClr val="FFFFFF"/>
            </a:solidFill>
            <a:prstDash val="solid"/>
          </a:ln>
          <a:effectLst>
            <a:outerShdw blurRad="25400" dist="12700" dir="16200000" algn="bl" rotWithShape="0">
              <a:srgbClr val="000000">
                <a:alpha val="40000"/>
              </a:srgbClr>
            </a:outerShdw>
          </a:effectLst>
        </p:spPr>
      </p:sp>
      <p:sp>
        <p:nvSpPr>
          <p:cNvPr id="47" name="Text 25"/>
          <p:cNvSpPr txBox="1"/>
          <p:nvPr/>
        </p:nvSpPr>
        <p:spPr>
          <a:xfrm>
            <a:off x="495605" y="5029200"/>
            <a:ext cx="771754" cy="162763"/>
          </a:xfrm>
          <a:prstGeom prst="rect">
            <a:avLst/>
          </a:prstGeom>
          <a:noFill/>
          <a:ln/>
        </p:spPr>
        <p:txBody>
          <a:bodyPr wrap="square" lIns="0" tIns="0" rIns="0" bIns="0" rtlCol="0" anchor="ctr"/>
          <a:lstStyle/>
          <a:p>
            <a:pPr marL="0" indent="0" algn="ctr">
              <a:buNone/>
            </a:pPr>
            <a:r>
              <a:rPr lang="en-US" sz="900" b="1" dirty="0">
                <a:solidFill>
                  <a:srgbClr val="222222">
                    <a:alpha val="90000"/>
                  </a:srgbClr>
                </a:solidFill>
                <a:latin typeface="Noto Sans JP" pitchFamily="34" charset="0"/>
                <a:ea typeface="Noto Sans JP" pitchFamily="34" charset="-122"/>
                <a:cs typeface="Noto Sans JP" pitchFamily="34" charset="-120"/>
              </a:rPr>
              <a:t>ひなたフェス</a:t>
            </a:r>
            <a:endParaRPr lang="en-US" sz="900" dirty="0"/>
          </a:p>
        </p:txBody>
      </p:sp>
      <p:sp>
        <p:nvSpPr>
          <p:cNvPr id="48" name="Text 26"/>
          <p:cNvSpPr txBox="1"/>
          <p:nvPr/>
        </p:nvSpPr>
        <p:spPr>
          <a:xfrm>
            <a:off x="656539" y="5201107"/>
            <a:ext cx="448056" cy="162763"/>
          </a:xfrm>
          <a:prstGeom prst="rect">
            <a:avLst/>
          </a:prstGeom>
          <a:noFill/>
          <a:ln/>
        </p:spPr>
        <p:txBody>
          <a:bodyPr wrap="square" lIns="0" tIns="0" rIns="0" bIns="0" rtlCol="0" anchor="ctr"/>
          <a:lstStyle/>
          <a:p>
            <a:pPr marL="0" indent="0" algn="ctr">
              <a:buNone/>
            </a:pPr>
            <a:r>
              <a:rPr lang="en-US" sz="900" b="1" dirty="0">
                <a:solidFill>
                  <a:srgbClr val="0052CC">
                    <a:alpha val="90000"/>
                  </a:srgbClr>
                </a:solidFill>
                <a:latin typeface="Noto Sans JP" pitchFamily="34" charset="0"/>
                <a:ea typeface="Noto Sans JP" pitchFamily="34" charset="-122"/>
                <a:cs typeface="Noto Sans JP" pitchFamily="34" charset="-120"/>
              </a:rPr>
              <a:t>29億円</a:t>
            </a:r>
            <a:endParaRPr lang="en-US" sz="900" dirty="0"/>
          </a:p>
        </p:txBody>
      </p:sp>
      <p:sp>
        <p:nvSpPr>
          <p:cNvPr id="49" name="Shape 27"/>
          <p:cNvSpPr/>
          <p:nvPr/>
        </p:nvSpPr>
        <p:spPr>
          <a:xfrm>
            <a:off x="7239305" y="1285646"/>
            <a:ext cx="4591202" cy="3638398"/>
          </a:xfrm>
          <a:prstGeom prst="roundRect">
            <a:avLst>
              <a:gd name="adj" fmla="val 1053"/>
            </a:avLst>
          </a:prstGeom>
          <a:solidFill>
            <a:srgbClr val="FFFFFF">
              <a:alpha val="90000"/>
            </a:srgbClr>
          </a:solidFill>
          <a:ln w="12700">
            <a:solidFill>
              <a:srgbClr val="4A90E2">
                <a:alpha val="30000"/>
              </a:srgbClr>
            </a:solidFill>
            <a:prstDash val="solid"/>
          </a:ln>
        </p:spPr>
      </p:sp>
      <p:sp>
        <p:nvSpPr>
          <p:cNvPr id="50" name="Shape 28"/>
          <p:cNvSpPr/>
          <p:nvPr/>
        </p:nvSpPr>
        <p:spPr>
          <a:xfrm>
            <a:off x="381305" y="5048402"/>
            <a:ext cx="11449202" cy="1447495"/>
          </a:xfrm>
          <a:prstGeom prst="roundRect">
            <a:avLst>
              <a:gd name="adj" fmla="val 6650"/>
            </a:avLst>
          </a:prstGeom>
          <a:solidFill>
            <a:srgbClr val="F8FBFF"/>
          </a:solidFill>
          <a:ln w="12700">
            <a:solidFill>
              <a:srgbClr val="4A90E2">
                <a:alpha val="30000"/>
              </a:srgbClr>
            </a:solidFill>
            <a:prstDash val="solid"/>
          </a:ln>
        </p:spPr>
      </p:sp>
      <p:sp>
        <p:nvSpPr>
          <p:cNvPr id="51" name="Text 29"/>
          <p:cNvSpPr txBox="1"/>
          <p:nvPr/>
        </p:nvSpPr>
        <p:spPr>
          <a:xfrm>
            <a:off x="381305" y="286207"/>
            <a:ext cx="11621110" cy="372161"/>
          </a:xfrm>
          <a:prstGeom prst="rect">
            <a:avLst/>
          </a:prstGeom>
          <a:noFill/>
          <a:ln/>
        </p:spPr>
        <p:txBody>
          <a:bodyPr wrap="square" lIns="0" tIns="0" rIns="0" bIns="0" rtlCol="0" anchor="ctr"/>
          <a:lstStyle/>
          <a:p>
            <a:pPr marL="0" indent="0" algn="l">
              <a:buNone/>
            </a:pPr>
            <a:r>
              <a:rPr lang="en-US" sz="2400" b="1" dirty="0">
                <a:solidFill>
                  <a:srgbClr val="003366"/>
                </a:solidFill>
                <a:latin typeface="Montserrat" pitchFamily="34" charset="0"/>
                <a:ea typeface="Montserrat" pitchFamily="34" charset="-122"/>
                <a:cs typeface="Montserrat" pitchFamily="34" charset="-120"/>
              </a:rPr>
              <a:t>自治体×フェス（代表事例）</a:t>
            </a:r>
            <a:endParaRPr lang="en-US" sz="2400" dirty="0"/>
          </a:p>
        </p:txBody>
      </p:sp>
      <p:pic>
        <p:nvPicPr>
          <p:cNvPr id="52" name="Image 20" descr="preencoded.png"/>
          <p:cNvPicPr>
            <a:picLocks noChangeAspect="1"/>
          </p:cNvPicPr>
          <p:nvPr/>
        </p:nvPicPr>
        <p:blipFill>
          <a:blip r:embed="rId10"/>
          <a:srcRect t="-400" b="-400"/>
          <a:stretch/>
        </p:blipFill>
        <p:spPr>
          <a:xfrm>
            <a:off x="381305" y="714146"/>
            <a:ext cx="571500" cy="38405"/>
          </a:xfrm>
          <a:prstGeom prst="rect">
            <a:avLst/>
          </a:prstGeom>
        </p:spPr>
      </p:pic>
      <p:sp>
        <p:nvSpPr>
          <p:cNvPr id="53" name="Text 30"/>
          <p:cNvSpPr txBox="1"/>
          <p:nvPr/>
        </p:nvSpPr>
        <p:spPr>
          <a:xfrm>
            <a:off x="381305" y="952805"/>
            <a:ext cx="6858000" cy="228600"/>
          </a:xfrm>
          <a:prstGeom prst="rect">
            <a:avLst/>
          </a:prstGeom>
          <a:noFill/>
          <a:ln/>
        </p:spPr>
        <p:txBody>
          <a:bodyPr wrap="square" lIns="0" tIns="0" rIns="0" bIns="0" rtlCol="0" anchor="ctr"/>
          <a:lstStyle/>
          <a:p>
            <a:pPr marL="0" indent="0" algn="l">
              <a:buNone/>
            </a:pPr>
            <a:r>
              <a:rPr lang="en-US" sz="1200" b="1" dirty="0">
                <a:solidFill>
                  <a:srgbClr val="4A90E2"/>
                </a:solidFill>
                <a:latin typeface="Montserrat" pitchFamily="34" charset="0"/>
                <a:ea typeface="Montserrat" pitchFamily="34" charset="-122"/>
                <a:cs typeface="Montserrat" pitchFamily="34" charset="-120"/>
              </a:rPr>
              <a:t>主要フェスの地域経済圏マップ</a:t>
            </a:r>
            <a:endParaRPr lang="en-US" sz="1200" dirty="0"/>
          </a:p>
        </p:txBody>
      </p:sp>
      <p:sp>
        <p:nvSpPr>
          <p:cNvPr id="54" name="Text 31"/>
          <p:cNvSpPr txBox="1"/>
          <p:nvPr/>
        </p:nvSpPr>
        <p:spPr>
          <a:xfrm>
            <a:off x="7239305" y="952805"/>
            <a:ext cx="4763110" cy="228600"/>
          </a:xfrm>
          <a:prstGeom prst="rect">
            <a:avLst/>
          </a:prstGeom>
          <a:noFill/>
          <a:ln/>
        </p:spPr>
        <p:txBody>
          <a:bodyPr wrap="square" lIns="0" tIns="0" rIns="0" bIns="0" rtlCol="0" anchor="ctr"/>
          <a:lstStyle/>
          <a:p>
            <a:pPr marL="0" indent="0" algn="l">
              <a:buNone/>
            </a:pPr>
            <a:r>
              <a:rPr lang="en-US" sz="1200" b="1" dirty="0">
                <a:solidFill>
                  <a:srgbClr val="4A90E2"/>
                </a:solidFill>
                <a:latin typeface="Montserrat" pitchFamily="34" charset="0"/>
                <a:ea typeface="Montserrat" pitchFamily="34" charset="-122"/>
                <a:cs typeface="Montserrat" pitchFamily="34" charset="-120"/>
              </a:rPr>
              <a:t>経済波及効果と地域連携モデル</a:t>
            </a:r>
            <a:endParaRPr lang="en-US" sz="1200" dirty="0"/>
          </a:p>
        </p:txBody>
      </p:sp>
      <p:sp>
        <p:nvSpPr>
          <p:cNvPr id="55" name="Shape 32"/>
          <p:cNvSpPr/>
          <p:nvPr/>
        </p:nvSpPr>
        <p:spPr>
          <a:xfrm>
            <a:off x="7381951" y="1570939"/>
            <a:ext cx="2048256" cy="19202"/>
          </a:xfrm>
          <a:prstGeom prst="rect">
            <a:avLst/>
          </a:prstGeom>
          <a:solidFill>
            <a:srgbClr val="E3F2FD"/>
          </a:solidFill>
          <a:ln w="12700">
            <a:solidFill>
              <a:srgbClr val="E3F2FD">
                <a:alpha val="0"/>
              </a:srgbClr>
            </a:solidFill>
            <a:prstDash val="solid"/>
          </a:ln>
        </p:spPr>
      </p:sp>
      <p:sp>
        <p:nvSpPr>
          <p:cNvPr id="56" name="Text 33"/>
          <p:cNvSpPr txBox="1"/>
          <p:nvPr/>
        </p:nvSpPr>
        <p:spPr>
          <a:xfrm>
            <a:off x="7381951" y="1380744"/>
            <a:ext cx="2124151" cy="152705"/>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900" b="1" dirty="0">
                <a:solidFill>
                  <a:srgbClr val="4A90E2"/>
                </a:solidFill>
                <a:latin typeface="Montserrat" pitchFamily="34" charset="0"/>
                <a:ea typeface="Montserrat" pitchFamily="34" charset="-122"/>
                <a:cs typeface="Montserrat" pitchFamily="34" charset="-120"/>
              </a:rPr>
              <a:t>FUJI ROCK</a:t>
            </a:r>
            <a:endParaRPr lang="en-US" sz="900" dirty="0"/>
          </a:p>
        </p:txBody>
      </p:sp>
      <p:sp>
        <p:nvSpPr>
          <p:cNvPr id="57" name="Text 34"/>
          <p:cNvSpPr txBox="1"/>
          <p:nvPr/>
        </p:nvSpPr>
        <p:spPr>
          <a:xfrm>
            <a:off x="7381951" y="1628546"/>
            <a:ext cx="2130552" cy="200254"/>
          </a:xfrm>
          <a:prstGeom prst="rect">
            <a:avLst/>
          </a:prstGeom>
          <a:noFill/>
          <a:ln/>
        </p:spPr>
        <p:txBody>
          <a:bodyPr wrap="square" lIns="0" tIns="0" rIns="0" bIns="0" rtlCol="0" anchor="ctr"/>
          <a:lstStyle/>
          <a:p>
            <a:pPr marL="0" indent="0" algn="l">
              <a:buNone/>
            </a:pPr>
            <a:r>
              <a:rPr lang="en-US" sz="1200" b="1" dirty="0">
                <a:solidFill>
                  <a:srgbClr val="0052CC"/>
                </a:solidFill>
                <a:latin typeface="Montserrat" pitchFamily="34" charset="0"/>
                <a:ea typeface="Montserrat" pitchFamily="34" charset="-122"/>
                <a:cs typeface="Montserrat" pitchFamily="34" charset="-120"/>
              </a:rPr>
              <a:t>約150億円</a:t>
            </a:r>
            <a:endParaRPr lang="en-US" sz="1200" dirty="0"/>
          </a:p>
        </p:txBody>
      </p:sp>
      <p:sp>
        <p:nvSpPr>
          <p:cNvPr id="58" name="Text 35"/>
          <p:cNvSpPr txBox="1"/>
          <p:nvPr/>
        </p:nvSpPr>
        <p:spPr>
          <a:xfrm>
            <a:off x="7381951" y="1848002"/>
            <a:ext cx="2211934"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経済波及効果</a:t>
            </a:r>
            <a:endParaRPr lang="en-US" sz="800" dirty="0"/>
          </a:p>
        </p:txBody>
      </p:sp>
      <p:sp>
        <p:nvSpPr>
          <p:cNvPr id="59" name="Text 36"/>
          <p:cNvSpPr txBox="1"/>
          <p:nvPr/>
        </p:nvSpPr>
        <p:spPr>
          <a:xfrm>
            <a:off x="7381951" y="2048256"/>
            <a:ext cx="2124151" cy="553212"/>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 • 観光・宿泊・交通含めた</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地域ブランド化</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越後湯沢駅が玄関口</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JR臨時列車増発 </a:t>
            </a:r>
            <a:endParaRPr lang="en-US" sz="800" dirty="0"/>
          </a:p>
        </p:txBody>
      </p:sp>
      <p:sp>
        <p:nvSpPr>
          <p:cNvPr id="60" name="Shape 37"/>
          <p:cNvSpPr/>
          <p:nvPr/>
        </p:nvSpPr>
        <p:spPr>
          <a:xfrm>
            <a:off x="9572854" y="1570939"/>
            <a:ext cx="2048256" cy="19202"/>
          </a:xfrm>
          <a:prstGeom prst="rect">
            <a:avLst/>
          </a:prstGeom>
          <a:solidFill>
            <a:srgbClr val="E3F2FD"/>
          </a:solidFill>
          <a:ln w="12700">
            <a:solidFill>
              <a:srgbClr val="E3F2FD">
                <a:alpha val="0"/>
              </a:srgbClr>
            </a:solidFill>
            <a:prstDash val="solid"/>
          </a:ln>
        </p:spPr>
      </p:sp>
      <p:sp>
        <p:nvSpPr>
          <p:cNvPr id="61" name="Text 38"/>
          <p:cNvSpPr txBox="1"/>
          <p:nvPr/>
        </p:nvSpPr>
        <p:spPr>
          <a:xfrm>
            <a:off x="9572854" y="1380744"/>
            <a:ext cx="2124151" cy="152705"/>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900" b="1" dirty="0">
                <a:solidFill>
                  <a:srgbClr val="4A90E2"/>
                </a:solidFill>
                <a:latin typeface="Montserrat" pitchFamily="34" charset="0"/>
                <a:ea typeface="Montserrat" pitchFamily="34" charset="-122"/>
                <a:cs typeface="Montserrat" pitchFamily="34" charset="-120"/>
              </a:rPr>
              <a:t>INAZUMA ROCK</a:t>
            </a:r>
            <a:endParaRPr lang="en-US" sz="900" dirty="0"/>
          </a:p>
        </p:txBody>
      </p:sp>
      <p:sp>
        <p:nvSpPr>
          <p:cNvPr id="62" name="Text 39"/>
          <p:cNvSpPr txBox="1"/>
          <p:nvPr/>
        </p:nvSpPr>
        <p:spPr>
          <a:xfrm>
            <a:off x="9572854" y="1628546"/>
            <a:ext cx="2130552" cy="200254"/>
          </a:xfrm>
          <a:prstGeom prst="rect">
            <a:avLst/>
          </a:prstGeom>
          <a:noFill/>
          <a:ln/>
        </p:spPr>
        <p:txBody>
          <a:bodyPr wrap="square" lIns="0" tIns="0" rIns="0" bIns="0" rtlCol="0" anchor="ctr"/>
          <a:lstStyle/>
          <a:p>
            <a:pPr marL="0" indent="0" algn="l">
              <a:buNone/>
            </a:pPr>
            <a:r>
              <a:rPr lang="en-US" sz="1200" b="1" dirty="0">
                <a:solidFill>
                  <a:srgbClr val="0052CC"/>
                </a:solidFill>
                <a:latin typeface="Montserrat" pitchFamily="34" charset="0"/>
                <a:ea typeface="Montserrat" pitchFamily="34" charset="-122"/>
                <a:cs typeface="Montserrat" pitchFamily="34" charset="-120"/>
              </a:rPr>
              <a:t>累計100億</a:t>
            </a:r>
            <a:endParaRPr lang="en-US" sz="1200" dirty="0"/>
          </a:p>
        </p:txBody>
      </p:sp>
      <p:sp>
        <p:nvSpPr>
          <p:cNvPr id="63" name="Text 40"/>
          <p:cNvSpPr txBox="1"/>
          <p:nvPr/>
        </p:nvSpPr>
        <p:spPr>
          <a:xfrm>
            <a:off x="9572854" y="1848002"/>
            <a:ext cx="2211934"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累計経済効果</a:t>
            </a:r>
            <a:endParaRPr lang="en-US" sz="800" dirty="0"/>
          </a:p>
        </p:txBody>
      </p:sp>
      <p:sp>
        <p:nvSpPr>
          <p:cNvPr id="64" name="Text 41"/>
          <p:cNvSpPr txBox="1"/>
          <p:nvPr/>
        </p:nvSpPr>
        <p:spPr>
          <a:xfrm>
            <a:off x="9572854" y="2048256"/>
            <a:ext cx="2124151" cy="553212"/>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 • 県主導型</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滋賀県全域へ波及</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宿泊・飲食・周辺消費</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交通機関連携強化 </a:t>
            </a:r>
            <a:endParaRPr lang="en-US" sz="800" dirty="0"/>
          </a:p>
        </p:txBody>
      </p:sp>
      <p:sp>
        <p:nvSpPr>
          <p:cNvPr id="65" name="Shape 42"/>
          <p:cNvSpPr/>
          <p:nvPr/>
        </p:nvSpPr>
        <p:spPr>
          <a:xfrm>
            <a:off x="7381951" y="3190342"/>
            <a:ext cx="2048256" cy="19202"/>
          </a:xfrm>
          <a:prstGeom prst="rect">
            <a:avLst/>
          </a:prstGeom>
          <a:solidFill>
            <a:srgbClr val="E3F2FD"/>
          </a:solidFill>
          <a:ln w="12700">
            <a:solidFill>
              <a:srgbClr val="E3F2FD">
                <a:alpha val="0"/>
              </a:srgbClr>
            </a:solidFill>
            <a:prstDash val="solid"/>
          </a:ln>
        </p:spPr>
      </p:sp>
      <p:sp>
        <p:nvSpPr>
          <p:cNvPr id="66" name="Text 43"/>
          <p:cNvSpPr txBox="1"/>
          <p:nvPr/>
        </p:nvSpPr>
        <p:spPr>
          <a:xfrm>
            <a:off x="7381951" y="3000146"/>
            <a:ext cx="2124151" cy="152705"/>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900" b="1" dirty="0">
                <a:solidFill>
                  <a:srgbClr val="4A90E2"/>
                </a:solidFill>
                <a:latin typeface="Montserrat" pitchFamily="34" charset="0"/>
                <a:ea typeface="Montserrat" pitchFamily="34" charset="-122"/>
                <a:cs typeface="Montserrat" pitchFamily="34" charset="-120"/>
              </a:rPr>
              <a:t>ONE PARK</a:t>
            </a:r>
            <a:endParaRPr lang="en-US" sz="900" dirty="0"/>
          </a:p>
        </p:txBody>
      </p:sp>
      <p:sp>
        <p:nvSpPr>
          <p:cNvPr id="67" name="Text 44"/>
          <p:cNvSpPr txBox="1"/>
          <p:nvPr/>
        </p:nvSpPr>
        <p:spPr>
          <a:xfrm>
            <a:off x="7381951" y="3247949"/>
            <a:ext cx="2130552" cy="200254"/>
          </a:xfrm>
          <a:prstGeom prst="rect">
            <a:avLst/>
          </a:prstGeom>
          <a:noFill/>
          <a:ln/>
        </p:spPr>
        <p:txBody>
          <a:bodyPr wrap="square" lIns="0" tIns="0" rIns="0" bIns="0" rtlCol="0" anchor="ctr"/>
          <a:lstStyle/>
          <a:p>
            <a:pPr marL="0" indent="0" algn="l">
              <a:buNone/>
            </a:pPr>
            <a:r>
              <a:rPr lang="en-US" sz="1200" b="1" dirty="0">
                <a:solidFill>
                  <a:srgbClr val="0052CC"/>
                </a:solidFill>
                <a:latin typeface="Montserrat" pitchFamily="34" charset="0"/>
                <a:ea typeface="Montserrat" pitchFamily="34" charset="-122"/>
                <a:cs typeface="Montserrat" pitchFamily="34" charset="-120"/>
              </a:rPr>
              <a:t>13.2億円</a:t>
            </a:r>
            <a:endParaRPr lang="en-US" sz="1200" dirty="0"/>
          </a:p>
        </p:txBody>
      </p:sp>
      <p:sp>
        <p:nvSpPr>
          <p:cNvPr id="68" name="Text 45"/>
          <p:cNvSpPr txBox="1"/>
          <p:nvPr/>
        </p:nvSpPr>
        <p:spPr>
          <a:xfrm>
            <a:off x="7381951" y="3467405"/>
            <a:ext cx="2211934"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経済波及効果</a:t>
            </a:r>
            <a:endParaRPr lang="en-US" sz="800" dirty="0"/>
          </a:p>
        </p:txBody>
      </p:sp>
      <p:sp>
        <p:nvSpPr>
          <p:cNvPr id="69" name="Text 46"/>
          <p:cNvSpPr txBox="1"/>
          <p:nvPr/>
        </p:nvSpPr>
        <p:spPr>
          <a:xfrm>
            <a:off x="7381951" y="3666744"/>
            <a:ext cx="2124151" cy="553212"/>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 • 街中開催</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回遊消費型</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会場外消費を取り込み</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都市回遊との接続 </a:t>
            </a:r>
            <a:endParaRPr lang="en-US" sz="800" dirty="0"/>
          </a:p>
        </p:txBody>
      </p:sp>
      <p:sp>
        <p:nvSpPr>
          <p:cNvPr id="70" name="Shape 47"/>
          <p:cNvSpPr/>
          <p:nvPr/>
        </p:nvSpPr>
        <p:spPr>
          <a:xfrm>
            <a:off x="9572854" y="3218688"/>
            <a:ext cx="2048256" cy="19202"/>
          </a:xfrm>
          <a:prstGeom prst="rect">
            <a:avLst/>
          </a:prstGeom>
          <a:solidFill>
            <a:srgbClr val="E3F2FD"/>
          </a:solidFill>
          <a:ln w="12700">
            <a:solidFill>
              <a:srgbClr val="E3F2FD">
                <a:alpha val="0"/>
              </a:srgbClr>
            </a:solidFill>
            <a:prstDash val="solid"/>
          </a:ln>
        </p:spPr>
      </p:sp>
      <p:sp>
        <p:nvSpPr>
          <p:cNvPr id="71" name="Text 48"/>
          <p:cNvSpPr txBox="1"/>
          <p:nvPr/>
        </p:nvSpPr>
        <p:spPr>
          <a:xfrm>
            <a:off x="9572854" y="3000146"/>
            <a:ext cx="2124151" cy="181051"/>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900" b="1" dirty="0">
                <a:solidFill>
                  <a:srgbClr val="4A90E2"/>
                </a:solidFill>
                <a:latin typeface="Montserrat" pitchFamily="34" charset="0"/>
                <a:ea typeface="Montserrat" pitchFamily="34" charset="-122"/>
                <a:cs typeface="Montserrat" pitchFamily="34" charset="-120"/>
              </a:rPr>
              <a:t>ひなたフェス</a:t>
            </a:r>
            <a:endParaRPr lang="en-US" sz="900" dirty="0"/>
          </a:p>
        </p:txBody>
      </p:sp>
      <p:sp>
        <p:nvSpPr>
          <p:cNvPr id="72" name="Text 49"/>
          <p:cNvSpPr txBox="1"/>
          <p:nvPr/>
        </p:nvSpPr>
        <p:spPr>
          <a:xfrm>
            <a:off x="9572854" y="3276295"/>
            <a:ext cx="2211934" cy="200254"/>
          </a:xfrm>
          <a:prstGeom prst="rect">
            <a:avLst/>
          </a:prstGeom>
          <a:noFill/>
          <a:ln/>
        </p:spPr>
        <p:txBody>
          <a:bodyPr wrap="square" lIns="0" tIns="0" rIns="0" bIns="0" rtlCol="0" anchor="ctr"/>
          <a:lstStyle/>
          <a:p>
            <a:pPr marL="0" indent="0" algn="l">
              <a:buNone/>
            </a:pPr>
            <a:r>
              <a:rPr lang="en-US" sz="1200" b="1" dirty="0">
                <a:solidFill>
                  <a:srgbClr val="0052CC"/>
                </a:solidFill>
                <a:latin typeface="Montserrat" pitchFamily="34" charset="0"/>
                <a:ea typeface="Montserrat" pitchFamily="34" charset="-122"/>
                <a:cs typeface="Montserrat" pitchFamily="34" charset="-120"/>
              </a:rPr>
              <a:t>約29億円</a:t>
            </a:r>
            <a:endParaRPr lang="en-US" sz="1200" dirty="0"/>
          </a:p>
        </p:txBody>
      </p:sp>
      <p:sp>
        <p:nvSpPr>
          <p:cNvPr id="73" name="Text 50"/>
          <p:cNvSpPr txBox="1"/>
          <p:nvPr/>
        </p:nvSpPr>
        <p:spPr>
          <a:xfrm>
            <a:off x="9572854" y="3495751"/>
            <a:ext cx="2211934"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経済波及効果</a:t>
            </a:r>
            <a:endParaRPr lang="en-US" sz="800" dirty="0"/>
          </a:p>
        </p:txBody>
      </p:sp>
      <p:sp>
        <p:nvSpPr>
          <p:cNvPr id="74" name="Text 51"/>
          <p:cNvSpPr txBox="1"/>
          <p:nvPr/>
        </p:nvSpPr>
        <p:spPr>
          <a:xfrm>
            <a:off x="9572854" y="3696005"/>
            <a:ext cx="2124151" cy="553212"/>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 • 宮崎県</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臨時列車・バス増発</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交通ボトルネック解消</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観光連携強化 </a:t>
            </a:r>
            <a:endParaRPr lang="en-US" sz="800" dirty="0"/>
          </a:p>
        </p:txBody>
      </p:sp>
      <p:sp>
        <p:nvSpPr>
          <p:cNvPr id="75" name="Text 52"/>
          <p:cNvSpPr txBox="1"/>
          <p:nvPr/>
        </p:nvSpPr>
        <p:spPr>
          <a:xfrm>
            <a:off x="523951" y="5143500"/>
            <a:ext cx="5563210" cy="181051"/>
          </a:xfrm>
          <a:prstGeom prst="rect">
            <a:avLst/>
          </a:prstGeom>
          <a:noFill/>
          <a:ln/>
        </p:spPr>
        <p:txBody>
          <a:bodyPr wrap="square" lIns="0" tIns="0" rIns="0" bIns="0" rtlCol="0" anchor="ctr"/>
          <a:lstStyle/>
          <a:p>
            <a:pPr marL="0" indent="0" algn="l">
              <a:buNone/>
            </a:pPr>
            <a:r>
              <a:rPr lang="en-US" sz="1000" b="1" dirty="0">
                <a:solidFill>
                  <a:srgbClr val="0052CC"/>
                </a:solidFill>
                <a:latin typeface="Montserrat" pitchFamily="34" charset="0"/>
                <a:ea typeface="Montserrat" pitchFamily="34" charset="-122"/>
                <a:cs typeface="Montserrat" pitchFamily="34" charset="-120"/>
              </a:rPr>
              <a:t>自治体×フェスの成功要因</a:t>
            </a:r>
            <a:endParaRPr lang="en-US" sz="1000" dirty="0"/>
          </a:p>
        </p:txBody>
      </p:sp>
      <p:sp>
        <p:nvSpPr>
          <p:cNvPr id="76" name="Shape 53"/>
          <p:cNvSpPr/>
          <p:nvPr/>
        </p:nvSpPr>
        <p:spPr>
          <a:xfrm>
            <a:off x="714146" y="5419649"/>
            <a:ext cx="381305" cy="381305"/>
          </a:xfrm>
          <a:prstGeom prst="ellipse">
            <a:avLst/>
          </a:prstGeom>
          <a:solidFill>
            <a:srgbClr val="E3F2FD"/>
          </a:solidFill>
          <a:ln w="12700">
            <a:solidFill>
              <a:srgbClr val="FFFFFF">
                <a:alpha val="0"/>
              </a:srgbClr>
            </a:solidFill>
            <a:prstDash val="solid"/>
          </a:ln>
        </p:spPr>
      </p:sp>
      <p:pic>
        <p:nvPicPr>
          <p:cNvPr id="77" name="Image 21" descr="preencoded.png"/>
          <p:cNvPicPr>
            <a:picLocks noChangeAspect="1"/>
          </p:cNvPicPr>
          <p:nvPr/>
        </p:nvPicPr>
        <p:blipFill>
          <a:blip r:embed="rId11"/>
          <a:srcRect t="-842" b="-842"/>
          <a:stretch/>
        </p:blipFill>
        <p:spPr>
          <a:xfrm>
            <a:off x="809244" y="5524805"/>
            <a:ext cx="190195" cy="171907"/>
          </a:xfrm>
          <a:prstGeom prst="rect">
            <a:avLst/>
          </a:prstGeom>
        </p:spPr>
      </p:pic>
      <p:sp>
        <p:nvSpPr>
          <p:cNvPr id="78" name="Text 54"/>
          <p:cNvSpPr txBox="1"/>
          <p:nvPr/>
        </p:nvSpPr>
        <p:spPr>
          <a:xfrm>
            <a:off x="485546" y="5848502"/>
            <a:ext cx="838505" cy="181051"/>
          </a:xfrm>
          <a:prstGeom prst="rect">
            <a:avLst/>
          </a:prstGeom>
          <a:noFill/>
          <a:ln/>
        </p:spPr>
        <p:txBody>
          <a:bodyPr wrap="square" lIns="0" tIns="0" rIns="0" bIns="0" rtlCol="0" anchor="ctr"/>
          <a:lstStyle/>
          <a:p>
            <a:pPr marL="0" indent="0" algn="ctr">
              <a:buNone/>
            </a:pPr>
            <a:r>
              <a:rPr lang="en-US" sz="1000" b="1" dirty="0">
                <a:solidFill>
                  <a:srgbClr val="0052CC"/>
                </a:solidFill>
                <a:latin typeface="Montserrat" pitchFamily="34" charset="0"/>
                <a:ea typeface="Montserrat" pitchFamily="34" charset="-122"/>
                <a:cs typeface="Montserrat" pitchFamily="34" charset="-120"/>
              </a:rPr>
              <a:t>地域連携</a:t>
            </a:r>
            <a:endParaRPr lang="en-US" sz="1000" dirty="0"/>
          </a:p>
        </p:txBody>
      </p:sp>
      <p:sp>
        <p:nvSpPr>
          <p:cNvPr id="79" name="Text 55"/>
          <p:cNvSpPr txBox="1"/>
          <p:nvPr/>
        </p:nvSpPr>
        <p:spPr>
          <a:xfrm>
            <a:off x="485546" y="6029554"/>
            <a:ext cx="838505"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観光・宿泊・交通</a:t>
            </a:r>
            <a:endParaRPr lang="en-US" sz="800" dirty="0"/>
          </a:p>
        </p:txBody>
      </p:sp>
      <p:sp>
        <p:nvSpPr>
          <p:cNvPr id="80" name="Shape 56"/>
          <p:cNvSpPr/>
          <p:nvPr/>
        </p:nvSpPr>
        <p:spPr>
          <a:xfrm>
            <a:off x="2283257" y="5419649"/>
            <a:ext cx="381305" cy="381305"/>
          </a:xfrm>
          <a:prstGeom prst="ellipse">
            <a:avLst/>
          </a:prstGeom>
          <a:solidFill>
            <a:srgbClr val="E3F2FD"/>
          </a:solidFill>
          <a:ln w="12700">
            <a:solidFill>
              <a:srgbClr val="FFFFFF">
                <a:alpha val="0"/>
              </a:srgbClr>
            </a:solidFill>
            <a:prstDash val="solid"/>
          </a:ln>
        </p:spPr>
      </p:sp>
      <p:pic>
        <p:nvPicPr>
          <p:cNvPr id="81" name="Image 22" descr="preencoded.png"/>
          <p:cNvPicPr>
            <a:picLocks noChangeAspect="1"/>
          </p:cNvPicPr>
          <p:nvPr/>
        </p:nvPicPr>
        <p:blipFill>
          <a:blip r:embed="rId12"/>
          <a:srcRect l="-1064" r="-1064"/>
          <a:stretch/>
        </p:blipFill>
        <p:spPr>
          <a:xfrm>
            <a:off x="2363724" y="5524805"/>
            <a:ext cx="219456" cy="171907"/>
          </a:xfrm>
          <a:prstGeom prst="rect">
            <a:avLst/>
          </a:prstGeom>
        </p:spPr>
      </p:pic>
      <p:sp>
        <p:nvSpPr>
          <p:cNvPr id="82" name="Text 57"/>
          <p:cNvSpPr txBox="1"/>
          <p:nvPr/>
        </p:nvSpPr>
        <p:spPr>
          <a:xfrm>
            <a:off x="2054657" y="5848502"/>
            <a:ext cx="838505" cy="181051"/>
          </a:xfrm>
          <a:prstGeom prst="rect">
            <a:avLst/>
          </a:prstGeom>
          <a:noFill/>
          <a:ln/>
        </p:spPr>
        <p:txBody>
          <a:bodyPr wrap="square" lIns="0" tIns="0" rIns="0" bIns="0" rtlCol="0" anchor="ctr"/>
          <a:lstStyle/>
          <a:p>
            <a:pPr marL="0" indent="0" algn="ctr">
              <a:buNone/>
            </a:pPr>
            <a:r>
              <a:rPr lang="en-US" sz="1000" b="1" dirty="0">
                <a:solidFill>
                  <a:srgbClr val="0052CC"/>
                </a:solidFill>
                <a:latin typeface="Montserrat" pitchFamily="34" charset="0"/>
                <a:ea typeface="Montserrat" pitchFamily="34" charset="-122"/>
                <a:cs typeface="Montserrat" pitchFamily="34" charset="-120"/>
              </a:rPr>
              <a:t>人口流入</a:t>
            </a:r>
            <a:endParaRPr lang="en-US" sz="1000" dirty="0"/>
          </a:p>
        </p:txBody>
      </p:sp>
      <p:sp>
        <p:nvSpPr>
          <p:cNvPr id="83" name="Text 58"/>
          <p:cNvSpPr txBox="1"/>
          <p:nvPr/>
        </p:nvSpPr>
        <p:spPr>
          <a:xfrm>
            <a:off x="2054657" y="6029554"/>
            <a:ext cx="838505"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観光客・定住促進</a:t>
            </a:r>
            <a:endParaRPr lang="en-US" sz="800" dirty="0"/>
          </a:p>
        </p:txBody>
      </p:sp>
      <p:sp>
        <p:nvSpPr>
          <p:cNvPr id="84" name="Shape 59"/>
          <p:cNvSpPr/>
          <p:nvPr/>
        </p:nvSpPr>
        <p:spPr>
          <a:xfrm>
            <a:off x="3851453" y="5419649"/>
            <a:ext cx="381305" cy="381305"/>
          </a:xfrm>
          <a:prstGeom prst="ellipse">
            <a:avLst/>
          </a:prstGeom>
          <a:solidFill>
            <a:srgbClr val="E3F2FD"/>
          </a:solidFill>
          <a:ln w="12700">
            <a:solidFill>
              <a:srgbClr val="FFFFFF">
                <a:alpha val="0"/>
              </a:srgbClr>
            </a:solidFill>
            <a:prstDash val="solid"/>
          </a:ln>
        </p:spPr>
      </p:sp>
      <p:pic>
        <p:nvPicPr>
          <p:cNvPr id="85" name="Image 23" descr="preencoded.png"/>
          <p:cNvPicPr>
            <a:picLocks noChangeAspect="1"/>
          </p:cNvPicPr>
          <p:nvPr/>
        </p:nvPicPr>
        <p:blipFill>
          <a:blip r:embed="rId13"/>
          <a:srcRect/>
          <a:stretch/>
        </p:blipFill>
        <p:spPr>
          <a:xfrm>
            <a:off x="3955694" y="5524805"/>
            <a:ext cx="171907" cy="171907"/>
          </a:xfrm>
          <a:prstGeom prst="rect">
            <a:avLst/>
          </a:prstGeom>
        </p:spPr>
      </p:pic>
      <p:sp>
        <p:nvSpPr>
          <p:cNvPr id="86" name="Text 60"/>
          <p:cNvSpPr txBox="1"/>
          <p:nvPr/>
        </p:nvSpPr>
        <p:spPr>
          <a:xfrm>
            <a:off x="3622853" y="5848502"/>
            <a:ext cx="838505" cy="181051"/>
          </a:xfrm>
          <a:prstGeom prst="rect">
            <a:avLst/>
          </a:prstGeom>
          <a:noFill/>
          <a:ln/>
        </p:spPr>
        <p:txBody>
          <a:bodyPr wrap="square" lIns="0" tIns="0" rIns="0" bIns="0" rtlCol="0" anchor="ctr"/>
          <a:lstStyle/>
          <a:p>
            <a:pPr marL="0" indent="0" algn="ctr">
              <a:buNone/>
            </a:pPr>
            <a:r>
              <a:rPr lang="en-US" sz="1000" b="1" dirty="0">
                <a:solidFill>
                  <a:srgbClr val="0052CC"/>
                </a:solidFill>
                <a:latin typeface="Montserrat" pitchFamily="34" charset="0"/>
                <a:ea typeface="Montserrat" pitchFamily="34" charset="-122"/>
                <a:cs typeface="Montserrat" pitchFamily="34" charset="-120"/>
              </a:rPr>
              <a:t>経済効果</a:t>
            </a:r>
            <a:endParaRPr lang="en-US" sz="1000" dirty="0"/>
          </a:p>
        </p:txBody>
      </p:sp>
      <p:sp>
        <p:nvSpPr>
          <p:cNvPr id="87" name="Text 61"/>
          <p:cNvSpPr txBox="1"/>
          <p:nvPr/>
        </p:nvSpPr>
        <p:spPr>
          <a:xfrm>
            <a:off x="3622853" y="6029554"/>
            <a:ext cx="838505"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消費・就業・税収</a:t>
            </a:r>
            <a:endParaRPr lang="en-US" sz="800" dirty="0"/>
          </a:p>
        </p:txBody>
      </p:sp>
      <p:sp>
        <p:nvSpPr>
          <p:cNvPr id="88" name="Shape 62"/>
          <p:cNvSpPr/>
          <p:nvPr/>
        </p:nvSpPr>
        <p:spPr>
          <a:xfrm>
            <a:off x="5372100" y="5419649"/>
            <a:ext cx="381305" cy="381305"/>
          </a:xfrm>
          <a:prstGeom prst="ellipse">
            <a:avLst/>
          </a:prstGeom>
          <a:solidFill>
            <a:srgbClr val="E3F2FD"/>
          </a:solidFill>
          <a:ln w="12700">
            <a:solidFill>
              <a:srgbClr val="FFFFFF">
                <a:alpha val="0"/>
              </a:srgbClr>
            </a:solidFill>
            <a:prstDash val="solid"/>
          </a:ln>
        </p:spPr>
      </p:sp>
      <p:pic>
        <p:nvPicPr>
          <p:cNvPr id="89" name="Image 24" descr="preencoded.png"/>
          <p:cNvPicPr>
            <a:picLocks noChangeAspect="1"/>
          </p:cNvPicPr>
          <p:nvPr/>
        </p:nvPicPr>
        <p:blipFill>
          <a:blip r:embed="rId14"/>
          <a:srcRect l="-1064" r="-1064"/>
          <a:stretch/>
        </p:blipFill>
        <p:spPr>
          <a:xfrm>
            <a:off x="5453482" y="5524805"/>
            <a:ext cx="219456" cy="171907"/>
          </a:xfrm>
          <a:prstGeom prst="rect">
            <a:avLst/>
          </a:prstGeom>
        </p:spPr>
      </p:pic>
      <p:sp>
        <p:nvSpPr>
          <p:cNvPr id="90" name="Text 63"/>
          <p:cNvSpPr txBox="1"/>
          <p:nvPr/>
        </p:nvSpPr>
        <p:spPr>
          <a:xfrm>
            <a:off x="5191049" y="5848502"/>
            <a:ext cx="743407" cy="181051"/>
          </a:xfrm>
          <a:prstGeom prst="rect">
            <a:avLst/>
          </a:prstGeom>
          <a:noFill/>
          <a:ln/>
        </p:spPr>
        <p:txBody>
          <a:bodyPr wrap="square" lIns="0" tIns="0" rIns="0" bIns="0" rtlCol="0" anchor="ctr"/>
          <a:lstStyle/>
          <a:p>
            <a:pPr marL="0" indent="0" algn="ctr">
              <a:buNone/>
            </a:pPr>
            <a:r>
              <a:rPr lang="en-US" sz="1000" b="1" dirty="0">
                <a:solidFill>
                  <a:srgbClr val="0052CC"/>
                </a:solidFill>
                <a:latin typeface="Montserrat" pitchFamily="34" charset="0"/>
                <a:ea typeface="Montserrat" pitchFamily="34" charset="-122"/>
                <a:cs typeface="Montserrat" pitchFamily="34" charset="-120"/>
              </a:rPr>
              <a:t>産業連携</a:t>
            </a:r>
            <a:endParaRPr lang="en-US" sz="1000" dirty="0"/>
          </a:p>
        </p:txBody>
      </p:sp>
      <p:sp>
        <p:nvSpPr>
          <p:cNvPr id="91" name="Text 64"/>
          <p:cNvSpPr txBox="1"/>
          <p:nvPr/>
        </p:nvSpPr>
        <p:spPr>
          <a:xfrm>
            <a:off x="5191049" y="6029554"/>
            <a:ext cx="743407"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企業・地域協力</a:t>
            </a:r>
            <a:endParaRPr lang="en-US" sz="800" dirty="0"/>
          </a:p>
        </p:txBody>
      </p:sp>
      <p:sp>
        <p:nvSpPr>
          <p:cNvPr id="92" name="Shape 65"/>
          <p:cNvSpPr/>
          <p:nvPr/>
        </p:nvSpPr>
        <p:spPr>
          <a:xfrm>
            <a:off x="6086246" y="5143500"/>
            <a:ext cx="19202" cy="771754"/>
          </a:xfrm>
          <a:prstGeom prst="rect">
            <a:avLst/>
          </a:prstGeom>
          <a:solidFill>
            <a:srgbClr val="E3F2FD"/>
          </a:solidFill>
          <a:ln w="12700">
            <a:solidFill>
              <a:srgbClr val="E3F2FD">
                <a:alpha val="0"/>
              </a:srgbClr>
            </a:solidFill>
            <a:prstDash val="solid"/>
          </a:ln>
        </p:spPr>
      </p:sp>
      <p:sp>
        <p:nvSpPr>
          <p:cNvPr id="93" name="Text 66"/>
          <p:cNvSpPr txBox="1"/>
          <p:nvPr/>
        </p:nvSpPr>
        <p:spPr>
          <a:xfrm>
            <a:off x="6295644" y="5143500"/>
            <a:ext cx="5563210" cy="181051"/>
          </a:xfrm>
          <a:prstGeom prst="rect">
            <a:avLst/>
          </a:prstGeom>
          <a:noFill/>
          <a:ln/>
        </p:spPr>
        <p:txBody>
          <a:bodyPr wrap="square" lIns="0" tIns="0" rIns="0" bIns="0" rtlCol="0" anchor="ctr"/>
          <a:lstStyle/>
          <a:p>
            <a:pPr marL="0" indent="0" algn="l">
              <a:buNone/>
            </a:pPr>
            <a:r>
              <a:rPr lang="en-US" sz="1000" b="1" dirty="0">
                <a:solidFill>
                  <a:srgbClr val="0052CC"/>
                </a:solidFill>
                <a:latin typeface="Montserrat" pitchFamily="34" charset="0"/>
                <a:ea typeface="Montserrat" pitchFamily="34" charset="-122"/>
                <a:cs typeface="Montserrat" pitchFamily="34" charset="-120"/>
              </a:rPr>
              <a:t>フェス＝観光・経済・人口を動かす装置</a:t>
            </a:r>
            <a:endParaRPr lang="en-US" sz="1000" dirty="0"/>
          </a:p>
        </p:txBody>
      </p:sp>
      <p:sp>
        <p:nvSpPr>
          <p:cNvPr id="94" name="Text 67"/>
          <p:cNvSpPr txBox="1"/>
          <p:nvPr/>
        </p:nvSpPr>
        <p:spPr>
          <a:xfrm>
            <a:off x="6295644" y="5400446"/>
            <a:ext cx="5448910" cy="514807"/>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 • 自治体が見るべきKPIは興行収入ではなく</a:t>
            </a:r>
            <a:r>
              <a:rPr lang="en-US" sz="900" b="1" dirty="0">
                <a:solidFill>
                  <a:srgbClr val="333333"/>
                </a:solidFill>
                <a:latin typeface="Noto Sans JP" pitchFamily="34" charset="0"/>
                <a:ea typeface="Noto Sans JP" pitchFamily="34" charset="-122"/>
                <a:cs typeface="Noto Sans JP" pitchFamily="34" charset="-120"/>
              </a:rPr>
              <a:t>「域内消費の増分」</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 単なる補助金拠出ではなく、</a:t>
            </a:r>
            <a:r>
              <a:rPr lang="en-US" sz="900" b="1" dirty="0">
                <a:solidFill>
                  <a:srgbClr val="333333"/>
                </a:solidFill>
                <a:latin typeface="Noto Sans JP" pitchFamily="34" charset="0"/>
                <a:ea typeface="Noto Sans JP" pitchFamily="34" charset="-122"/>
                <a:cs typeface="Noto Sans JP" pitchFamily="34" charset="-120"/>
              </a:rPr>
              <a:t>交通・宿泊・周遊・商流の設計者</a:t>
            </a:r>
            <a:r>
              <a:rPr lang="en-US" sz="900" dirty="0">
                <a:solidFill>
                  <a:srgbClr val="333333"/>
                </a:solidFill>
                <a:latin typeface="Noto Sans JP" pitchFamily="34" charset="0"/>
                <a:ea typeface="Noto Sans JP" pitchFamily="34" charset="-122"/>
                <a:cs typeface="Noto Sans JP" pitchFamily="34" charset="-120"/>
              </a:rPr>
              <a:t>になる必要がある</a:t>
            </a:r>
            <a:endParaRPr lang="en-US" sz="900" dirty="0"/>
          </a:p>
          <a:p>
            <a:pPr marL="0" indent="0" algn="l">
              <a:buNone/>
            </a:pPr>
            <a:r>
              <a:rPr lang="en-US" sz="900" dirty="0">
                <a:solidFill>
                  <a:srgbClr val="333333"/>
                </a:solidFill>
                <a:latin typeface="Noto Sans JP" pitchFamily="34" charset="0"/>
                <a:ea typeface="Noto Sans JP" pitchFamily="34" charset="-122"/>
                <a:cs typeface="Noto Sans JP" pitchFamily="34" charset="-120"/>
              </a:rPr>
              <a:t> • 交通機関売上は二次効果ではなく、フェス経済圏の主要収益源 </a:t>
            </a:r>
            <a:endParaRPr lang="en-US" sz="900" dirty="0"/>
          </a:p>
        </p:txBody>
      </p:sp>
      <p:sp>
        <p:nvSpPr>
          <p:cNvPr id="95" name="Text 68"/>
          <p:cNvSpPr txBox="1"/>
          <p:nvPr/>
        </p:nvSpPr>
        <p:spPr>
          <a:xfrm>
            <a:off x="381305" y="6524244"/>
            <a:ext cx="4000500" cy="152705"/>
          </a:xfrm>
          <a:prstGeom prst="rect">
            <a:avLst/>
          </a:prstGeom>
          <a:noFill/>
          <a:ln/>
        </p:spPr>
        <p:txBody>
          <a:bodyPr wrap="square" lIns="0" tIns="0" rIns="0" bIns="0" rtlCol="0" anchor="ctr"/>
          <a:lstStyle/>
          <a:p>
            <a:pPr marL="0" indent="0" algn="l">
              <a:buNone/>
            </a:pPr>
            <a:r>
              <a:rPr lang="en-US" sz="800" dirty="0">
                <a:solidFill>
                  <a:srgbClr val="999999"/>
                </a:solidFill>
                <a:latin typeface="Noto Sans JP" pitchFamily="34" charset="0"/>
                <a:ea typeface="Noto Sans JP" pitchFamily="34" charset="-122"/>
                <a:cs typeface="Noto Sans JP" pitchFamily="34" charset="-120"/>
              </a:rPr>
              <a:t>Source: 各フェス・自治体公表資料より推計（2024年）</a:t>
            </a:r>
            <a:endParaRPr lang="en-US" sz="800" dirty="0"/>
          </a:p>
        </p:txBody>
      </p:sp>
      <p:sp>
        <p:nvSpPr>
          <p:cNvPr id="96" name="Text 69"/>
          <p:cNvSpPr txBox="1"/>
          <p:nvPr/>
        </p:nvSpPr>
        <p:spPr>
          <a:xfrm>
            <a:off x="10782605" y="6524244"/>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40</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a:off x="381305" y="1524305"/>
            <a:ext cx="1923898" cy="2495398"/>
          </a:xfrm>
          <a:prstGeom prst="roundRect">
            <a:avLst>
              <a:gd name="adj" fmla="val 3765"/>
            </a:avLst>
          </a:prstGeom>
          <a:solidFill>
            <a:srgbClr val="E3F2FD">
              <a:alpha val="50000"/>
            </a:srgbClr>
          </a:solidFill>
          <a:ln w="12700">
            <a:solidFill>
              <a:srgbClr val="BBDEFB"/>
            </a:solidFill>
            <a:prstDash val="solid"/>
          </a:ln>
        </p:spPr>
      </p:sp>
      <p:sp>
        <p:nvSpPr>
          <p:cNvPr id="7" name="Shape 5"/>
          <p:cNvSpPr/>
          <p:nvPr/>
        </p:nvSpPr>
        <p:spPr>
          <a:xfrm>
            <a:off x="2667305" y="1524305"/>
            <a:ext cx="1923898" cy="2495398"/>
          </a:xfrm>
          <a:prstGeom prst="roundRect">
            <a:avLst>
              <a:gd name="adj" fmla="val 3765"/>
            </a:avLst>
          </a:prstGeom>
          <a:solidFill>
            <a:srgbClr val="E3F2FD">
              <a:alpha val="50000"/>
            </a:srgbClr>
          </a:solidFill>
          <a:ln w="12700">
            <a:solidFill>
              <a:srgbClr val="BBDEFB"/>
            </a:solidFill>
            <a:prstDash val="solid"/>
          </a:ln>
        </p:spPr>
      </p:sp>
      <p:sp>
        <p:nvSpPr>
          <p:cNvPr id="8" name="Shape 6"/>
          <p:cNvSpPr/>
          <p:nvPr/>
        </p:nvSpPr>
        <p:spPr>
          <a:xfrm>
            <a:off x="4953305" y="1524305"/>
            <a:ext cx="1923898" cy="2495398"/>
          </a:xfrm>
          <a:prstGeom prst="roundRect">
            <a:avLst>
              <a:gd name="adj" fmla="val 3765"/>
            </a:avLst>
          </a:prstGeom>
          <a:solidFill>
            <a:srgbClr val="E3F2FD">
              <a:alpha val="50000"/>
            </a:srgbClr>
          </a:solidFill>
          <a:ln w="12700">
            <a:solidFill>
              <a:srgbClr val="BBDEFB"/>
            </a:solidFill>
            <a:prstDash val="solid"/>
          </a:ln>
        </p:spPr>
      </p:sp>
      <p:sp>
        <p:nvSpPr>
          <p:cNvPr id="9" name="Shape 7"/>
          <p:cNvSpPr/>
          <p:nvPr/>
        </p:nvSpPr>
        <p:spPr>
          <a:xfrm>
            <a:off x="7239305" y="1524305"/>
            <a:ext cx="1904695" cy="2476195"/>
          </a:xfrm>
          <a:prstGeom prst="roundRect">
            <a:avLst>
              <a:gd name="adj" fmla="val 3841"/>
            </a:avLst>
          </a:prstGeom>
          <a:solidFill>
            <a:srgbClr val="0052CC"/>
          </a:solidFill>
          <a:ln w="12700">
            <a:solidFill>
              <a:srgbClr val="FFFFFF">
                <a:alpha val="0"/>
              </a:srgbClr>
            </a:solidFill>
            <a:prstDash val="solid"/>
          </a:ln>
        </p:spPr>
      </p:sp>
      <p:pic>
        <p:nvPicPr>
          <p:cNvPr id="10" name="Image 0" descr="preencoded.png"/>
          <p:cNvPicPr>
            <a:picLocks noChangeAspect="1"/>
          </p:cNvPicPr>
          <p:nvPr/>
        </p:nvPicPr>
        <p:blipFill>
          <a:blip r:embed="rId3"/>
          <a:srcRect t="-400" b="-400"/>
          <a:stretch/>
        </p:blipFill>
        <p:spPr>
          <a:xfrm>
            <a:off x="381305" y="4143146"/>
            <a:ext cx="11430000" cy="19202"/>
          </a:xfrm>
          <a:prstGeom prst="rect">
            <a:avLst/>
          </a:prstGeom>
        </p:spPr>
      </p:pic>
      <p:sp>
        <p:nvSpPr>
          <p:cNvPr id="11" name="Text 8"/>
          <p:cNvSpPr txBox="1"/>
          <p:nvPr/>
        </p:nvSpPr>
        <p:spPr>
          <a:xfrm>
            <a:off x="381305" y="381305"/>
            <a:ext cx="11735410" cy="419710"/>
          </a:xfrm>
          <a:prstGeom prst="rect">
            <a:avLst/>
          </a:prstGeom>
          <a:noFill/>
          <a:ln/>
        </p:spPr>
        <p:txBody>
          <a:bodyPr wrap="square" lIns="0" tIns="0" rIns="0" bIns="0" rtlCol="0" anchor="ctr"/>
          <a:lstStyle/>
          <a:p>
            <a:pPr marL="0" indent="0" algn="l">
              <a:buNone/>
            </a:pPr>
            <a:r>
              <a:rPr lang="ja-JP" altLang="en-US" sz="2700" b="1" dirty="0">
                <a:solidFill>
                  <a:srgbClr val="003366"/>
                </a:solidFill>
                <a:latin typeface="Montserrat" pitchFamily="34" charset="0"/>
                <a:ea typeface="Montserrat" pitchFamily="34" charset="-122"/>
                <a:cs typeface="Montserrat" pitchFamily="34" charset="-120"/>
              </a:rPr>
              <a:t>出店</a:t>
            </a:r>
            <a:r>
              <a:rPr lang="en-US" sz="2700" b="1" dirty="0" err="1">
                <a:solidFill>
                  <a:srgbClr val="003366"/>
                </a:solidFill>
                <a:latin typeface="Montserrat" pitchFamily="34" charset="0"/>
                <a:ea typeface="Montserrat" pitchFamily="34" charset="-122"/>
                <a:cs typeface="Montserrat" pitchFamily="34" charset="-120"/>
              </a:rPr>
              <a:t>ビジネス全体像（プロセスと収益性</a:t>
            </a:r>
            <a:r>
              <a:rPr lang="en-US" sz="2700" b="1" dirty="0">
                <a:solidFill>
                  <a:srgbClr val="003366"/>
                </a:solidFill>
                <a:latin typeface="Montserrat" pitchFamily="34" charset="0"/>
                <a:ea typeface="Montserrat" pitchFamily="34" charset="-122"/>
                <a:cs typeface="Montserrat" pitchFamily="34" charset="-120"/>
              </a:rPr>
              <a:t>）</a:t>
            </a:r>
            <a:endParaRPr lang="en-US" sz="2700" dirty="0"/>
          </a:p>
        </p:txBody>
      </p:sp>
      <p:pic>
        <p:nvPicPr>
          <p:cNvPr id="12" name="Image 1" descr="preencoded.png"/>
          <p:cNvPicPr>
            <a:picLocks noChangeAspect="1"/>
          </p:cNvPicPr>
          <p:nvPr/>
        </p:nvPicPr>
        <p:blipFill>
          <a:blip r:embed="rId4"/>
          <a:srcRect t="-400" b="-400"/>
          <a:stretch/>
        </p:blipFill>
        <p:spPr>
          <a:xfrm>
            <a:off x="381305" y="857707"/>
            <a:ext cx="571500" cy="38405"/>
          </a:xfrm>
          <a:prstGeom prst="rect">
            <a:avLst/>
          </a:prstGeom>
        </p:spPr>
      </p:pic>
      <p:sp>
        <p:nvSpPr>
          <p:cNvPr id="13" name="Text 9"/>
          <p:cNvSpPr txBox="1"/>
          <p:nvPr/>
        </p:nvSpPr>
        <p:spPr>
          <a:xfrm>
            <a:off x="381305" y="933602"/>
            <a:ext cx="7810805" cy="228600"/>
          </a:xfrm>
          <a:prstGeom prst="rect">
            <a:avLst/>
          </a:prstGeom>
          <a:noFill/>
          <a:ln/>
        </p:spPr>
        <p:txBody>
          <a:bodyPr wrap="square" lIns="0" tIns="0" rIns="0" bIns="0" rtlCol="0" anchor="ctr"/>
          <a:lstStyle/>
          <a:p>
            <a:pPr marL="0" indent="0" algn="l">
              <a:buNone/>
            </a:pPr>
            <a:r>
              <a:rPr lang="en-US" sz="1200" dirty="0">
                <a:solidFill>
                  <a:srgbClr val="555555"/>
                </a:solidFill>
                <a:latin typeface="Noto Sans JP" pitchFamily="34" charset="0"/>
                <a:ea typeface="Noto Sans JP" pitchFamily="34" charset="-122"/>
                <a:cs typeface="Noto Sans JP" pitchFamily="34" charset="-120"/>
              </a:rPr>
              <a:t>飲食ではなく「短期高回転ビジネス」。味よりも回転・視覚訴求・オペレーションが勝負を決める。</a:t>
            </a:r>
            <a:endParaRPr lang="en-US" sz="1200" dirty="0"/>
          </a:p>
        </p:txBody>
      </p:sp>
      <p:pic>
        <p:nvPicPr>
          <p:cNvPr id="14" name="Image 2" descr="preencoded.png"/>
          <p:cNvPicPr>
            <a:picLocks noChangeAspect="1"/>
          </p:cNvPicPr>
          <p:nvPr/>
        </p:nvPicPr>
        <p:blipFill>
          <a:blip r:embed="rId5"/>
          <a:srcRect l="-50" r="-50"/>
          <a:stretch/>
        </p:blipFill>
        <p:spPr>
          <a:xfrm>
            <a:off x="1162202" y="1752905"/>
            <a:ext cx="342900" cy="304495"/>
          </a:xfrm>
          <a:prstGeom prst="rect">
            <a:avLst/>
          </a:prstGeom>
        </p:spPr>
      </p:pic>
      <p:sp>
        <p:nvSpPr>
          <p:cNvPr id="15" name="Text 10"/>
          <p:cNvSpPr txBox="1"/>
          <p:nvPr/>
        </p:nvSpPr>
        <p:spPr>
          <a:xfrm>
            <a:off x="437998" y="2095805"/>
            <a:ext cx="1791310" cy="228600"/>
          </a:xfrm>
          <a:prstGeom prst="rect">
            <a:avLst/>
          </a:prstGeom>
          <a:noFill/>
          <a:ln/>
        </p:spPr>
        <p:txBody>
          <a:bodyPr wrap="square" lIns="0" tIns="0" rIns="0" bIns="0" rtlCol="0" anchor="ctr"/>
          <a:lstStyle/>
          <a:p>
            <a:pPr marL="0" indent="0" algn="ctr">
              <a:buNone/>
            </a:pPr>
            <a:r>
              <a:rPr lang="en-US" sz="1200" b="1" dirty="0">
                <a:solidFill>
                  <a:srgbClr val="0052CC"/>
                </a:solidFill>
                <a:latin typeface="Noto Sans JP" pitchFamily="34" charset="0"/>
                <a:ea typeface="Noto Sans JP" pitchFamily="34" charset="-122"/>
                <a:cs typeface="Noto Sans JP" pitchFamily="34" charset="-120"/>
              </a:rPr>
              <a:t>Step 1: 応募</a:t>
            </a:r>
            <a:endParaRPr lang="en-US" sz="1200" dirty="0"/>
          </a:p>
        </p:txBody>
      </p:sp>
      <p:sp>
        <p:nvSpPr>
          <p:cNvPr id="16" name="Text 11"/>
          <p:cNvSpPr txBox="1"/>
          <p:nvPr/>
        </p:nvSpPr>
        <p:spPr>
          <a:xfrm>
            <a:off x="476402" y="2400300"/>
            <a:ext cx="1783080" cy="648310"/>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 • メニュー構成</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 • 提供スピード計画</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 • 過去出店実績</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 • コンセプト </a:t>
            </a:r>
            <a:endParaRPr lang="en-US" sz="900" dirty="0"/>
          </a:p>
        </p:txBody>
      </p:sp>
      <p:sp>
        <p:nvSpPr>
          <p:cNvPr id="17" name="Text 12"/>
          <p:cNvSpPr txBox="1"/>
          <p:nvPr/>
        </p:nvSpPr>
        <p:spPr>
          <a:xfrm>
            <a:off x="441655" y="3135478"/>
            <a:ext cx="1783080" cy="305410"/>
          </a:xfrm>
          <a:prstGeom prst="rect">
            <a:avLst/>
          </a:prstGeom>
          <a:noFill/>
          <a:ln/>
        </p:spPr>
        <p:txBody>
          <a:bodyPr wrap="square" lIns="0" tIns="0" rIns="0" bIns="0" rtlCol="0" anchor="ctr"/>
          <a:lstStyle/>
          <a:p>
            <a:pPr marL="0" indent="0" algn="ctr">
              <a:buNone/>
            </a:pPr>
            <a:r>
              <a:rPr lang="en-US" sz="800" b="1" dirty="0">
                <a:solidFill>
                  <a:srgbClr val="C62828"/>
                </a:solidFill>
                <a:latin typeface="Noto Sans JP" pitchFamily="34" charset="0"/>
                <a:ea typeface="Noto Sans JP" pitchFamily="34" charset="-122"/>
                <a:cs typeface="Noto Sans JP" pitchFamily="34" charset="-120"/>
              </a:rPr>
              <a:t>世界観との整合性が</a:t>
            </a:r>
            <a:endParaRPr lang="en-US" sz="800" dirty="0"/>
          </a:p>
          <a:p>
            <a:pPr marL="0" indent="0" algn="ctr">
              <a:buNone/>
            </a:pPr>
            <a:r>
              <a:rPr lang="en-US" sz="800" b="1" dirty="0">
                <a:solidFill>
                  <a:srgbClr val="C62828"/>
                </a:solidFill>
                <a:latin typeface="Noto Sans JP" pitchFamily="34" charset="0"/>
                <a:ea typeface="Noto Sans JP" pitchFamily="34" charset="-122"/>
                <a:cs typeface="Noto Sans JP" pitchFamily="34" charset="-120"/>
              </a:rPr>
              <a:t>最重要視される</a:t>
            </a:r>
            <a:endParaRPr lang="en-US" sz="800" dirty="0"/>
          </a:p>
        </p:txBody>
      </p:sp>
      <p:pic>
        <p:nvPicPr>
          <p:cNvPr id="18" name="Image 3" descr="preencoded.png"/>
          <p:cNvPicPr>
            <a:picLocks noChangeAspect="1"/>
          </p:cNvPicPr>
          <p:nvPr/>
        </p:nvPicPr>
        <p:blipFill>
          <a:blip r:embed="rId6"/>
          <a:srcRect t="-80" b="-80"/>
          <a:stretch/>
        </p:blipFill>
        <p:spPr>
          <a:xfrm>
            <a:off x="2333549" y="2638044"/>
            <a:ext cx="142646" cy="228600"/>
          </a:xfrm>
          <a:prstGeom prst="rect">
            <a:avLst/>
          </a:prstGeom>
        </p:spPr>
      </p:pic>
      <p:pic>
        <p:nvPicPr>
          <p:cNvPr id="19" name="Image 4" descr="preencoded.png"/>
          <p:cNvPicPr>
            <a:picLocks noChangeAspect="1"/>
          </p:cNvPicPr>
          <p:nvPr/>
        </p:nvPicPr>
        <p:blipFill>
          <a:blip r:embed="rId7"/>
          <a:srcRect l="-50" r="-50"/>
          <a:stretch/>
        </p:blipFill>
        <p:spPr>
          <a:xfrm>
            <a:off x="3504895" y="1752905"/>
            <a:ext cx="228600" cy="304495"/>
          </a:xfrm>
          <a:prstGeom prst="rect">
            <a:avLst/>
          </a:prstGeom>
        </p:spPr>
      </p:pic>
      <p:sp>
        <p:nvSpPr>
          <p:cNvPr id="20" name="Text 13"/>
          <p:cNvSpPr txBox="1"/>
          <p:nvPr/>
        </p:nvSpPr>
        <p:spPr>
          <a:xfrm>
            <a:off x="2723998" y="2095805"/>
            <a:ext cx="1791310" cy="228600"/>
          </a:xfrm>
          <a:prstGeom prst="rect">
            <a:avLst/>
          </a:prstGeom>
          <a:noFill/>
          <a:ln/>
        </p:spPr>
        <p:txBody>
          <a:bodyPr wrap="square" lIns="0" tIns="0" rIns="0" bIns="0" rtlCol="0" anchor="ctr"/>
          <a:lstStyle/>
          <a:p>
            <a:pPr marL="0" indent="0" algn="ctr">
              <a:buNone/>
            </a:pPr>
            <a:r>
              <a:rPr lang="en-US" sz="1200" b="1" dirty="0">
                <a:solidFill>
                  <a:srgbClr val="0052CC"/>
                </a:solidFill>
                <a:latin typeface="Noto Sans JP" pitchFamily="34" charset="0"/>
                <a:ea typeface="Noto Sans JP" pitchFamily="34" charset="-122"/>
                <a:cs typeface="Noto Sans JP" pitchFamily="34" charset="-120"/>
              </a:rPr>
              <a:t>Step 2: 審査</a:t>
            </a:r>
            <a:endParaRPr lang="en-US" sz="1200" dirty="0"/>
          </a:p>
        </p:txBody>
      </p:sp>
      <p:sp>
        <p:nvSpPr>
          <p:cNvPr id="21" name="Text 14"/>
          <p:cNvSpPr txBox="1"/>
          <p:nvPr/>
        </p:nvSpPr>
        <p:spPr>
          <a:xfrm>
            <a:off x="2762402" y="2400300"/>
            <a:ext cx="1783080" cy="486461"/>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 • 競争率は2〜3倍</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 • メニュー被り調整</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 • オペレーション能力確認 </a:t>
            </a:r>
            <a:endParaRPr lang="en-US" sz="900" dirty="0"/>
          </a:p>
        </p:txBody>
      </p:sp>
      <p:sp>
        <p:nvSpPr>
          <p:cNvPr id="22" name="Text 15"/>
          <p:cNvSpPr txBox="1"/>
          <p:nvPr/>
        </p:nvSpPr>
        <p:spPr>
          <a:xfrm>
            <a:off x="2727655" y="2975458"/>
            <a:ext cx="1783080" cy="305410"/>
          </a:xfrm>
          <a:prstGeom prst="rect">
            <a:avLst/>
          </a:prstGeom>
          <a:noFill/>
          <a:ln/>
        </p:spPr>
        <p:txBody>
          <a:bodyPr wrap="square" lIns="0" tIns="0" rIns="0" bIns="0" rtlCol="0" anchor="ctr"/>
          <a:lstStyle/>
          <a:p>
            <a:pPr marL="0" indent="0" algn="ctr">
              <a:buNone/>
            </a:pPr>
            <a:r>
              <a:rPr lang="en-US" sz="800" b="1" dirty="0">
                <a:solidFill>
                  <a:srgbClr val="C62828"/>
                </a:solidFill>
                <a:latin typeface="Noto Sans JP" pitchFamily="34" charset="0"/>
                <a:ea typeface="Noto Sans JP" pitchFamily="34" charset="-122"/>
                <a:cs typeface="Noto Sans JP" pitchFamily="34" charset="-120"/>
              </a:rPr>
              <a:t>提供が遅そう・実績不足は</a:t>
            </a:r>
            <a:endParaRPr lang="en-US" sz="800" dirty="0"/>
          </a:p>
          <a:p>
            <a:pPr marL="0" indent="0" algn="ctr">
              <a:buNone/>
            </a:pPr>
            <a:r>
              <a:rPr lang="en-US" sz="800" b="1" dirty="0">
                <a:solidFill>
                  <a:srgbClr val="C62828"/>
                </a:solidFill>
                <a:latin typeface="Noto Sans JP" pitchFamily="34" charset="0"/>
                <a:ea typeface="Noto Sans JP" pitchFamily="34" charset="-122"/>
                <a:cs typeface="Noto Sans JP" pitchFamily="34" charset="-120"/>
              </a:rPr>
              <a:t>即落選対象</a:t>
            </a:r>
            <a:endParaRPr lang="en-US" sz="800" dirty="0"/>
          </a:p>
        </p:txBody>
      </p:sp>
      <p:pic>
        <p:nvPicPr>
          <p:cNvPr id="23" name="Image 5" descr="preencoded.png"/>
          <p:cNvPicPr>
            <a:picLocks noChangeAspect="1"/>
          </p:cNvPicPr>
          <p:nvPr/>
        </p:nvPicPr>
        <p:blipFill>
          <a:blip r:embed="rId6"/>
          <a:srcRect t="-80" b="-80"/>
          <a:stretch/>
        </p:blipFill>
        <p:spPr>
          <a:xfrm>
            <a:off x="4619549" y="2638044"/>
            <a:ext cx="142646" cy="228600"/>
          </a:xfrm>
          <a:prstGeom prst="rect">
            <a:avLst/>
          </a:prstGeom>
        </p:spPr>
      </p:pic>
      <p:pic>
        <p:nvPicPr>
          <p:cNvPr id="24" name="Image 6" descr="preencoded.png"/>
          <p:cNvPicPr>
            <a:picLocks noChangeAspect="1"/>
          </p:cNvPicPr>
          <p:nvPr/>
        </p:nvPicPr>
        <p:blipFill>
          <a:blip r:embed="rId8"/>
          <a:srcRect l="-90" r="-90"/>
          <a:stretch/>
        </p:blipFill>
        <p:spPr>
          <a:xfrm>
            <a:off x="5715000" y="1752905"/>
            <a:ext cx="381305" cy="304495"/>
          </a:xfrm>
          <a:prstGeom prst="rect">
            <a:avLst/>
          </a:prstGeom>
        </p:spPr>
      </p:pic>
      <p:sp>
        <p:nvSpPr>
          <p:cNvPr id="25" name="Text 16"/>
          <p:cNvSpPr txBox="1"/>
          <p:nvPr/>
        </p:nvSpPr>
        <p:spPr>
          <a:xfrm>
            <a:off x="5009998" y="2095805"/>
            <a:ext cx="1791310" cy="228600"/>
          </a:xfrm>
          <a:prstGeom prst="rect">
            <a:avLst/>
          </a:prstGeom>
          <a:noFill/>
          <a:ln/>
        </p:spPr>
        <p:txBody>
          <a:bodyPr wrap="square" lIns="0" tIns="0" rIns="0" bIns="0" rtlCol="0" anchor="ctr"/>
          <a:lstStyle/>
          <a:p>
            <a:pPr marL="0" indent="0" algn="ctr">
              <a:buNone/>
            </a:pPr>
            <a:r>
              <a:rPr lang="en-US" sz="1200" b="1" dirty="0">
                <a:solidFill>
                  <a:srgbClr val="0052CC"/>
                </a:solidFill>
                <a:latin typeface="Noto Sans JP" pitchFamily="34" charset="0"/>
                <a:ea typeface="Noto Sans JP" pitchFamily="34" charset="-122"/>
                <a:cs typeface="Noto Sans JP" pitchFamily="34" charset="-120"/>
              </a:rPr>
              <a:t>Step 3: 契約・準備</a:t>
            </a:r>
            <a:endParaRPr lang="en-US" sz="1200" dirty="0"/>
          </a:p>
        </p:txBody>
      </p:sp>
      <p:sp>
        <p:nvSpPr>
          <p:cNvPr id="26" name="Text 17"/>
          <p:cNvSpPr txBox="1"/>
          <p:nvPr/>
        </p:nvSpPr>
        <p:spPr>
          <a:xfrm>
            <a:off x="5048402" y="2400300"/>
            <a:ext cx="1783080" cy="648310"/>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 • 出店料・歩合条件</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 • 電源・水・搬入動線</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 • 機材・食材・物流手配</a:t>
            </a:r>
            <a:endParaRPr lang="en-US" sz="900" dirty="0"/>
          </a:p>
          <a:p>
            <a:pPr marL="0" indent="0" algn="l">
              <a:buNone/>
            </a:pPr>
            <a:r>
              <a:rPr lang="en-US" sz="900" dirty="0">
                <a:solidFill>
                  <a:srgbClr val="555555"/>
                </a:solidFill>
                <a:latin typeface="Noto Sans JP" pitchFamily="34" charset="0"/>
                <a:ea typeface="Noto Sans JP" pitchFamily="34" charset="-122"/>
                <a:cs typeface="Noto Sans JP" pitchFamily="34" charset="-120"/>
              </a:rPr>
              <a:t> • スタッフ確保 </a:t>
            </a:r>
            <a:endParaRPr lang="en-US" sz="900" dirty="0"/>
          </a:p>
        </p:txBody>
      </p:sp>
      <p:sp>
        <p:nvSpPr>
          <p:cNvPr id="27" name="Text 18"/>
          <p:cNvSpPr txBox="1"/>
          <p:nvPr/>
        </p:nvSpPr>
        <p:spPr>
          <a:xfrm>
            <a:off x="5013655" y="3135478"/>
            <a:ext cx="1783080" cy="305410"/>
          </a:xfrm>
          <a:prstGeom prst="rect">
            <a:avLst/>
          </a:prstGeom>
          <a:noFill/>
          <a:ln/>
        </p:spPr>
        <p:txBody>
          <a:bodyPr wrap="square" lIns="0" tIns="0" rIns="0" bIns="0" rtlCol="0" anchor="ctr"/>
          <a:lstStyle/>
          <a:p>
            <a:pPr marL="0" indent="0" algn="ctr">
              <a:buNone/>
            </a:pPr>
            <a:r>
              <a:rPr lang="en-US" sz="800" b="1" dirty="0">
                <a:solidFill>
                  <a:srgbClr val="C62828"/>
                </a:solidFill>
                <a:latin typeface="Noto Sans JP" pitchFamily="34" charset="0"/>
                <a:ea typeface="Noto Sans JP" pitchFamily="34" charset="-122"/>
                <a:cs typeface="Noto Sans JP" pitchFamily="34" charset="-120"/>
              </a:rPr>
              <a:t>ピークタイムの人員配置設計が</a:t>
            </a:r>
            <a:endParaRPr lang="en-US" sz="800" dirty="0"/>
          </a:p>
          <a:p>
            <a:pPr marL="0" indent="0" algn="ctr">
              <a:buNone/>
            </a:pPr>
            <a:r>
              <a:rPr lang="en-US" sz="800" b="1" dirty="0">
                <a:solidFill>
                  <a:srgbClr val="C62828"/>
                </a:solidFill>
                <a:latin typeface="Noto Sans JP" pitchFamily="34" charset="0"/>
                <a:ea typeface="Noto Sans JP" pitchFamily="34" charset="-122"/>
                <a:cs typeface="Noto Sans JP" pitchFamily="34" charset="-120"/>
              </a:rPr>
              <a:t>勝敗を分ける</a:t>
            </a:r>
            <a:endParaRPr lang="en-US" sz="800" dirty="0"/>
          </a:p>
        </p:txBody>
      </p:sp>
      <p:pic>
        <p:nvPicPr>
          <p:cNvPr id="28" name="Image 7" descr="preencoded.png"/>
          <p:cNvPicPr>
            <a:picLocks noChangeAspect="1"/>
          </p:cNvPicPr>
          <p:nvPr/>
        </p:nvPicPr>
        <p:blipFill>
          <a:blip r:embed="rId6"/>
          <a:srcRect t="-80" b="-80"/>
          <a:stretch/>
        </p:blipFill>
        <p:spPr>
          <a:xfrm>
            <a:off x="6905549" y="2638044"/>
            <a:ext cx="142646" cy="228600"/>
          </a:xfrm>
          <a:prstGeom prst="rect">
            <a:avLst/>
          </a:prstGeom>
        </p:spPr>
      </p:pic>
      <p:pic>
        <p:nvPicPr>
          <p:cNvPr id="29" name="Image 8" descr="preencoded.png"/>
          <p:cNvPicPr>
            <a:picLocks noChangeAspect="1"/>
          </p:cNvPicPr>
          <p:nvPr/>
        </p:nvPicPr>
        <p:blipFill>
          <a:blip r:embed="rId9"/>
          <a:srcRect l="-50" r="-50"/>
          <a:stretch/>
        </p:blipFill>
        <p:spPr>
          <a:xfrm>
            <a:off x="8020202" y="1752905"/>
            <a:ext cx="342900" cy="304495"/>
          </a:xfrm>
          <a:prstGeom prst="rect">
            <a:avLst/>
          </a:prstGeom>
        </p:spPr>
      </p:pic>
      <p:sp>
        <p:nvSpPr>
          <p:cNvPr id="30" name="Text 19"/>
          <p:cNvSpPr txBox="1"/>
          <p:nvPr/>
        </p:nvSpPr>
        <p:spPr>
          <a:xfrm>
            <a:off x="7295998" y="2095805"/>
            <a:ext cx="1791310" cy="228600"/>
          </a:xfrm>
          <a:prstGeom prst="rect">
            <a:avLst/>
          </a:prstGeom>
          <a:noFill/>
          <a:ln/>
        </p:spPr>
        <p:txBody>
          <a:bodyPr wrap="square" lIns="0" tIns="0" rIns="0" bIns="0" rtlCol="0" anchor="ctr"/>
          <a:lstStyle/>
          <a:p>
            <a:pPr marL="0" indent="0" algn="ctr">
              <a:buNone/>
            </a:pPr>
            <a:r>
              <a:rPr lang="en-US" sz="1200" b="1" dirty="0">
                <a:solidFill>
                  <a:srgbClr val="FFFFFF"/>
                </a:solidFill>
                <a:latin typeface="Noto Sans JP" pitchFamily="34" charset="0"/>
                <a:ea typeface="Noto Sans JP" pitchFamily="34" charset="-122"/>
                <a:cs typeface="Noto Sans JP" pitchFamily="34" charset="-120"/>
              </a:rPr>
              <a:t>Step 4: 営業（本番）</a:t>
            </a:r>
            <a:endParaRPr lang="en-US" sz="1200" dirty="0"/>
          </a:p>
        </p:txBody>
      </p:sp>
      <p:sp>
        <p:nvSpPr>
          <p:cNvPr id="31" name="Text 20"/>
          <p:cNvSpPr txBox="1"/>
          <p:nvPr/>
        </p:nvSpPr>
        <p:spPr>
          <a:xfrm>
            <a:off x="7334402" y="2400300"/>
            <a:ext cx="1783080" cy="648310"/>
          </a:xfrm>
          <a:prstGeom prst="rect">
            <a:avLst/>
          </a:prstGeom>
          <a:noFill/>
          <a:ln/>
        </p:spPr>
        <p:txBody>
          <a:bodyPr wrap="square" lIns="0" tIns="0" rIns="0" bIns="0" rtlCol="0" anchor="ctr"/>
          <a:lstStyle/>
          <a:p>
            <a:pPr marL="0" indent="0" algn="l">
              <a:buNone/>
            </a:pPr>
            <a:r>
              <a:rPr lang="en-US" sz="900" dirty="0">
                <a:solidFill>
                  <a:srgbClr val="E6F2FF"/>
                </a:solidFill>
                <a:latin typeface="Noto Sans JP" pitchFamily="34" charset="0"/>
                <a:ea typeface="Noto Sans JP" pitchFamily="34" charset="-122"/>
                <a:cs typeface="Noto Sans JP" pitchFamily="34" charset="-120"/>
              </a:rPr>
              <a:t> • 3日間 × 10〜15時間</a:t>
            </a:r>
            <a:endParaRPr lang="en-US" sz="900" dirty="0"/>
          </a:p>
          <a:p>
            <a:pPr marL="0" indent="0" algn="l">
              <a:buNone/>
            </a:pPr>
            <a:r>
              <a:rPr lang="en-US" sz="900" dirty="0">
                <a:solidFill>
                  <a:srgbClr val="E6F2FF"/>
                </a:solidFill>
                <a:latin typeface="Noto Sans JP" pitchFamily="34" charset="0"/>
                <a:ea typeface="Noto Sans JP" pitchFamily="34" charset="-122"/>
                <a:cs typeface="Noto Sans JP" pitchFamily="34" charset="-120"/>
              </a:rPr>
              <a:t> • 昼〜夜がピーク</a:t>
            </a:r>
            <a:endParaRPr lang="en-US" sz="900" dirty="0"/>
          </a:p>
          <a:p>
            <a:pPr marL="0" indent="0" algn="l">
              <a:buNone/>
            </a:pPr>
            <a:r>
              <a:rPr lang="en-US" sz="900" dirty="0">
                <a:solidFill>
                  <a:srgbClr val="E6F2FF"/>
                </a:solidFill>
                <a:latin typeface="Noto Sans JP" pitchFamily="34" charset="0"/>
                <a:ea typeface="Noto Sans JP" pitchFamily="34" charset="-122"/>
                <a:cs typeface="Noto Sans JP" pitchFamily="34" charset="-120"/>
              </a:rPr>
              <a:t> • 提供速度が全て</a:t>
            </a:r>
            <a:endParaRPr lang="en-US" sz="900" dirty="0"/>
          </a:p>
          <a:p>
            <a:pPr marL="0" indent="0" algn="l">
              <a:buNone/>
            </a:pPr>
            <a:r>
              <a:rPr lang="en-US" sz="900" dirty="0">
                <a:solidFill>
                  <a:srgbClr val="E6F2FF"/>
                </a:solidFill>
                <a:latin typeface="Noto Sans JP" pitchFamily="34" charset="0"/>
                <a:ea typeface="Noto Sans JP" pitchFamily="34" charset="-122"/>
                <a:cs typeface="Noto Sans JP" pitchFamily="34" charset="-120"/>
              </a:rPr>
              <a:t> • 決済速度も直結 </a:t>
            </a:r>
            <a:endParaRPr lang="en-US" sz="900" dirty="0"/>
          </a:p>
        </p:txBody>
      </p:sp>
      <p:sp>
        <p:nvSpPr>
          <p:cNvPr id="32" name="Text 21"/>
          <p:cNvSpPr txBox="1"/>
          <p:nvPr/>
        </p:nvSpPr>
        <p:spPr>
          <a:xfrm>
            <a:off x="7299655" y="3135478"/>
            <a:ext cx="1783080" cy="305410"/>
          </a:xfrm>
          <a:prstGeom prst="rect">
            <a:avLst/>
          </a:prstGeom>
          <a:noFill/>
          <a:ln/>
        </p:spPr>
        <p:txBody>
          <a:bodyPr wrap="square" lIns="0" tIns="0" rIns="0" bIns="0" rtlCol="0" anchor="ctr"/>
          <a:lstStyle/>
          <a:p>
            <a:pPr marL="0" indent="0" algn="ctr">
              <a:buNone/>
            </a:pPr>
            <a:r>
              <a:rPr lang="en-US" sz="800" b="1" dirty="0">
                <a:solidFill>
                  <a:srgbClr val="FFEB3B"/>
                </a:solidFill>
                <a:latin typeface="Noto Sans JP" pitchFamily="34" charset="0"/>
                <a:ea typeface="Noto Sans JP" pitchFamily="34" charset="-122"/>
                <a:cs typeface="Noto Sans JP" pitchFamily="34" charset="-120"/>
              </a:rPr>
              <a:t>料理店ではなく</a:t>
            </a:r>
            <a:endParaRPr lang="en-US" sz="800" dirty="0"/>
          </a:p>
          <a:p>
            <a:pPr marL="0" indent="0" algn="ctr">
              <a:buNone/>
            </a:pPr>
            <a:r>
              <a:rPr lang="en-US" sz="800" b="1" dirty="0">
                <a:solidFill>
                  <a:srgbClr val="FFEB3B"/>
                </a:solidFill>
                <a:latin typeface="Noto Sans JP" pitchFamily="34" charset="0"/>
                <a:ea typeface="Noto Sans JP" pitchFamily="34" charset="-122"/>
                <a:cs typeface="Noto Sans JP" pitchFamily="34" charset="-120"/>
              </a:rPr>
              <a:t>「高速販売装置」として稼働</a:t>
            </a:r>
            <a:endParaRPr lang="en-US" sz="800" dirty="0"/>
          </a:p>
        </p:txBody>
      </p:sp>
      <p:sp>
        <p:nvSpPr>
          <p:cNvPr id="33" name="Shape 22"/>
          <p:cNvSpPr/>
          <p:nvPr/>
        </p:nvSpPr>
        <p:spPr>
          <a:xfrm>
            <a:off x="381305" y="4705502"/>
            <a:ext cx="3429000" cy="19202"/>
          </a:xfrm>
          <a:prstGeom prst="rect">
            <a:avLst/>
          </a:prstGeom>
          <a:solidFill>
            <a:srgbClr val="4A90E2"/>
          </a:solidFill>
          <a:ln w="12700">
            <a:solidFill>
              <a:srgbClr val="4A90E2">
                <a:alpha val="0"/>
              </a:srgbClr>
            </a:solidFill>
            <a:prstDash val="solid"/>
          </a:ln>
        </p:spPr>
      </p:sp>
      <p:sp>
        <p:nvSpPr>
          <p:cNvPr id="34" name="Text 23"/>
          <p:cNvSpPr txBox="1"/>
          <p:nvPr/>
        </p:nvSpPr>
        <p:spPr>
          <a:xfrm>
            <a:off x="381305" y="4410151"/>
            <a:ext cx="3505810"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3366"/>
                </a:solidFill>
                <a:latin typeface="Noto Sans JP" pitchFamily="34" charset="0"/>
                <a:ea typeface="Noto Sans JP" pitchFamily="34" charset="-122"/>
                <a:cs typeface="Noto Sans JP" pitchFamily="34" charset="-120"/>
              </a:rPr>
              <a:t>投資コスト構造（概算）</a:t>
            </a:r>
            <a:endParaRPr lang="en-US" sz="1300" dirty="0"/>
          </a:p>
        </p:txBody>
      </p:sp>
      <p:sp>
        <p:nvSpPr>
          <p:cNvPr id="35" name="Shape 24"/>
          <p:cNvSpPr/>
          <p:nvPr/>
        </p:nvSpPr>
        <p:spPr>
          <a:xfrm>
            <a:off x="381305" y="5039258"/>
            <a:ext cx="3429000" cy="9144"/>
          </a:xfrm>
          <a:prstGeom prst="rect">
            <a:avLst/>
          </a:prstGeom>
          <a:solidFill>
            <a:srgbClr val="E6F2FF"/>
          </a:solidFill>
          <a:ln w="12700">
            <a:solidFill>
              <a:srgbClr val="E6F2FF">
                <a:alpha val="0"/>
              </a:srgbClr>
            </a:solidFill>
            <a:prstDash val="solid"/>
          </a:ln>
        </p:spPr>
      </p:sp>
      <p:sp>
        <p:nvSpPr>
          <p:cNvPr id="36" name="Text 25"/>
          <p:cNvSpPr txBox="1"/>
          <p:nvPr/>
        </p:nvSpPr>
        <p:spPr>
          <a:xfrm>
            <a:off x="381305" y="4819802"/>
            <a:ext cx="752551" cy="200254"/>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出店料 + 歩合</a:t>
            </a:r>
            <a:endParaRPr lang="en-US" sz="900" dirty="0"/>
          </a:p>
        </p:txBody>
      </p:sp>
      <p:sp>
        <p:nvSpPr>
          <p:cNvPr id="37" name="Text 26"/>
          <p:cNvSpPr txBox="1"/>
          <p:nvPr/>
        </p:nvSpPr>
        <p:spPr>
          <a:xfrm>
            <a:off x="2416759" y="4819802"/>
            <a:ext cx="1624889" cy="200254"/>
          </a:xfrm>
          <a:prstGeom prst="rect">
            <a:avLst/>
          </a:prstGeom>
          <a:noFill/>
          <a:ln/>
        </p:spPr>
        <p:txBody>
          <a:bodyPr wrap="square" lIns="0" tIns="0" rIns="0" bIns="0" rtlCol="0" anchor="ctr"/>
          <a:lstStyle/>
          <a:p>
            <a:pPr marL="0" indent="0" algn="l">
              <a:buNone/>
            </a:pPr>
            <a:r>
              <a:rPr lang="en-US" sz="1200" b="1" dirty="0">
                <a:solidFill>
                  <a:srgbClr val="0052CC"/>
                </a:solidFill>
                <a:latin typeface="Montserrat" pitchFamily="34" charset="0"/>
                <a:ea typeface="Montserrat" pitchFamily="34" charset="-122"/>
                <a:cs typeface="Montserrat" pitchFamily="34" charset="-120"/>
              </a:rPr>
              <a:t>30-100万 + 10-20%</a:t>
            </a:r>
            <a:endParaRPr lang="en-US" sz="1200" dirty="0"/>
          </a:p>
        </p:txBody>
      </p:sp>
      <p:sp>
        <p:nvSpPr>
          <p:cNvPr id="38" name="Shape 27"/>
          <p:cNvSpPr/>
          <p:nvPr/>
        </p:nvSpPr>
        <p:spPr>
          <a:xfrm>
            <a:off x="381305" y="5306263"/>
            <a:ext cx="3429000" cy="9144"/>
          </a:xfrm>
          <a:prstGeom prst="rect">
            <a:avLst/>
          </a:prstGeom>
          <a:solidFill>
            <a:srgbClr val="E6F2FF"/>
          </a:solidFill>
          <a:ln w="12700">
            <a:solidFill>
              <a:srgbClr val="E6F2FF">
                <a:alpha val="0"/>
              </a:srgbClr>
            </a:solidFill>
            <a:prstDash val="solid"/>
          </a:ln>
        </p:spPr>
      </p:sp>
      <p:sp>
        <p:nvSpPr>
          <p:cNvPr id="39" name="Text 28"/>
          <p:cNvSpPr txBox="1"/>
          <p:nvPr/>
        </p:nvSpPr>
        <p:spPr>
          <a:xfrm>
            <a:off x="381305" y="5086807"/>
            <a:ext cx="1438351" cy="200254"/>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初期設備（テント・機材）</a:t>
            </a:r>
            <a:endParaRPr lang="en-US" sz="900" dirty="0"/>
          </a:p>
        </p:txBody>
      </p:sp>
      <p:sp>
        <p:nvSpPr>
          <p:cNvPr id="40" name="Text 29"/>
          <p:cNvSpPr txBox="1"/>
          <p:nvPr/>
        </p:nvSpPr>
        <p:spPr>
          <a:xfrm>
            <a:off x="3153766" y="5086807"/>
            <a:ext cx="745236" cy="200254"/>
          </a:xfrm>
          <a:prstGeom prst="rect">
            <a:avLst/>
          </a:prstGeom>
          <a:noFill/>
          <a:ln/>
        </p:spPr>
        <p:txBody>
          <a:bodyPr wrap="square" lIns="0" tIns="0" rIns="0" bIns="0" rtlCol="0" anchor="ctr"/>
          <a:lstStyle/>
          <a:p>
            <a:pPr marL="0" indent="0" algn="l">
              <a:buNone/>
            </a:pPr>
            <a:r>
              <a:rPr lang="en-US" sz="1200" b="1" dirty="0">
                <a:solidFill>
                  <a:srgbClr val="0052CC"/>
                </a:solidFill>
                <a:latin typeface="Montserrat" pitchFamily="34" charset="0"/>
                <a:ea typeface="Montserrat" pitchFamily="34" charset="-122"/>
                <a:cs typeface="Montserrat" pitchFamily="34" charset="-120"/>
              </a:rPr>
              <a:t>50-150万</a:t>
            </a:r>
            <a:endParaRPr lang="en-US" sz="1200" dirty="0"/>
          </a:p>
        </p:txBody>
      </p:sp>
      <p:sp>
        <p:nvSpPr>
          <p:cNvPr id="41" name="Shape 30"/>
          <p:cNvSpPr/>
          <p:nvPr/>
        </p:nvSpPr>
        <p:spPr>
          <a:xfrm>
            <a:off x="381305" y="5572354"/>
            <a:ext cx="3429000" cy="9144"/>
          </a:xfrm>
          <a:prstGeom prst="rect">
            <a:avLst/>
          </a:prstGeom>
          <a:solidFill>
            <a:srgbClr val="E6F2FF"/>
          </a:solidFill>
          <a:ln w="12700">
            <a:solidFill>
              <a:srgbClr val="E6F2FF">
                <a:alpha val="0"/>
              </a:srgbClr>
            </a:solidFill>
            <a:prstDash val="solid"/>
          </a:ln>
        </p:spPr>
      </p:sp>
      <p:sp>
        <p:nvSpPr>
          <p:cNvPr id="42" name="Text 31"/>
          <p:cNvSpPr txBox="1"/>
          <p:nvPr/>
        </p:nvSpPr>
        <p:spPr>
          <a:xfrm>
            <a:off x="381305" y="5352898"/>
            <a:ext cx="523951" cy="200254"/>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食材仕入</a:t>
            </a:r>
            <a:endParaRPr lang="en-US" sz="900" dirty="0"/>
          </a:p>
        </p:txBody>
      </p:sp>
      <p:sp>
        <p:nvSpPr>
          <p:cNvPr id="43" name="Text 32"/>
          <p:cNvSpPr txBox="1"/>
          <p:nvPr/>
        </p:nvSpPr>
        <p:spPr>
          <a:xfrm>
            <a:off x="3109874" y="5352898"/>
            <a:ext cx="781812" cy="200254"/>
          </a:xfrm>
          <a:prstGeom prst="rect">
            <a:avLst/>
          </a:prstGeom>
          <a:noFill/>
          <a:ln/>
        </p:spPr>
        <p:txBody>
          <a:bodyPr wrap="square" lIns="0" tIns="0" rIns="0" bIns="0" rtlCol="0" anchor="ctr"/>
          <a:lstStyle/>
          <a:p>
            <a:pPr marL="0" indent="0" algn="l">
              <a:buNone/>
            </a:pPr>
            <a:r>
              <a:rPr lang="en-US" sz="1200" b="1" dirty="0">
                <a:solidFill>
                  <a:srgbClr val="0052CC"/>
                </a:solidFill>
                <a:latin typeface="Montserrat" pitchFamily="34" charset="0"/>
                <a:ea typeface="Montserrat" pitchFamily="34" charset="-122"/>
                <a:cs typeface="Montserrat" pitchFamily="34" charset="-120"/>
              </a:rPr>
              <a:t>50-200万</a:t>
            </a:r>
            <a:endParaRPr lang="en-US" sz="1200" dirty="0"/>
          </a:p>
        </p:txBody>
      </p:sp>
      <p:sp>
        <p:nvSpPr>
          <p:cNvPr id="44" name="Shape 33"/>
          <p:cNvSpPr/>
          <p:nvPr/>
        </p:nvSpPr>
        <p:spPr>
          <a:xfrm>
            <a:off x="381305" y="5839358"/>
            <a:ext cx="3429000" cy="9144"/>
          </a:xfrm>
          <a:prstGeom prst="rect">
            <a:avLst/>
          </a:prstGeom>
          <a:solidFill>
            <a:srgbClr val="E6F2FF"/>
          </a:solidFill>
          <a:ln w="12700">
            <a:solidFill>
              <a:srgbClr val="E6F2FF">
                <a:alpha val="0"/>
              </a:srgbClr>
            </a:solidFill>
            <a:prstDash val="solid"/>
          </a:ln>
        </p:spPr>
      </p:sp>
      <p:sp>
        <p:nvSpPr>
          <p:cNvPr id="45" name="Text 34"/>
          <p:cNvSpPr txBox="1"/>
          <p:nvPr/>
        </p:nvSpPr>
        <p:spPr>
          <a:xfrm>
            <a:off x="381305" y="5619902"/>
            <a:ext cx="752551" cy="200254"/>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人件費・物流</a:t>
            </a:r>
            <a:endParaRPr lang="en-US" sz="900" dirty="0"/>
          </a:p>
        </p:txBody>
      </p:sp>
      <p:sp>
        <p:nvSpPr>
          <p:cNvPr id="46" name="Text 35"/>
          <p:cNvSpPr txBox="1"/>
          <p:nvPr/>
        </p:nvSpPr>
        <p:spPr>
          <a:xfrm>
            <a:off x="3153766" y="5619902"/>
            <a:ext cx="745236" cy="200254"/>
          </a:xfrm>
          <a:prstGeom prst="rect">
            <a:avLst/>
          </a:prstGeom>
          <a:noFill/>
          <a:ln/>
        </p:spPr>
        <p:txBody>
          <a:bodyPr wrap="square" lIns="0" tIns="0" rIns="0" bIns="0" rtlCol="0" anchor="ctr"/>
          <a:lstStyle/>
          <a:p>
            <a:pPr marL="0" indent="0" algn="l">
              <a:buNone/>
            </a:pPr>
            <a:r>
              <a:rPr lang="en-US" sz="1200" b="1" dirty="0">
                <a:solidFill>
                  <a:srgbClr val="0052CC"/>
                </a:solidFill>
                <a:latin typeface="Montserrat" pitchFamily="34" charset="0"/>
                <a:ea typeface="Montserrat" pitchFamily="34" charset="-122"/>
                <a:cs typeface="Montserrat" pitchFamily="34" charset="-120"/>
              </a:rPr>
              <a:t>50-130万</a:t>
            </a:r>
            <a:endParaRPr lang="en-US" sz="1200" dirty="0"/>
          </a:p>
        </p:txBody>
      </p:sp>
      <p:sp>
        <p:nvSpPr>
          <p:cNvPr id="47" name="Shape 36"/>
          <p:cNvSpPr/>
          <p:nvPr/>
        </p:nvSpPr>
        <p:spPr>
          <a:xfrm>
            <a:off x="381305" y="5924398"/>
            <a:ext cx="3429000" cy="381305"/>
          </a:xfrm>
          <a:prstGeom prst="roundRect">
            <a:avLst>
              <a:gd name="adj" fmla="val 47962"/>
            </a:avLst>
          </a:prstGeom>
          <a:solidFill>
            <a:srgbClr val="F0F7FF"/>
          </a:solidFill>
          <a:ln w="12700">
            <a:solidFill>
              <a:srgbClr val="FFFFFF">
                <a:alpha val="0"/>
              </a:srgbClr>
            </a:solidFill>
            <a:prstDash val="solid"/>
          </a:ln>
        </p:spPr>
      </p:sp>
      <p:sp>
        <p:nvSpPr>
          <p:cNvPr id="48" name="Text 37"/>
          <p:cNvSpPr txBox="1"/>
          <p:nvPr/>
        </p:nvSpPr>
        <p:spPr>
          <a:xfrm>
            <a:off x="457200" y="6001207"/>
            <a:ext cx="724205" cy="228600"/>
          </a:xfrm>
          <a:prstGeom prst="rect">
            <a:avLst/>
          </a:prstGeom>
          <a:noFill/>
          <a:ln/>
        </p:spPr>
        <p:txBody>
          <a:bodyPr wrap="square" lIns="0" tIns="0" rIns="0" bIns="0" rtlCol="0" anchor="ctr"/>
          <a:lstStyle/>
          <a:p>
            <a:pPr marL="0" indent="0" algn="l">
              <a:buNone/>
            </a:pPr>
            <a:r>
              <a:rPr lang="en-US" sz="1000" b="1" dirty="0">
                <a:solidFill>
                  <a:srgbClr val="003366"/>
                </a:solidFill>
                <a:latin typeface="Noto Sans JP" pitchFamily="34" charset="0"/>
                <a:ea typeface="Noto Sans JP" pitchFamily="34" charset="-122"/>
                <a:cs typeface="Noto Sans JP" pitchFamily="34" charset="-120"/>
              </a:rPr>
              <a:t>合計投資額</a:t>
            </a:r>
            <a:endParaRPr lang="en-US" sz="1000" dirty="0"/>
          </a:p>
        </p:txBody>
      </p:sp>
      <p:sp>
        <p:nvSpPr>
          <p:cNvPr id="49" name="Text 38"/>
          <p:cNvSpPr txBox="1"/>
          <p:nvPr/>
        </p:nvSpPr>
        <p:spPr>
          <a:xfrm>
            <a:off x="2550262" y="6001207"/>
            <a:ext cx="1267358" cy="228600"/>
          </a:xfrm>
          <a:prstGeom prst="rect">
            <a:avLst/>
          </a:prstGeom>
          <a:noFill/>
          <a:ln/>
        </p:spPr>
        <p:txBody>
          <a:bodyPr wrap="square" lIns="0" tIns="0" rIns="0" bIns="0" rtlCol="0" anchor="ctr"/>
          <a:lstStyle/>
          <a:p>
            <a:pPr marL="0" indent="0" algn="l">
              <a:buNone/>
            </a:pPr>
            <a:r>
              <a:rPr lang="en-US" sz="1300" b="1" dirty="0">
                <a:solidFill>
                  <a:srgbClr val="0052CC"/>
                </a:solidFill>
                <a:latin typeface="Montserrat" pitchFamily="34" charset="0"/>
                <a:ea typeface="Montserrat" pitchFamily="34" charset="-122"/>
                <a:cs typeface="Montserrat" pitchFamily="34" charset="-120"/>
              </a:rPr>
              <a:t>200〜500万円</a:t>
            </a:r>
            <a:endParaRPr lang="en-US" sz="1300" dirty="0"/>
          </a:p>
        </p:txBody>
      </p:sp>
      <p:sp>
        <p:nvSpPr>
          <p:cNvPr id="50" name="Shape 39"/>
          <p:cNvSpPr/>
          <p:nvPr/>
        </p:nvSpPr>
        <p:spPr>
          <a:xfrm>
            <a:off x="4190695" y="4705502"/>
            <a:ext cx="3429000" cy="19202"/>
          </a:xfrm>
          <a:prstGeom prst="rect">
            <a:avLst/>
          </a:prstGeom>
          <a:solidFill>
            <a:srgbClr val="4A90E2"/>
          </a:solidFill>
          <a:ln w="12700">
            <a:solidFill>
              <a:srgbClr val="4A90E2">
                <a:alpha val="0"/>
              </a:srgbClr>
            </a:solidFill>
            <a:prstDash val="solid"/>
          </a:ln>
        </p:spPr>
      </p:sp>
      <p:sp>
        <p:nvSpPr>
          <p:cNvPr id="51" name="Text 40"/>
          <p:cNvSpPr txBox="1"/>
          <p:nvPr/>
        </p:nvSpPr>
        <p:spPr>
          <a:xfrm>
            <a:off x="4190695" y="4410151"/>
            <a:ext cx="3505810"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3366"/>
                </a:solidFill>
                <a:latin typeface="Noto Sans JP" pitchFamily="34" charset="0"/>
                <a:ea typeface="Noto Sans JP" pitchFamily="34" charset="-122"/>
                <a:cs typeface="Noto Sans JP" pitchFamily="34" charset="-120"/>
              </a:rPr>
              <a:t>売上・利益モデル</a:t>
            </a:r>
            <a:endParaRPr lang="en-US" sz="1300" dirty="0"/>
          </a:p>
        </p:txBody>
      </p:sp>
      <p:sp>
        <p:nvSpPr>
          <p:cNvPr id="52" name="Shape 41"/>
          <p:cNvSpPr/>
          <p:nvPr/>
        </p:nvSpPr>
        <p:spPr>
          <a:xfrm>
            <a:off x="4190695" y="5039258"/>
            <a:ext cx="3429000" cy="9144"/>
          </a:xfrm>
          <a:prstGeom prst="rect">
            <a:avLst/>
          </a:prstGeom>
          <a:solidFill>
            <a:srgbClr val="E6F2FF"/>
          </a:solidFill>
          <a:ln w="12700">
            <a:solidFill>
              <a:srgbClr val="E6F2FF">
                <a:alpha val="0"/>
              </a:srgbClr>
            </a:solidFill>
            <a:prstDash val="solid"/>
          </a:ln>
        </p:spPr>
      </p:sp>
      <p:sp>
        <p:nvSpPr>
          <p:cNvPr id="53" name="Text 42"/>
          <p:cNvSpPr txBox="1"/>
          <p:nvPr/>
        </p:nvSpPr>
        <p:spPr>
          <a:xfrm>
            <a:off x="4190695" y="4819802"/>
            <a:ext cx="866851" cy="200254"/>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売上（小規模）</a:t>
            </a:r>
            <a:endParaRPr lang="en-US" sz="900" dirty="0"/>
          </a:p>
        </p:txBody>
      </p:sp>
      <p:sp>
        <p:nvSpPr>
          <p:cNvPr id="54" name="Text 43"/>
          <p:cNvSpPr txBox="1"/>
          <p:nvPr/>
        </p:nvSpPr>
        <p:spPr>
          <a:xfrm>
            <a:off x="6963156" y="4819802"/>
            <a:ext cx="745236" cy="200254"/>
          </a:xfrm>
          <a:prstGeom prst="rect">
            <a:avLst/>
          </a:prstGeom>
          <a:noFill/>
          <a:ln/>
        </p:spPr>
        <p:txBody>
          <a:bodyPr wrap="square" lIns="0" tIns="0" rIns="0" bIns="0" rtlCol="0" anchor="ctr"/>
          <a:lstStyle/>
          <a:p>
            <a:pPr marL="0" indent="0" algn="l">
              <a:buNone/>
            </a:pPr>
            <a:r>
              <a:rPr lang="en-US" sz="1200" b="1" dirty="0">
                <a:solidFill>
                  <a:srgbClr val="0052CC"/>
                </a:solidFill>
                <a:latin typeface="Montserrat" pitchFamily="34" charset="0"/>
                <a:ea typeface="Montserrat" pitchFamily="34" charset="-122"/>
                <a:cs typeface="Montserrat" pitchFamily="34" charset="-120"/>
              </a:rPr>
              <a:t>50-150万</a:t>
            </a:r>
            <a:endParaRPr lang="en-US" sz="1200" dirty="0"/>
          </a:p>
        </p:txBody>
      </p:sp>
      <p:sp>
        <p:nvSpPr>
          <p:cNvPr id="55" name="Shape 44"/>
          <p:cNvSpPr/>
          <p:nvPr/>
        </p:nvSpPr>
        <p:spPr>
          <a:xfrm>
            <a:off x="4190695" y="5306263"/>
            <a:ext cx="3429000" cy="9144"/>
          </a:xfrm>
          <a:prstGeom prst="rect">
            <a:avLst/>
          </a:prstGeom>
          <a:solidFill>
            <a:srgbClr val="E6F2FF"/>
          </a:solidFill>
          <a:ln w="12700">
            <a:solidFill>
              <a:srgbClr val="E6F2FF">
                <a:alpha val="0"/>
              </a:srgbClr>
            </a:solidFill>
            <a:prstDash val="solid"/>
          </a:ln>
        </p:spPr>
      </p:sp>
      <p:sp>
        <p:nvSpPr>
          <p:cNvPr id="56" name="Text 45"/>
          <p:cNvSpPr txBox="1"/>
          <p:nvPr/>
        </p:nvSpPr>
        <p:spPr>
          <a:xfrm>
            <a:off x="4190695" y="5086807"/>
            <a:ext cx="866851" cy="200254"/>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売上（中規模）</a:t>
            </a:r>
            <a:endParaRPr lang="en-US" sz="900" dirty="0"/>
          </a:p>
        </p:txBody>
      </p:sp>
      <p:sp>
        <p:nvSpPr>
          <p:cNvPr id="57" name="Text 46"/>
          <p:cNvSpPr txBox="1"/>
          <p:nvPr/>
        </p:nvSpPr>
        <p:spPr>
          <a:xfrm>
            <a:off x="6859829" y="5086807"/>
            <a:ext cx="843077" cy="200254"/>
          </a:xfrm>
          <a:prstGeom prst="rect">
            <a:avLst/>
          </a:prstGeom>
          <a:noFill/>
          <a:ln/>
        </p:spPr>
        <p:txBody>
          <a:bodyPr wrap="square" lIns="0" tIns="0" rIns="0" bIns="0" rtlCol="0" anchor="ctr"/>
          <a:lstStyle/>
          <a:p>
            <a:pPr marL="0" indent="0" algn="l">
              <a:buNone/>
            </a:pPr>
            <a:r>
              <a:rPr lang="en-US" sz="1200" b="1" dirty="0">
                <a:solidFill>
                  <a:srgbClr val="0052CC"/>
                </a:solidFill>
                <a:latin typeface="Montserrat" pitchFamily="34" charset="0"/>
                <a:ea typeface="Montserrat" pitchFamily="34" charset="-122"/>
                <a:cs typeface="Montserrat" pitchFamily="34" charset="-120"/>
              </a:rPr>
              <a:t>150-300万</a:t>
            </a:r>
            <a:endParaRPr lang="en-US" sz="1200" dirty="0"/>
          </a:p>
        </p:txBody>
      </p:sp>
      <p:sp>
        <p:nvSpPr>
          <p:cNvPr id="58" name="Shape 47"/>
          <p:cNvSpPr/>
          <p:nvPr/>
        </p:nvSpPr>
        <p:spPr>
          <a:xfrm>
            <a:off x="4190695" y="5572354"/>
            <a:ext cx="3429000" cy="9144"/>
          </a:xfrm>
          <a:prstGeom prst="rect">
            <a:avLst/>
          </a:prstGeom>
          <a:solidFill>
            <a:srgbClr val="E6F2FF"/>
          </a:solidFill>
          <a:ln w="12700">
            <a:solidFill>
              <a:srgbClr val="E6F2FF">
                <a:alpha val="0"/>
              </a:srgbClr>
            </a:solidFill>
            <a:prstDash val="solid"/>
          </a:ln>
        </p:spPr>
      </p:sp>
      <p:sp>
        <p:nvSpPr>
          <p:cNvPr id="59" name="Text 48"/>
          <p:cNvSpPr txBox="1"/>
          <p:nvPr/>
        </p:nvSpPr>
        <p:spPr>
          <a:xfrm>
            <a:off x="4190695" y="5352898"/>
            <a:ext cx="981151" cy="200254"/>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売上（当たり店）</a:t>
            </a:r>
            <a:endParaRPr lang="en-US" sz="900" dirty="0"/>
          </a:p>
        </p:txBody>
      </p:sp>
      <p:sp>
        <p:nvSpPr>
          <p:cNvPr id="60" name="Text 49"/>
          <p:cNvSpPr txBox="1"/>
          <p:nvPr/>
        </p:nvSpPr>
        <p:spPr>
          <a:xfrm>
            <a:off x="6806794" y="5352898"/>
            <a:ext cx="896112" cy="200254"/>
          </a:xfrm>
          <a:prstGeom prst="rect">
            <a:avLst/>
          </a:prstGeom>
          <a:noFill/>
          <a:ln/>
        </p:spPr>
        <p:txBody>
          <a:bodyPr wrap="square" lIns="0" tIns="0" rIns="0" bIns="0" rtlCol="0" anchor="ctr"/>
          <a:lstStyle/>
          <a:p>
            <a:pPr marL="0" indent="0" algn="l">
              <a:buNone/>
            </a:pPr>
            <a:r>
              <a:rPr lang="en-US" sz="1200" b="1" dirty="0">
                <a:solidFill>
                  <a:srgbClr val="0052CC"/>
                </a:solidFill>
                <a:latin typeface="Montserrat" pitchFamily="34" charset="0"/>
                <a:ea typeface="Montserrat" pitchFamily="34" charset="-122"/>
                <a:cs typeface="Montserrat" pitchFamily="34" charset="-120"/>
              </a:rPr>
              <a:t>300-600万</a:t>
            </a:r>
            <a:endParaRPr lang="en-US" sz="1200" dirty="0"/>
          </a:p>
        </p:txBody>
      </p:sp>
      <p:sp>
        <p:nvSpPr>
          <p:cNvPr id="61" name="Shape 50"/>
          <p:cNvSpPr/>
          <p:nvPr/>
        </p:nvSpPr>
        <p:spPr>
          <a:xfrm>
            <a:off x="4190695" y="5658307"/>
            <a:ext cx="3429000" cy="381305"/>
          </a:xfrm>
          <a:prstGeom prst="roundRect">
            <a:avLst>
              <a:gd name="adj" fmla="val 47962"/>
            </a:avLst>
          </a:prstGeom>
          <a:solidFill>
            <a:srgbClr val="E8F5E9"/>
          </a:solidFill>
          <a:ln w="12700">
            <a:solidFill>
              <a:srgbClr val="FFFFFF">
                <a:alpha val="0"/>
              </a:srgbClr>
            </a:solidFill>
            <a:prstDash val="solid"/>
          </a:ln>
        </p:spPr>
      </p:sp>
      <p:sp>
        <p:nvSpPr>
          <p:cNvPr id="62" name="Text 51"/>
          <p:cNvSpPr txBox="1"/>
          <p:nvPr/>
        </p:nvSpPr>
        <p:spPr>
          <a:xfrm>
            <a:off x="4267505" y="5734202"/>
            <a:ext cx="457200" cy="228600"/>
          </a:xfrm>
          <a:prstGeom prst="rect">
            <a:avLst/>
          </a:prstGeom>
          <a:noFill/>
          <a:ln/>
        </p:spPr>
        <p:txBody>
          <a:bodyPr wrap="square" lIns="0" tIns="0" rIns="0" bIns="0" rtlCol="0" anchor="ctr"/>
          <a:lstStyle/>
          <a:p>
            <a:pPr marL="0" indent="0" algn="l">
              <a:buNone/>
            </a:pPr>
            <a:r>
              <a:rPr lang="en-US" sz="1000" b="1" dirty="0">
                <a:solidFill>
                  <a:srgbClr val="2E7D32"/>
                </a:solidFill>
                <a:latin typeface="Noto Sans JP" pitchFamily="34" charset="0"/>
                <a:ea typeface="Noto Sans JP" pitchFamily="34" charset="-122"/>
                <a:cs typeface="Noto Sans JP" pitchFamily="34" charset="-120"/>
              </a:rPr>
              <a:t>利益率</a:t>
            </a:r>
            <a:endParaRPr lang="en-US" sz="1000" dirty="0"/>
          </a:p>
        </p:txBody>
      </p:sp>
      <p:sp>
        <p:nvSpPr>
          <p:cNvPr id="63" name="Text 52"/>
          <p:cNvSpPr txBox="1"/>
          <p:nvPr/>
        </p:nvSpPr>
        <p:spPr>
          <a:xfrm>
            <a:off x="6836969" y="5734202"/>
            <a:ext cx="790956" cy="228600"/>
          </a:xfrm>
          <a:prstGeom prst="rect">
            <a:avLst/>
          </a:prstGeom>
          <a:noFill/>
          <a:ln/>
        </p:spPr>
        <p:txBody>
          <a:bodyPr wrap="square" lIns="0" tIns="0" rIns="0" bIns="0" rtlCol="0" anchor="ctr"/>
          <a:lstStyle/>
          <a:p>
            <a:pPr marL="0" indent="0" algn="l">
              <a:buNone/>
            </a:pPr>
            <a:r>
              <a:rPr lang="en-US" sz="1300" b="1" dirty="0">
                <a:solidFill>
                  <a:srgbClr val="2E7D32"/>
                </a:solidFill>
                <a:latin typeface="Montserrat" pitchFamily="34" charset="0"/>
                <a:ea typeface="Montserrat" pitchFamily="34" charset="-122"/>
                <a:cs typeface="Montserrat" pitchFamily="34" charset="-120"/>
              </a:rPr>
              <a:t>10〜25%</a:t>
            </a:r>
            <a:endParaRPr lang="en-US" sz="1300" dirty="0"/>
          </a:p>
        </p:txBody>
      </p:sp>
      <p:sp>
        <p:nvSpPr>
          <p:cNvPr id="64" name="Text 53"/>
          <p:cNvSpPr txBox="1"/>
          <p:nvPr/>
        </p:nvSpPr>
        <p:spPr>
          <a:xfrm>
            <a:off x="4190695" y="6086246"/>
            <a:ext cx="3620110" cy="162763"/>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※当たりケースで利益100〜150万程度</a:t>
            </a:r>
            <a:endParaRPr lang="en-US" sz="800" dirty="0"/>
          </a:p>
        </p:txBody>
      </p:sp>
      <p:pic>
        <p:nvPicPr>
          <p:cNvPr id="65" name="Image 9" descr="preencoded.png"/>
          <p:cNvPicPr>
            <a:picLocks noChangeAspect="1"/>
          </p:cNvPicPr>
          <p:nvPr/>
        </p:nvPicPr>
        <p:blipFill>
          <a:blip r:embed="rId10"/>
          <a:srcRect l="-18" r="-18"/>
          <a:stretch/>
        </p:blipFill>
        <p:spPr>
          <a:xfrm>
            <a:off x="8001000" y="4505249"/>
            <a:ext cx="3810305" cy="1104595"/>
          </a:xfrm>
          <a:prstGeom prst="rect">
            <a:avLst/>
          </a:prstGeom>
        </p:spPr>
      </p:pic>
      <p:pic>
        <p:nvPicPr>
          <p:cNvPr id="66" name="Image 10" descr="preencoded.png"/>
          <p:cNvPicPr>
            <a:picLocks noChangeAspect="1"/>
          </p:cNvPicPr>
          <p:nvPr/>
        </p:nvPicPr>
        <p:blipFill>
          <a:blip r:embed="rId11"/>
          <a:srcRect l="-21543" r="-21543"/>
          <a:stretch/>
        </p:blipFill>
        <p:spPr>
          <a:xfrm>
            <a:off x="8096098" y="4700930"/>
            <a:ext cx="286207" cy="228600"/>
          </a:xfrm>
          <a:prstGeom prst="rect">
            <a:avLst/>
          </a:prstGeom>
        </p:spPr>
      </p:pic>
      <p:sp>
        <p:nvSpPr>
          <p:cNvPr id="67" name="Text 54"/>
          <p:cNvSpPr txBox="1"/>
          <p:nvPr/>
        </p:nvSpPr>
        <p:spPr>
          <a:xfrm>
            <a:off x="8524951" y="4600346"/>
            <a:ext cx="1224382" cy="171907"/>
          </a:xfrm>
          <a:prstGeom prst="rect">
            <a:avLst/>
          </a:prstGeom>
          <a:noFill/>
          <a:ln/>
        </p:spPr>
        <p:txBody>
          <a:bodyPr wrap="square" lIns="0" tIns="0" rIns="0" bIns="0" rtlCol="0" anchor="ctr"/>
          <a:lstStyle/>
          <a:p>
            <a:pPr marL="0" indent="0" algn="l">
              <a:buNone/>
            </a:pPr>
            <a:r>
              <a:rPr lang="en-US" sz="900" b="1" dirty="0">
                <a:solidFill>
                  <a:srgbClr val="555555"/>
                </a:solidFill>
                <a:latin typeface="Noto Sans JP" pitchFamily="34" charset="0"/>
                <a:ea typeface="Noto Sans JP" pitchFamily="34" charset="-122"/>
                <a:cs typeface="Noto Sans JP" pitchFamily="34" charset="-120"/>
              </a:rPr>
              <a:t>提供時間</a:t>
            </a:r>
            <a:endParaRPr lang="en-US" sz="900" dirty="0"/>
          </a:p>
        </p:txBody>
      </p:sp>
      <p:sp>
        <p:nvSpPr>
          <p:cNvPr id="68" name="Text 55"/>
          <p:cNvSpPr txBox="1"/>
          <p:nvPr/>
        </p:nvSpPr>
        <p:spPr>
          <a:xfrm>
            <a:off x="8524951" y="4772254"/>
            <a:ext cx="1430122" cy="257861"/>
          </a:xfrm>
          <a:prstGeom prst="rect">
            <a:avLst/>
          </a:prstGeom>
          <a:noFill/>
          <a:ln/>
        </p:spPr>
        <p:txBody>
          <a:bodyPr wrap="square" lIns="0" tIns="0" rIns="0" bIns="0" rtlCol="0" anchor="ctr"/>
          <a:lstStyle/>
          <a:p>
            <a:pPr marL="0" indent="0" algn="l">
              <a:buNone/>
            </a:pPr>
            <a:r>
              <a:rPr lang="en-US" sz="1300" b="1" dirty="0">
                <a:solidFill>
                  <a:srgbClr val="003366"/>
                </a:solidFill>
                <a:latin typeface="Montserrat" pitchFamily="34" charset="0"/>
                <a:ea typeface="Montserrat" pitchFamily="34" charset="-122"/>
                <a:cs typeface="Montserrat" pitchFamily="34" charset="-120"/>
              </a:rPr>
              <a:t>30秒以内 </a:t>
            </a:r>
            <a:r>
              <a:rPr lang="en-US" sz="900" b="1" dirty="0">
                <a:solidFill>
                  <a:srgbClr val="003366"/>
                </a:solidFill>
                <a:latin typeface="Montserrat" pitchFamily="34" charset="0"/>
                <a:ea typeface="Montserrat" pitchFamily="34" charset="-122"/>
                <a:cs typeface="Montserrat" pitchFamily="34" charset="-120"/>
              </a:rPr>
              <a:t>が理想</a:t>
            </a:r>
            <a:endParaRPr lang="en-US" sz="1300" dirty="0"/>
          </a:p>
        </p:txBody>
      </p:sp>
      <p:pic>
        <p:nvPicPr>
          <p:cNvPr id="69" name="Image 11" descr="preencoded.png"/>
          <p:cNvPicPr>
            <a:picLocks noChangeAspect="1"/>
          </p:cNvPicPr>
          <p:nvPr/>
        </p:nvPicPr>
        <p:blipFill>
          <a:blip r:embed="rId12"/>
          <a:srcRect l="-21543" r="-21543"/>
          <a:stretch/>
        </p:blipFill>
        <p:spPr>
          <a:xfrm>
            <a:off x="8096098" y="5186477"/>
            <a:ext cx="286207" cy="228600"/>
          </a:xfrm>
          <a:prstGeom prst="rect">
            <a:avLst/>
          </a:prstGeom>
        </p:spPr>
      </p:pic>
      <p:sp>
        <p:nvSpPr>
          <p:cNvPr id="70" name="Text 56"/>
          <p:cNvSpPr txBox="1"/>
          <p:nvPr/>
        </p:nvSpPr>
        <p:spPr>
          <a:xfrm>
            <a:off x="8524951" y="5086807"/>
            <a:ext cx="1069848" cy="171907"/>
          </a:xfrm>
          <a:prstGeom prst="rect">
            <a:avLst/>
          </a:prstGeom>
          <a:noFill/>
          <a:ln/>
        </p:spPr>
        <p:txBody>
          <a:bodyPr wrap="square" lIns="0" tIns="0" rIns="0" bIns="0" rtlCol="0" anchor="ctr"/>
          <a:lstStyle/>
          <a:p>
            <a:pPr marL="0" indent="0" algn="l">
              <a:buNone/>
            </a:pPr>
            <a:r>
              <a:rPr lang="en-US" sz="900" b="1" dirty="0">
                <a:solidFill>
                  <a:srgbClr val="555555"/>
                </a:solidFill>
                <a:latin typeface="Noto Sans JP" pitchFamily="34" charset="0"/>
                <a:ea typeface="Noto Sans JP" pitchFamily="34" charset="-122"/>
                <a:cs typeface="Noto Sans JP" pitchFamily="34" charset="-120"/>
              </a:rPr>
              <a:t>1時間あたり提供数</a:t>
            </a:r>
            <a:endParaRPr lang="en-US" sz="900" dirty="0"/>
          </a:p>
        </p:txBody>
      </p:sp>
      <p:sp>
        <p:nvSpPr>
          <p:cNvPr id="71" name="Text 57"/>
          <p:cNvSpPr txBox="1"/>
          <p:nvPr/>
        </p:nvSpPr>
        <p:spPr>
          <a:xfrm>
            <a:off x="8524951" y="5257800"/>
            <a:ext cx="1067105" cy="257861"/>
          </a:xfrm>
          <a:prstGeom prst="rect">
            <a:avLst/>
          </a:prstGeom>
          <a:noFill/>
          <a:ln/>
        </p:spPr>
        <p:txBody>
          <a:bodyPr wrap="square" lIns="0" tIns="0" rIns="0" bIns="0" rtlCol="0" anchor="ctr"/>
          <a:lstStyle/>
          <a:p>
            <a:pPr marL="0" indent="0" algn="l">
              <a:buNone/>
            </a:pPr>
            <a:r>
              <a:rPr lang="en-US" sz="1300" b="1" dirty="0">
                <a:solidFill>
                  <a:srgbClr val="003366"/>
                </a:solidFill>
                <a:latin typeface="Montserrat" pitchFamily="34" charset="0"/>
                <a:ea typeface="Montserrat" pitchFamily="34" charset="-122"/>
                <a:cs typeface="Montserrat" pitchFamily="34" charset="-120"/>
              </a:rPr>
              <a:t>50〜150食</a:t>
            </a:r>
            <a:endParaRPr lang="en-US" sz="1300" dirty="0"/>
          </a:p>
        </p:txBody>
      </p:sp>
      <p:sp>
        <p:nvSpPr>
          <p:cNvPr id="72" name="Shape 58"/>
          <p:cNvSpPr/>
          <p:nvPr/>
        </p:nvSpPr>
        <p:spPr>
          <a:xfrm>
            <a:off x="8001000" y="5686654"/>
            <a:ext cx="3810305" cy="771754"/>
          </a:xfrm>
          <a:prstGeom prst="roundRect">
            <a:avLst>
              <a:gd name="adj" fmla="val 11702"/>
            </a:avLst>
          </a:prstGeom>
          <a:solidFill>
            <a:srgbClr val="FFEBEE"/>
          </a:solidFill>
          <a:ln w="12700">
            <a:solidFill>
              <a:srgbClr val="FFCDD2"/>
            </a:solidFill>
            <a:prstDash val="solid"/>
          </a:ln>
        </p:spPr>
      </p:sp>
      <p:sp>
        <p:nvSpPr>
          <p:cNvPr id="73" name="Text 59"/>
          <p:cNvSpPr txBox="1"/>
          <p:nvPr/>
        </p:nvSpPr>
        <p:spPr>
          <a:xfrm>
            <a:off x="8286293" y="5772607"/>
            <a:ext cx="3630168" cy="191110"/>
          </a:xfrm>
          <a:prstGeom prst="rect">
            <a:avLst/>
          </a:prstGeom>
          <a:noFill/>
          <a:ln/>
        </p:spPr>
        <p:txBody>
          <a:bodyPr wrap="square" lIns="0" tIns="0" rIns="0" bIns="0" rtlCol="0" anchor="ctr"/>
          <a:lstStyle/>
          <a:p>
            <a:pPr marL="0" indent="0" algn="l">
              <a:buNone/>
            </a:pPr>
            <a:r>
              <a:rPr lang="en-US" sz="900" b="1" dirty="0">
                <a:solidFill>
                  <a:srgbClr val="C62828"/>
                </a:solidFill>
                <a:latin typeface="Noto Sans JP" pitchFamily="34" charset="0"/>
                <a:ea typeface="Noto Sans JP" pitchFamily="34" charset="-122"/>
                <a:cs typeface="Noto Sans JP" pitchFamily="34" charset="-120"/>
              </a:rPr>
              <a:t> 黒字化ライン </a:t>
            </a:r>
            <a:endParaRPr lang="en-US" sz="900" dirty="0"/>
          </a:p>
        </p:txBody>
      </p:sp>
      <p:sp>
        <p:nvSpPr>
          <p:cNvPr id="74" name="Text 60"/>
          <p:cNvSpPr txBox="1"/>
          <p:nvPr/>
        </p:nvSpPr>
        <p:spPr>
          <a:xfrm>
            <a:off x="8086954" y="5986577"/>
            <a:ext cx="981151" cy="191110"/>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最低黒字ライン：</a:t>
            </a:r>
            <a:endParaRPr lang="en-US" sz="900" dirty="0"/>
          </a:p>
        </p:txBody>
      </p:sp>
      <p:sp>
        <p:nvSpPr>
          <p:cNvPr id="75" name="Text 61"/>
          <p:cNvSpPr txBox="1"/>
          <p:nvPr/>
        </p:nvSpPr>
        <p:spPr>
          <a:xfrm>
            <a:off x="10925251" y="5986577"/>
            <a:ext cx="892454" cy="191110"/>
          </a:xfrm>
          <a:prstGeom prst="rect">
            <a:avLst/>
          </a:prstGeom>
          <a:noFill/>
          <a:ln/>
        </p:spPr>
        <p:txBody>
          <a:bodyPr wrap="square" lIns="0" tIns="0" rIns="0" bIns="0" rtlCol="0" anchor="ctr"/>
          <a:lstStyle/>
          <a:p>
            <a:pPr marL="0" indent="0" algn="l">
              <a:buNone/>
            </a:pPr>
            <a:r>
              <a:rPr lang="en-US" sz="1000" b="1" dirty="0">
                <a:solidFill>
                  <a:srgbClr val="C62828"/>
                </a:solidFill>
                <a:latin typeface="Noto Sans JP" pitchFamily="34" charset="0"/>
                <a:ea typeface="Noto Sans JP" pitchFamily="34" charset="-122"/>
                <a:cs typeface="Noto Sans JP" pitchFamily="34" charset="-120"/>
              </a:rPr>
              <a:t>売上 150万円</a:t>
            </a:r>
            <a:endParaRPr lang="en-US" sz="1000" dirty="0"/>
          </a:p>
        </p:txBody>
      </p:sp>
      <p:sp>
        <p:nvSpPr>
          <p:cNvPr id="76" name="Text 62"/>
          <p:cNvSpPr txBox="1"/>
          <p:nvPr/>
        </p:nvSpPr>
        <p:spPr>
          <a:xfrm>
            <a:off x="8086954" y="6176772"/>
            <a:ext cx="752551" cy="191110"/>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安定ライン：</a:t>
            </a:r>
            <a:endParaRPr lang="en-US" sz="900" dirty="0"/>
          </a:p>
        </p:txBody>
      </p:sp>
      <p:sp>
        <p:nvSpPr>
          <p:cNvPr id="77" name="Text 63"/>
          <p:cNvSpPr txBox="1"/>
          <p:nvPr/>
        </p:nvSpPr>
        <p:spPr>
          <a:xfrm>
            <a:off x="10925251" y="6176772"/>
            <a:ext cx="892454"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売上 300万円</a:t>
            </a:r>
            <a:endParaRPr lang="en-US" sz="1000" dirty="0"/>
          </a:p>
        </p:txBody>
      </p:sp>
      <p:sp>
        <p:nvSpPr>
          <p:cNvPr id="78" name="Shape 64"/>
          <p:cNvSpPr/>
          <p:nvPr/>
        </p:nvSpPr>
        <p:spPr>
          <a:xfrm>
            <a:off x="8001000" y="4238244"/>
            <a:ext cx="1123798" cy="267005"/>
          </a:xfrm>
          <a:prstGeom prst="roundRect">
            <a:avLst>
              <a:gd name="adj" fmla="val 97847"/>
            </a:avLst>
          </a:prstGeom>
          <a:solidFill>
            <a:srgbClr val="0052CC"/>
          </a:solidFill>
          <a:ln w="12700">
            <a:solidFill>
              <a:srgbClr val="FFFFFF">
                <a:alpha val="0"/>
              </a:srgbClr>
            </a:solidFill>
            <a:prstDash val="solid"/>
          </a:ln>
        </p:spPr>
      </p:sp>
      <p:sp>
        <p:nvSpPr>
          <p:cNvPr id="79" name="Text 65"/>
          <p:cNvSpPr txBox="1"/>
          <p:nvPr/>
        </p:nvSpPr>
        <p:spPr>
          <a:xfrm>
            <a:off x="8001000" y="4238244"/>
            <a:ext cx="1181405" cy="267005"/>
          </a:xfrm>
          <a:prstGeom prst="rect">
            <a:avLst/>
          </a:prstGeom>
          <a:solidFill>
            <a:srgbClr val="FFFFFF">
              <a:alpha val="0"/>
            </a:srgbClr>
          </a:solidFill>
          <a:ln>
            <a:solidFill>
              <a:srgbClr val="FFFFFF">
                <a:alpha val="0"/>
              </a:srgbClr>
            </a:solidFill>
          </a:ln>
        </p:spPr>
        <p:txBody>
          <a:bodyPr wrap="square" lIns="114300" tIns="38100" rIns="114300" bIns="38100" rtlCol="0" anchor="ctr"/>
          <a:lstStyle/>
          <a:p>
            <a:pPr marL="0" indent="0" algn="l">
              <a:buNone/>
            </a:pPr>
            <a:r>
              <a:rPr lang="en-US" sz="1000" b="1" dirty="0">
                <a:solidFill>
                  <a:srgbClr val="FFFFFF"/>
                </a:solidFill>
                <a:latin typeface="Noto Sans JP" pitchFamily="34" charset="0"/>
                <a:ea typeface="Noto Sans JP" pitchFamily="34" charset="-122"/>
                <a:cs typeface="Noto Sans JP" pitchFamily="34" charset="-120"/>
              </a:rPr>
              <a:t>成功の必須KPI</a:t>
            </a:r>
            <a:endParaRPr lang="en-US" sz="1000" dirty="0"/>
          </a:p>
        </p:txBody>
      </p:sp>
      <p:pic>
        <p:nvPicPr>
          <p:cNvPr id="80" name="Image 12" descr="preencoded.png"/>
          <p:cNvPicPr>
            <a:picLocks noChangeAspect="1"/>
          </p:cNvPicPr>
          <p:nvPr/>
        </p:nvPicPr>
        <p:blipFill>
          <a:blip r:embed="rId13"/>
          <a:srcRect/>
          <a:stretch/>
        </p:blipFill>
        <p:spPr>
          <a:xfrm>
            <a:off x="8086954" y="5806440"/>
            <a:ext cx="123444" cy="123444"/>
          </a:xfrm>
          <a:prstGeom prst="rect">
            <a:avLst/>
          </a:prstGeom>
        </p:spPr>
      </p:pic>
      <p:sp>
        <p:nvSpPr>
          <p:cNvPr id="81" name="Text 66"/>
          <p:cNvSpPr txBox="1"/>
          <p:nvPr/>
        </p:nvSpPr>
        <p:spPr>
          <a:xfrm>
            <a:off x="381305" y="6476695"/>
            <a:ext cx="3048610" cy="171907"/>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業界インタビューおよび収益モデル分析</a:t>
            </a:r>
            <a:endParaRPr lang="en-US" sz="900" dirty="0"/>
          </a:p>
        </p:txBody>
      </p:sp>
      <p:sp>
        <p:nvSpPr>
          <p:cNvPr id="82" name="Text 67"/>
          <p:cNvSpPr txBox="1"/>
          <p:nvPr/>
        </p:nvSpPr>
        <p:spPr>
          <a:xfrm>
            <a:off x="10782605" y="6476695"/>
            <a:ext cx="1028700" cy="200254"/>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10</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a:off x="381305" y="1143000"/>
            <a:ext cx="5639105" cy="3829507"/>
          </a:xfrm>
          <a:prstGeom prst="roundRect">
            <a:avLst>
              <a:gd name="adj" fmla="val 950"/>
            </a:avLst>
          </a:prstGeom>
          <a:solidFill>
            <a:srgbClr val="E8F5E9">
              <a:alpha val="60000"/>
            </a:srgbClr>
          </a:solidFill>
          <a:ln w="12700">
            <a:solidFill>
              <a:srgbClr val="4CAF50">
                <a:alpha val="30000"/>
              </a:srgbClr>
            </a:solidFill>
            <a:prstDash val="solid"/>
          </a:ln>
          <a:effectLst>
            <a:outerShdw blurRad="50800" dist="25400" dir="16200000" algn="bl" rotWithShape="0">
              <a:srgbClr val="000000">
                <a:alpha val="3000"/>
              </a:srgbClr>
            </a:outerShdw>
          </a:effectLst>
        </p:spPr>
      </p:sp>
      <p:sp>
        <p:nvSpPr>
          <p:cNvPr id="7" name="Shape 5"/>
          <p:cNvSpPr/>
          <p:nvPr/>
        </p:nvSpPr>
        <p:spPr>
          <a:xfrm>
            <a:off x="6191402" y="1143000"/>
            <a:ext cx="5639105" cy="3829507"/>
          </a:xfrm>
          <a:prstGeom prst="roundRect">
            <a:avLst>
              <a:gd name="adj" fmla="val 950"/>
            </a:avLst>
          </a:prstGeom>
          <a:solidFill>
            <a:srgbClr val="FFEBEE">
              <a:alpha val="60000"/>
            </a:srgbClr>
          </a:solidFill>
          <a:ln w="12700">
            <a:solidFill>
              <a:srgbClr val="E57373">
                <a:alpha val="30000"/>
              </a:srgbClr>
            </a:solidFill>
            <a:prstDash val="solid"/>
          </a:ln>
          <a:effectLst>
            <a:outerShdw blurRad="50800" dist="25400" dir="16200000" algn="bl" rotWithShape="0">
              <a:srgbClr val="000000">
                <a:alpha val="3000"/>
              </a:srgbClr>
            </a:outerShdw>
          </a:effectLst>
        </p:spPr>
      </p:sp>
      <p:sp>
        <p:nvSpPr>
          <p:cNvPr id="8" name="Shape 6"/>
          <p:cNvSpPr/>
          <p:nvPr/>
        </p:nvSpPr>
        <p:spPr>
          <a:xfrm>
            <a:off x="381305" y="5143500"/>
            <a:ext cx="11449202" cy="1088899"/>
          </a:xfrm>
          <a:prstGeom prst="roundRect">
            <a:avLst>
              <a:gd name="adj" fmla="val 7618"/>
            </a:avLst>
          </a:prstGeom>
          <a:solidFill>
            <a:srgbClr val="F0F8FF">
              <a:alpha val="60000"/>
            </a:srgbClr>
          </a:solidFill>
          <a:ln w="12700">
            <a:solidFill>
              <a:srgbClr val="4A90E2">
                <a:alpha val="30000"/>
              </a:srgbClr>
            </a:solidFill>
            <a:prstDash val="solid"/>
          </a:ln>
          <a:effectLst>
            <a:outerShdw blurRad="50800" dist="25400" dir="16200000" algn="bl" rotWithShape="0">
              <a:srgbClr val="000000">
                <a:alpha val="3000"/>
              </a:srgbClr>
            </a:outerShdw>
          </a:effectLst>
        </p:spPr>
      </p:sp>
      <p:sp>
        <p:nvSpPr>
          <p:cNvPr id="9" name="Text 7"/>
          <p:cNvSpPr txBox="1"/>
          <p:nvPr/>
        </p:nvSpPr>
        <p:spPr>
          <a:xfrm>
            <a:off x="381305" y="381305"/>
            <a:ext cx="11735410" cy="419710"/>
          </a:xfrm>
          <a:prstGeom prst="rect">
            <a:avLst/>
          </a:prstGeom>
          <a:noFill/>
          <a:ln/>
        </p:spPr>
        <p:txBody>
          <a:bodyPr wrap="square" lIns="0" tIns="0" rIns="0" bIns="0" rtlCol="0" anchor="ctr"/>
          <a:lstStyle/>
          <a:p>
            <a:pPr marL="0" indent="0" algn="l">
              <a:buNone/>
            </a:pPr>
            <a:r>
              <a:rPr lang="ja-JP" altLang="en-US" sz="2700" b="1" dirty="0">
                <a:solidFill>
                  <a:srgbClr val="003366"/>
                </a:solidFill>
                <a:latin typeface="Montserrat" pitchFamily="34" charset="0"/>
                <a:ea typeface="Montserrat" pitchFamily="34" charset="-122"/>
                <a:cs typeface="Montserrat" pitchFamily="34" charset="-120"/>
              </a:rPr>
              <a:t>出店（フェス飯）</a:t>
            </a:r>
            <a:r>
              <a:rPr lang="en-US" sz="2700" b="1" dirty="0" err="1">
                <a:solidFill>
                  <a:srgbClr val="003366"/>
                </a:solidFill>
                <a:latin typeface="Montserrat" pitchFamily="34" charset="0"/>
                <a:ea typeface="Montserrat" pitchFamily="34" charset="-122"/>
                <a:cs typeface="Montserrat" pitchFamily="34" charset="-120"/>
              </a:rPr>
              <a:t>メニューと失敗パターン</a:t>
            </a:r>
            <a:endParaRPr lang="en-US" sz="2700" dirty="0"/>
          </a:p>
        </p:txBody>
      </p:sp>
      <p:pic>
        <p:nvPicPr>
          <p:cNvPr id="10" name="Image 0" descr="preencoded.png"/>
          <p:cNvPicPr>
            <a:picLocks noChangeAspect="1"/>
          </p:cNvPicPr>
          <p:nvPr/>
        </p:nvPicPr>
        <p:blipFill>
          <a:blip r:embed="rId3"/>
          <a:srcRect t="-400" b="-400"/>
          <a:stretch/>
        </p:blipFill>
        <p:spPr>
          <a:xfrm>
            <a:off x="381305" y="857707"/>
            <a:ext cx="571500" cy="38405"/>
          </a:xfrm>
          <a:prstGeom prst="rect">
            <a:avLst/>
          </a:prstGeom>
        </p:spPr>
      </p:pic>
      <p:sp>
        <p:nvSpPr>
          <p:cNvPr id="11" name="Shape 8"/>
          <p:cNvSpPr/>
          <p:nvPr/>
        </p:nvSpPr>
        <p:spPr>
          <a:xfrm>
            <a:off x="571500" y="1609344"/>
            <a:ext cx="5238598" cy="19202"/>
          </a:xfrm>
          <a:prstGeom prst="rect">
            <a:avLst/>
          </a:prstGeom>
          <a:solidFill>
            <a:srgbClr val="81C784"/>
          </a:solidFill>
          <a:ln w="12700">
            <a:solidFill>
              <a:srgbClr val="81C784">
                <a:alpha val="0"/>
              </a:srgbClr>
            </a:solidFill>
            <a:prstDash val="solid"/>
          </a:ln>
        </p:spPr>
      </p:sp>
      <p:sp>
        <p:nvSpPr>
          <p:cNvPr id="12" name="Text 9"/>
          <p:cNvSpPr txBox="1"/>
          <p:nvPr/>
        </p:nvSpPr>
        <p:spPr>
          <a:xfrm>
            <a:off x="533095" y="1285646"/>
            <a:ext cx="5315407" cy="276149"/>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1500" b="1" dirty="0">
                <a:solidFill>
                  <a:srgbClr val="2E7D32"/>
                </a:solidFill>
                <a:latin typeface="Montserrat" pitchFamily="34" charset="0"/>
                <a:ea typeface="Montserrat" pitchFamily="34" charset="-122"/>
                <a:cs typeface="Montserrat" pitchFamily="34" charset="-120"/>
              </a:rPr>
              <a:t>勝ちパターン（売れる鉄則）</a:t>
            </a:r>
            <a:endParaRPr lang="en-US" sz="1500" dirty="0"/>
          </a:p>
        </p:txBody>
      </p:sp>
      <p:pic>
        <p:nvPicPr>
          <p:cNvPr id="13" name="Image 1" descr="preencoded.png"/>
          <p:cNvPicPr>
            <a:picLocks noChangeAspect="1"/>
          </p:cNvPicPr>
          <p:nvPr/>
        </p:nvPicPr>
        <p:blipFill>
          <a:blip r:embed="rId4"/>
          <a:srcRect l="-881" r="-881"/>
          <a:stretch/>
        </p:blipFill>
        <p:spPr>
          <a:xfrm>
            <a:off x="642823" y="1880921"/>
            <a:ext cx="237744" cy="267005"/>
          </a:xfrm>
          <a:prstGeom prst="rect">
            <a:avLst/>
          </a:prstGeom>
        </p:spPr>
      </p:pic>
      <p:sp>
        <p:nvSpPr>
          <p:cNvPr id="14" name="Text 10"/>
          <p:cNvSpPr txBox="1"/>
          <p:nvPr/>
        </p:nvSpPr>
        <p:spPr>
          <a:xfrm>
            <a:off x="1047902" y="1809598"/>
            <a:ext cx="2160727" cy="228600"/>
          </a:xfrm>
          <a:prstGeom prst="rect">
            <a:avLst/>
          </a:prstGeom>
          <a:noFill/>
          <a:ln/>
        </p:spPr>
        <p:txBody>
          <a:bodyPr wrap="square" lIns="0" tIns="0" rIns="0" bIns="0" rtlCol="0" anchor="ctr"/>
          <a:lstStyle/>
          <a:p>
            <a:pPr marL="0" indent="0" algn="l">
              <a:buNone/>
            </a:pPr>
            <a:r>
              <a:rPr lang="en-US" sz="1200" b="1" dirty="0">
                <a:solidFill>
                  <a:srgbClr val="333333"/>
                </a:solidFill>
                <a:latin typeface="Noto Sans JP" pitchFamily="34" charset="0"/>
                <a:ea typeface="Noto Sans JP" pitchFamily="34" charset="-122"/>
                <a:cs typeface="Noto Sans JP" pitchFamily="34" charset="-120"/>
              </a:rPr>
              <a:t>3秒で理解できる</a:t>
            </a:r>
            <a:endParaRPr lang="en-US" sz="1200" dirty="0"/>
          </a:p>
        </p:txBody>
      </p:sp>
      <p:sp>
        <p:nvSpPr>
          <p:cNvPr id="15" name="Text 11"/>
          <p:cNvSpPr txBox="1"/>
          <p:nvPr/>
        </p:nvSpPr>
        <p:spPr>
          <a:xfrm>
            <a:off x="1047902" y="2076602"/>
            <a:ext cx="2076602" cy="562356"/>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直感的に味が想像できるメニュー名と写真。牛串、カレー、かき氷など。</a:t>
            </a:r>
            <a:endParaRPr lang="en-US" sz="900" dirty="0"/>
          </a:p>
        </p:txBody>
      </p:sp>
      <p:pic>
        <p:nvPicPr>
          <p:cNvPr id="16" name="Image 2" descr="preencoded.png"/>
          <p:cNvPicPr>
            <a:picLocks noChangeAspect="1"/>
          </p:cNvPicPr>
          <p:nvPr/>
        </p:nvPicPr>
        <p:blipFill>
          <a:blip r:embed="rId5"/>
          <a:srcRect/>
          <a:stretch/>
        </p:blipFill>
        <p:spPr>
          <a:xfrm>
            <a:off x="3295498" y="1880921"/>
            <a:ext cx="267005" cy="267005"/>
          </a:xfrm>
          <a:prstGeom prst="rect">
            <a:avLst/>
          </a:prstGeom>
        </p:spPr>
      </p:pic>
      <p:sp>
        <p:nvSpPr>
          <p:cNvPr id="17" name="Text 12"/>
          <p:cNvSpPr txBox="1"/>
          <p:nvPr/>
        </p:nvSpPr>
        <p:spPr>
          <a:xfrm>
            <a:off x="3715207" y="1809598"/>
            <a:ext cx="2160727" cy="228600"/>
          </a:xfrm>
          <a:prstGeom prst="rect">
            <a:avLst/>
          </a:prstGeom>
          <a:noFill/>
          <a:ln/>
        </p:spPr>
        <p:txBody>
          <a:bodyPr wrap="square" lIns="0" tIns="0" rIns="0" bIns="0" rtlCol="0" anchor="ctr"/>
          <a:lstStyle/>
          <a:p>
            <a:pPr marL="0" indent="0" algn="l">
              <a:buNone/>
            </a:pPr>
            <a:r>
              <a:rPr lang="en-US" sz="1200" b="1" dirty="0">
                <a:solidFill>
                  <a:srgbClr val="333333"/>
                </a:solidFill>
                <a:latin typeface="Noto Sans JP" pitchFamily="34" charset="0"/>
                <a:ea typeface="Noto Sans JP" pitchFamily="34" charset="-122"/>
                <a:cs typeface="Noto Sans JP" pitchFamily="34" charset="-120"/>
              </a:rPr>
              <a:t>ビールとの相性</a:t>
            </a:r>
            <a:endParaRPr lang="en-US" sz="1200" dirty="0"/>
          </a:p>
        </p:txBody>
      </p:sp>
      <p:sp>
        <p:nvSpPr>
          <p:cNvPr id="18" name="Text 13"/>
          <p:cNvSpPr txBox="1"/>
          <p:nvPr/>
        </p:nvSpPr>
        <p:spPr>
          <a:xfrm>
            <a:off x="3715207" y="2076602"/>
            <a:ext cx="2076602" cy="562356"/>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フェスの主役は音楽と酒。片手で持ててアルコールが進む濃い味が正義。</a:t>
            </a:r>
            <a:endParaRPr lang="en-US" sz="900" dirty="0"/>
          </a:p>
        </p:txBody>
      </p:sp>
      <p:pic>
        <p:nvPicPr>
          <p:cNvPr id="19" name="Image 3" descr="preencoded.png"/>
          <p:cNvPicPr>
            <a:picLocks noChangeAspect="1"/>
          </p:cNvPicPr>
          <p:nvPr/>
        </p:nvPicPr>
        <p:blipFill>
          <a:blip r:embed="rId6"/>
          <a:srcRect l="-881" r="-881"/>
          <a:stretch/>
        </p:blipFill>
        <p:spPr>
          <a:xfrm>
            <a:off x="642823" y="3023921"/>
            <a:ext cx="237744" cy="267005"/>
          </a:xfrm>
          <a:prstGeom prst="rect">
            <a:avLst/>
          </a:prstGeom>
        </p:spPr>
      </p:pic>
      <p:sp>
        <p:nvSpPr>
          <p:cNvPr id="20" name="Text 14"/>
          <p:cNvSpPr txBox="1"/>
          <p:nvPr/>
        </p:nvSpPr>
        <p:spPr>
          <a:xfrm>
            <a:off x="1047902" y="2952598"/>
            <a:ext cx="2160727" cy="228600"/>
          </a:xfrm>
          <a:prstGeom prst="rect">
            <a:avLst/>
          </a:prstGeom>
          <a:noFill/>
          <a:ln/>
        </p:spPr>
        <p:txBody>
          <a:bodyPr wrap="square" lIns="0" tIns="0" rIns="0" bIns="0" rtlCol="0" anchor="ctr"/>
          <a:lstStyle/>
          <a:p>
            <a:pPr marL="0" indent="0" algn="l">
              <a:buNone/>
            </a:pPr>
            <a:r>
              <a:rPr lang="en-US" sz="1200" b="1" dirty="0">
                <a:solidFill>
                  <a:srgbClr val="333333"/>
                </a:solidFill>
                <a:latin typeface="Noto Sans JP" pitchFamily="34" charset="0"/>
                <a:ea typeface="Noto Sans JP" pitchFamily="34" charset="-122"/>
                <a:cs typeface="Noto Sans JP" pitchFamily="34" charset="-120"/>
              </a:rPr>
              <a:t>強力な視覚訴求</a:t>
            </a:r>
            <a:endParaRPr lang="en-US" sz="1200" dirty="0"/>
          </a:p>
        </p:txBody>
      </p:sp>
      <p:sp>
        <p:nvSpPr>
          <p:cNvPr id="21" name="Text 15"/>
          <p:cNvSpPr txBox="1"/>
          <p:nvPr/>
        </p:nvSpPr>
        <p:spPr>
          <a:xfrm>
            <a:off x="1047902" y="3219602"/>
            <a:ext cx="2076602" cy="372161"/>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炎、煙、塊肉、巨大鍋。調理風景そのものが看板になり客を止める。</a:t>
            </a:r>
            <a:endParaRPr lang="en-US" sz="900" dirty="0"/>
          </a:p>
        </p:txBody>
      </p:sp>
      <p:pic>
        <p:nvPicPr>
          <p:cNvPr id="22" name="Image 4" descr="preencoded.png"/>
          <p:cNvPicPr>
            <a:picLocks noChangeAspect="1"/>
          </p:cNvPicPr>
          <p:nvPr/>
        </p:nvPicPr>
        <p:blipFill>
          <a:blip r:embed="rId7"/>
          <a:srcRect/>
          <a:stretch/>
        </p:blipFill>
        <p:spPr>
          <a:xfrm>
            <a:off x="3295498" y="3023921"/>
            <a:ext cx="267005" cy="267005"/>
          </a:xfrm>
          <a:prstGeom prst="rect">
            <a:avLst/>
          </a:prstGeom>
        </p:spPr>
      </p:pic>
      <p:sp>
        <p:nvSpPr>
          <p:cNvPr id="23" name="Text 16"/>
          <p:cNvSpPr txBox="1"/>
          <p:nvPr/>
        </p:nvSpPr>
        <p:spPr>
          <a:xfrm>
            <a:off x="3715207" y="2952598"/>
            <a:ext cx="2160727" cy="228600"/>
          </a:xfrm>
          <a:prstGeom prst="rect">
            <a:avLst/>
          </a:prstGeom>
          <a:noFill/>
          <a:ln/>
        </p:spPr>
        <p:txBody>
          <a:bodyPr wrap="square" lIns="0" tIns="0" rIns="0" bIns="0" rtlCol="0" anchor="ctr"/>
          <a:lstStyle/>
          <a:p>
            <a:pPr marL="0" indent="0" algn="l">
              <a:buNone/>
            </a:pPr>
            <a:r>
              <a:rPr lang="en-US" sz="1200" b="1" dirty="0">
                <a:solidFill>
                  <a:srgbClr val="333333"/>
                </a:solidFill>
                <a:latin typeface="Noto Sans JP" pitchFamily="34" charset="0"/>
                <a:ea typeface="Noto Sans JP" pitchFamily="34" charset="-122"/>
                <a:cs typeface="Noto Sans JP" pitchFamily="34" charset="-120"/>
              </a:rPr>
              <a:t>1商品集中・速度</a:t>
            </a:r>
            <a:endParaRPr lang="en-US" sz="1200" dirty="0"/>
          </a:p>
        </p:txBody>
      </p:sp>
      <p:sp>
        <p:nvSpPr>
          <p:cNvPr id="24" name="Text 17"/>
          <p:cNvSpPr txBox="1"/>
          <p:nvPr/>
        </p:nvSpPr>
        <p:spPr>
          <a:xfrm>
            <a:off x="3715207" y="3219602"/>
            <a:ext cx="2076602" cy="562356"/>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メニューを絞り込み、提供速度を極限まで上げる。待たせない店が勝つ。</a:t>
            </a:r>
            <a:endParaRPr lang="en-US" sz="900" dirty="0"/>
          </a:p>
        </p:txBody>
      </p:sp>
      <p:sp>
        <p:nvSpPr>
          <p:cNvPr id="25" name="Shape 18"/>
          <p:cNvSpPr/>
          <p:nvPr/>
        </p:nvSpPr>
        <p:spPr>
          <a:xfrm>
            <a:off x="6381598" y="1609344"/>
            <a:ext cx="5238598" cy="19202"/>
          </a:xfrm>
          <a:prstGeom prst="rect">
            <a:avLst/>
          </a:prstGeom>
          <a:solidFill>
            <a:srgbClr val="EF9A9A"/>
          </a:solidFill>
          <a:ln w="12700">
            <a:solidFill>
              <a:srgbClr val="EF9A9A">
                <a:alpha val="0"/>
              </a:srgbClr>
            </a:solidFill>
            <a:prstDash val="solid"/>
          </a:ln>
        </p:spPr>
      </p:sp>
      <p:sp>
        <p:nvSpPr>
          <p:cNvPr id="26" name="Text 19"/>
          <p:cNvSpPr txBox="1"/>
          <p:nvPr/>
        </p:nvSpPr>
        <p:spPr>
          <a:xfrm>
            <a:off x="6344107" y="1285646"/>
            <a:ext cx="5315407" cy="276149"/>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1500" b="1" dirty="0">
                <a:solidFill>
                  <a:srgbClr val="C62828"/>
                </a:solidFill>
                <a:latin typeface="Montserrat" pitchFamily="34" charset="0"/>
                <a:ea typeface="Montserrat" pitchFamily="34" charset="-122"/>
                <a:cs typeface="Montserrat" pitchFamily="34" charset="-120"/>
              </a:rPr>
              <a:t>失敗パターン（避けるべき罠）</a:t>
            </a:r>
            <a:endParaRPr lang="en-US" sz="1500" dirty="0"/>
          </a:p>
        </p:txBody>
      </p:sp>
      <p:pic>
        <p:nvPicPr>
          <p:cNvPr id="27" name="Image 5" descr="preencoded.png"/>
          <p:cNvPicPr>
            <a:picLocks noChangeAspect="1"/>
          </p:cNvPicPr>
          <p:nvPr/>
        </p:nvPicPr>
        <p:blipFill>
          <a:blip r:embed="rId8"/>
          <a:srcRect/>
          <a:stretch/>
        </p:blipFill>
        <p:spPr>
          <a:xfrm>
            <a:off x="6472123" y="1880921"/>
            <a:ext cx="200254" cy="267005"/>
          </a:xfrm>
          <a:prstGeom prst="rect">
            <a:avLst/>
          </a:prstGeom>
        </p:spPr>
      </p:pic>
      <p:sp>
        <p:nvSpPr>
          <p:cNvPr id="28" name="Text 20"/>
          <p:cNvSpPr txBox="1"/>
          <p:nvPr/>
        </p:nvSpPr>
        <p:spPr>
          <a:xfrm>
            <a:off x="6858000" y="1809598"/>
            <a:ext cx="2160727" cy="228600"/>
          </a:xfrm>
          <a:prstGeom prst="rect">
            <a:avLst/>
          </a:prstGeom>
          <a:noFill/>
          <a:ln/>
        </p:spPr>
        <p:txBody>
          <a:bodyPr wrap="square" lIns="0" tIns="0" rIns="0" bIns="0" rtlCol="0" anchor="ctr"/>
          <a:lstStyle/>
          <a:p>
            <a:pPr marL="0" indent="0" algn="l">
              <a:buNone/>
            </a:pPr>
            <a:r>
              <a:rPr lang="en-US" sz="1200" b="1" dirty="0">
                <a:solidFill>
                  <a:srgbClr val="333333"/>
                </a:solidFill>
                <a:latin typeface="Noto Sans JP" pitchFamily="34" charset="0"/>
                <a:ea typeface="Noto Sans JP" pitchFamily="34" charset="-122"/>
                <a:cs typeface="Noto Sans JP" pitchFamily="34" charset="-120"/>
              </a:rPr>
              <a:t>メニューが多すぎる</a:t>
            </a:r>
            <a:endParaRPr lang="en-US" sz="1200" dirty="0"/>
          </a:p>
        </p:txBody>
      </p:sp>
      <p:sp>
        <p:nvSpPr>
          <p:cNvPr id="29" name="Text 21"/>
          <p:cNvSpPr txBox="1"/>
          <p:nvPr/>
        </p:nvSpPr>
        <p:spPr>
          <a:xfrm>
            <a:off x="6858000" y="2076602"/>
            <a:ext cx="2076602" cy="372161"/>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客が迷う時間は機会損失。オペレーションが複雑化し提供速度が低下。</a:t>
            </a:r>
            <a:endParaRPr lang="en-US" sz="900" dirty="0"/>
          </a:p>
        </p:txBody>
      </p:sp>
      <p:pic>
        <p:nvPicPr>
          <p:cNvPr id="30" name="Image 6" descr="preencoded.png"/>
          <p:cNvPicPr>
            <a:picLocks noChangeAspect="1"/>
          </p:cNvPicPr>
          <p:nvPr/>
        </p:nvPicPr>
        <p:blipFill>
          <a:blip r:embed="rId9"/>
          <a:srcRect/>
          <a:stretch/>
        </p:blipFill>
        <p:spPr>
          <a:xfrm>
            <a:off x="9139428" y="1880921"/>
            <a:ext cx="200254" cy="267005"/>
          </a:xfrm>
          <a:prstGeom prst="rect">
            <a:avLst/>
          </a:prstGeom>
        </p:spPr>
      </p:pic>
      <p:sp>
        <p:nvSpPr>
          <p:cNvPr id="31" name="Text 22"/>
          <p:cNvSpPr txBox="1"/>
          <p:nvPr/>
        </p:nvSpPr>
        <p:spPr>
          <a:xfrm>
            <a:off x="9525305" y="1809598"/>
            <a:ext cx="2160727" cy="228600"/>
          </a:xfrm>
          <a:prstGeom prst="rect">
            <a:avLst/>
          </a:prstGeom>
          <a:noFill/>
          <a:ln/>
        </p:spPr>
        <p:txBody>
          <a:bodyPr wrap="square" lIns="0" tIns="0" rIns="0" bIns="0" rtlCol="0" anchor="ctr"/>
          <a:lstStyle/>
          <a:p>
            <a:pPr marL="0" indent="0" algn="l">
              <a:buNone/>
            </a:pPr>
            <a:r>
              <a:rPr lang="en-US" sz="1200" b="1" dirty="0">
                <a:solidFill>
                  <a:srgbClr val="333333"/>
                </a:solidFill>
                <a:latin typeface="Noto Sans JP" pitchFamily="34" charset="0"/>
                <a:ea typeface="Noto Sans JP" pitchFamily="34" charset="-122"/>
                <a:cs typeface="Noto Sans JP" pitchFamily="34" charset="-120"/>
              </a:rPr>
              <a:t>提供が遅い・複雑</a:t>
            </a:r>
            <a:endParaRPr lang="en-US" sz="1200" dirty="0"/>
          </a:p>
        </p:txBody>
      </p:sp>
      <p:sp>
        <p:nvSpPr>
          <p:cNvPr id="32" name="Text 23"/>
          <p:cNvSpPr txBox="1"/>
          <p:nvPr/>
        </p:nvSpPr>
        <p:spPr>
          <a:xfrm>
            <a:off x="9525305" y="2076602"/>
            <a:ext cx="2076602" cy="562356"/>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凝った盛り付けや複雑な工程は命取り。行列ができても回転しない最悪の事態。</a:t>
            </a:r>
            <a:endParaRPr lang="en-US" sz="900" dirty="0"/>
          </a:p>
        </p:txBody>
      </p:sp>
      <p:pic>
        <p:nvPicPr>
          <p:cNvPr id="33" name="Image 7" descr="preencoded.png"/>
          <p:cNvPicPr>
            <a:picLocks noChangeAspect="1"/>
          </p:cNvPicPr>
          <p:nvPr/>
        </p:nvPicPr>
        <p:blipFill>
          <a:blip r:embed="rId10"/>
          <a:srcRect/>
          <a:stretch/>
        </p:blipFill>
        <p:spPr>
          <a:xfrm>
            <a:off x="6405372" y="3023921"/>
            <a:ext cx="333756" cy="267005"/>
          </a:xfrm>
          <a:prstGeom prst="rect">
            <a:avLst/>
          </a:prstGeom>
        </p:spPr>
      </p:pic>
      <p:sp>
        <p:nvSpPr>
          <p:cNvPr id="34" name="Text 24"/>
          <p:cNvSpPr txBox="1"/>
          <p:nvPr/>
        </p:nvSpPr>
        <p:spPr>
          <a:xfrm>
            <a:off x="6858000" y="2952598"/>
            <a:ext cx="2160727" cy="228600"/>
          </a:xfrm>
          <a:prstGeom prst="rect">
            <a:avLst/>
          </a:prstGeom>
          <a:noFill/>
          <a:ln/>
        </p:spPr>
        <p:txBody>
          <a:bodyPr wrap="square" lIns="0" tIns="0" rIns="0" bIns="0" rtlCol="0" anchor="ctr"/>
          <a:lstStyle/>
          <a:p>
            <a:pPr marL="0" indent="0" algn="l">
              <a:buNone/>
            </a:pPr>
            <a:r>
              <a:rPr lang="en-US" sz="1200" b="1" dirty="0">
                <a:solidFill>
                  <a:srgbClr val="333333"/>
                </a:solidFill>
                <a:latin typeface="Noto Sans JP" pitchFamily="34" charset="0"/>
                <a:ea typeface="Noto Sans JP" pitchFamily="34" charset="-122"/>
                <a:cs typeface="Noto Sans JP" pitchFamily="34" charset="-120"/>
              </a:rPr>
              <a:t>人員不足・配置ミス</a:t>
            </a:r>
            <a:endParaRPr lang="en-US" sz="1200" dirty="0"/>
          </a:p>
        </p:txBody>
      </p:sp>
      <p:sp>
        <p:nvSpPr>
          <p:cNvPr id="35" name="Text 25"/>
          <p:cNvSpPr txBox="1"/>
          <p:nvPr/>
        </p:nvSpPr>
        <p:spPr>
          <a:xfrm>
            <a:off x="6858000" y="3219602"/>
            <a:ext cx="2076602" cy="562356"/>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ピーク時にレジや提供が詰まる。休憩回しも考慮した十分な人数（5-8名）が必要。</a:t>
            </a:r>
            <a:endParaRPr lang="en-US" sz="900" dirty="0"/>
          </a:p>
        </p:txBody>
      </p:sp>
      <p:pic>
        <p:nvPicPr>
          <p:cNvPr id="36" name="Image 8" descr="preencoded.png"/>
          <p:cNvPicPr>
            <a:picLocks noChangeAspect="1"/>
          </p:cNvPicPr>
          <p:nvPr/>
        </p:nvPicPr>
        <p:blipFill>
          <a:blip r:embed="rId11"/>
          <a:srcRect/>
          <a:stretch/>
        </p:blipFill>
        <p:spPr>
          <a:xfrm>
            <a:off x="9105595" y="3023921"/>
            <a:ext cx="267005" cy="267005"/>
          </a:xfrm>
          <a:prstGeom prst="rect">
            <a:avLst/>
          </a:prstGeom>
        </p:spPr>
      </p:pic>
      <p:sp>
        <p:nvSpPr>
          <p:cNvPr id="37" name="Text 26"/>
          <p:cNvSpPr txBox="1"/>
          <p:nvPr/>
        </p:nvSpPr>
        <p:spPr>
          <a:xfrm>
            <a:off x="9525305" y="2952598"/>
            <a:ext cx="2160727" cy="228600"/>
          </a:xfrm>
          <a:prstGeom prst="rect">
            <a:avLst/>
          </a:prstGeom>
          <a:noFill/>
          <a:ln/>
        </p:spPr>
        <p:txBody>
          <a:bodyPr wrap="square" lIns="0" tIns="0" rIns="0" bIns="0" rtlCol="0" anchor="ctr"/>
          <a:lstStyle/>
          <a:p>
            <a:pPr marL="0" indent="0" algn="l">
              <a:buNone/>
            </a:pPr>
            <a:r>
              <a:rPr lang="en-US" sz="1200" b="1" dirty="0">
                <a:solidFill>
                  <a:srgbClr val="333333"/>
                </a:solidFill>
                <a:latin typeface="Noto Sans JP" pitchFamily="34" charset="0"/>
                <a:ea typeface="Noto Sans JP" pitchFamily="34" charset="-122"/>
                <a:cs typeface="Noto Sans JP" pitchFamily="34" charset="-120"/>
              </a:rPr>
              <a:t>環境想定の甘さ</a:t>
            </a:r>
            <a:endParaRPr lang="en-US" sz="1200" dirty="0"/>
          </a:p>
        </p:txBody>
      </p:sp>
      <p:sp>
        <p:nvSpPr>
          <p:cNvPr id="38" name="Text 27"/>
          <p:cNvSpPr txBox="1"/>
          <p:nvPr/>
        </p:nvSpPr>
        <p:spPr>
          <a:xfrm>
            <a:off x="9525305" y="3219602"/>
            <a:ext cx="2076602" cy="562356"/>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雨、泥、猛暑、通信不安定。野外特有のリスク対策なしでは営業不能になる。</a:t>
            </a:r>
            <a:endParaRPr lang="en-US" sz="900" dirty="0"/>
          </a:p>
        </p:txBody>
      </p:sp>
      <p:sp>
        <p:nvSpPr>
          <p:cNvPr id="39" name="Text 28"/>
          <p:cNvSpPr txBox="1"/>
          <p:nvPr/>
        </p:nvSpPr>
        <p:spPr>
          <a:xfrm>
            <a:off x="571500" y="5286146"/>
            <a:ext cx="2457907" cy="324612"/>
          </a:xfrm>
          <a:prstGeom prst="rect">
            <a:avLst/>
          </a:prstGeom>
          <a:noFill/>
          <a:ln/>
        </p:spPr>
        <p:txBody>
          <a:bodyPr wrap="square" lIns="0" tIns="0" rIns="0" bIns="0" rtlCol="0" anchor="ctr"/>
          <a:lstStyle/>
          <a:p>
            <a:pPr marL="0" indent="0" algn="l">
              <a:buNone/>
            </a:pPr>
            <a:r>
              <a:rPr lang="en-US" sz="1500" b="1" dirty="0">
                <a:solidFill>
                  <a:srgbClr val="0052CC"/>
                </a:solidFill>
                <a:latin typeface="Montserrat" pitchFamily="34" charset="0"/>
                <a:ea typeface="Montserrat" pitchFamily="34" charset="-122"/>
                <a:cs typeface="Montserrat" pitchFamily="34" charset="-120"/>
              </a:rPr>
              <a:t>収益構造の目安</a:t>
            </a:r>
            <a:endParaRPr lang="en-US" sz="1500" dirty="0"/>
          </a:p>
        </p:txBody>
      </p:sp>
      <p:sp>
        <p:nvSpPr>
          <p:cNvPr id="40" name="Text 29"/>
          <p:cNvSpPr txBox="1"/>
          <p:nvPr/>
        </p:nvSpPr>
        <p:spPr>
          <a:xfrm>
            <a:off x="571500" y="5658307"/>
            <a:ext cx="2457907" cy="372161"/>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3日間開催・大型フェス出店の場合の概算値。</a:t>
            </a:r>
            <a:endParaRPr lang="en-US" sz="900" dirty="0"/>
          </a:p>
        </p:txBody>
      </p:sp>
      <p:sp>
        <p:nvSpPr>
          <p:cNvPr id="41" name="Text 30"/>
          <p:cNvSpPr txBox="1"/>
          <p:nvPr/>
        </p:nvSpPr>
        <p:spPr>
          <a:xfrm>
            <a:off x="3076956" y="5286146"/>
            <a:ext cx="2057400" cy="191110"/>
          </a:xfrm>
          <a:prstGeom prst="rect">
            <a:avLst/>
          </a:prstGeom>
          <a:noFill/>
          <a:ln/>
        </p:spPr>
        <p:txBody>
          <a:bodyPr wrap="square" lIns="0" tIns="0" rIns="0" bIns="0" rtlCol="0" anchor="ctr"/>
          <a:lstStyle/>
          <a:p>
            <a:pPr marL="0" indent="0" algn="ctr">
              <a:buNone/>
            </a:pPr>
            <a:r>
              <a:rPr lang="en-US" sz="1000" dirty="0">
                <a:solidFill>
                  <a:srgbClr val="555555"/>
                </a:solidFill>
                <a:latin typeface="Noto Sans JP" pitchFamily="34" charset="0"/>
                <a:ea typeface="Noto Sans JP" pitchFamily="34" charset="-122"/>
                <a:cs typeface="Noto Sans JP" pitchFamily="34" charset="-120"/>
              </a:rPr>
              <a:t>売上レンジ（小〜中）</a:t>
            </a:r>
            <a:endParaRPr lang="en-US" sz="1000" dirty="0"/>
          </a:p>
        </p:txBody>
      </p:sp>
      <p:sp>
        <p:nvSpPr>
          <p:cNvPr id="42" name="Text 31"/>
          <p:cNvSpPr txBox="1"/>
          <p:nvPr/>
        </p:nvSpPr>
        <p:spPr>
          <a:xfrm>
            <a:off x="3114446" y="5477256"/>
            <a:ext cx="1981505" cy="333756"/>
          </a:xfrm>
          <a:prstGeom prst="rect">
            <a:avLst/>
          </a:prstGeom>
          <a:noFill/>
          <a:ln/>
        </p:spPr>
        <p:txBody>
          <a:bodyPr wrap="square" lIns="0" tIns="0" rIns="0" bIns="0" rtlCol="0" anchor="ctr"/>
          <a:lstStyle/>
          <a:p>
            <a:pPr marL="0" indent="0" algn="ctr">
              <a:buNone/>
            </a:pPr>
            <a:r>
              <a:rPr lang="en-US" sz="1800" b="1" dirty="0">
                <a:solidFill>
                  <a:srgbClr val="0052CC"/>
                </a:solidFill>
                <a:latin typeface="Montserrat" pitchFamily="34" charset="0"/>
                <a:ea typeface="Montserrat" pitchFamily="34" charset="-122"/>
                <a:cs typeface="Montserrat" pitchFamily="34" charset="-120"/>
              </a:rPr>
              <a:t>50〜300</a:t>
            </a:r>
            <a:r>
              <a:rPr lang="en-US" sz="1200" b="1" dirty="0">
                <a:solidFill>
                  <a:srgbClr val="0052CC"/>
                </a:solidFill>
                <a:latin typeface="Montserrat" pitchFamily="34" charset="0"/>
                <a:ea typeface="Montserrat" pitchFamily="34" charset="-122"/>
                <a:cs typeface="Montserrat" pitchFamily="34" charset="-120"/>
              </a:rPr>
              <a:t>万円</a:t>
            </a:r>
            <a:endParaRPr lang="en-US" sz="1800" dirty="0"/>
          </a:p>
        </p:txBody>
      </p:sp>
      <p:sp>
        <p:nvSpPr>
          <p:cNvPr id="43" name="Text 32"/>
          <p:cNvSpPr txBox="1"/>
          <p:nvPr/>
        </p:nvSpPr>
        <p:spPr>
          <a:xfrm>
            <a:off x="3076956" y="5810098"/>
            <a:ext cx="2057400" cy="162763"/>
          </a:xfrm>
          <a:prstGeom prst="rect">
            <a:avLst/>
          </a:prstGeom>
          <a:noFill/>
          <a:ln/>
        </p:spPr>
        <p:txBody>
          <a:bodyPr wrap="square" lIns="0" tIns="0" rIns="0" bIns="0" rtlCol="0" anchor="ctr"/>
          <a:lstStyle/>
          <a:p>
            <a:pPr marL="0" indent="0" algn="ctr">
              <a:buNone/>
            </a:pPr>
            <a:r>
              <a:rPr lang="en-US" sz="900" dirty="0">
                <a:solidFill>
                  <a:srgbClr val="777777"/>
                </a:solidFill>
                <a:latin typeface="Noto Sans JP" pitchFamily="34" charset="0"/>
                <a:ea typeface="Noto Sans JP" pitchFamily="34" charset="-122"/>
                <a:cs typeface="Noto Sans JP" pitchFamily="34" charset="-120"/>
              </a:rPr>
              <a:t>多くの店舗はこのゾーン</a:t>
            </a:r>
            <a:endParaRPr lang="en-US" sz="900" dirty="0"/>
          </a:p>
        </p:txBody>
      </p:sp>
      <p:sp>
        <p:nvSpPr>
          <p:cNvPr id="44" name="Text 33"/>
          <p:cNvSpPr txBox="1"/>
          <p:nvPr/>
        </p:nvSpPr>
        <p:spPr>
          <a:xfrm>
            <a:off x="5171846" y="5286146"/>
            <a:ext cx="2057400" cy="191110"/>
          </a:xfrm>
          <a:prstGeom prst="rect">
            <a:avLst/>
          </a:prstGeom>
          <a:noFill/>
          <a:ln/>
        </p:spPr>
        <p:txBody>
          <a:bodyPr wrap="square" lIns="0" tIns="0" rIns="0" bIns="0" rtlCol="0" anchor="ctr"/>
          <a:lstStyle/>
          <a:p>
            <a:pPr marL="0" indent="0" algn="ctr">
              <a:buNone/>
            </a:pPr>
            <a:r>
              <a:rPr lang="en-US" sz="1000" dirty="0">
                <a:solidFill>
                  <a:srgbClr val="555555"/>
                </a:solidFill>
                <a:latin typeface="Noto Sans JP" pitchFamily="34" charset="0"/>
                <a:ea typeface="Noto Sans JP" pitchFamily="34" charset="-122"/>
                <a:cs typeface="Noto Sans JP" pitchFamily="34" charset="-120"/>
              </a:rPr>
              <a:t>売上レンジ（当たり店）</a:t>
            </a:r>
            <a:endParaRPr lang="en-US" sz="1000" dirty="0"/>
          </a:p>
        </p:txBody>
      </p:sp>
      <p:sp>
        <p:nvSpPr>
          <p:cNvPr id="45" name="Text 34"/>
          <p:cNvSpPr txBox="1"/>
          <p:nvPr/>
        </p:nvSpPr>
        <p:spPr>
          <a:xfrm>
            <a:off x="5210251" y="5477256"/>
            <a:ext cx="1981505" cy="333756"/>
          </a:xfrm>
          <a:prstGeom prst="rect">
            <a:avLst/>
          </a:prstGeom>
          <a:noFill/>
          <a:ln/>
        </p:spPr>
        <p:txBody>
          <a:bodyPr wrap="square" lIns="0" tIns="0" rIns="0" bIns="0" rtlCol="0" anchor="ctr"/>
          <a:lstStyle/>
          <a:p>
            <a:pPr marL="0" indent="0" algn="ctr">
              <a:buNone/>
            </a:pPr>
            <a:r>
              <a:rPr lang="en-US" sz="1800" b="1" dirty="0">
                <a:solidFill>
                  <a:srgbClr val="0052CC"/>
                </a:solidFill>
                <a:latin typeface="Montserrat" pitchFamily="34" charset="0"/>
                <a:ea typeface="Montserrat" pitchFamily="34" charset="-122"/>
                <a:cs typeface="Montserrat" pitchFamily="34" charset="-120"/>
              </a:rPr>
              <a:t>300〜600</a:t>
            </a:r>
            <a:r>
              <a:rPr lang="en-US" sz="1200" b="1" dirty="0">
                <a:solidFill>
                  <a:srgbClr val="0052CC"/>
                </a:solidFill>
                <a:latin typeface="Montserrat" pitchFamily="34" charset="0"/>
                <a:ea typeface="Montserrat" pitchFamily="34" charset="-122"/>
                <a:cs typeface="Montserrat" pitchFamily="34" charset="-120"/>
              </a:rPr>
              <a:t>万円</a:t>
            </a:r>
            <a:endParaRPr lang="en-US" sz="1800" dirty="0"/>
          </a:p>
        </p:txBody>
      </p:sp>
      <p:sp>
        <p:nvSpPr>
          <p:cNvPr id="46" name="Text 35"/>
          <p:cNvSpPr txBox="1"/>
          <p:nvPr/>
        </p:nvSpPr>
        <p:spPr>
          <a:xfrm>
            <a:off x="5171846" y="5810098"/>
            <a:ext cx="2057400" cy="162763"/>
          </a:xfrm>
          <a:prstGeom prst="rect">
            <a:avLst/>
          </a:prstGeom>
          <a:noFill/>
          <a:ln/>
        </p:spPr>
        <p:txBody>
          <a:bodyPr wrap="square" lIns="0" tIns="0" rIns="0" bIns="0" rtlCol="0" anchor="ctr"/>
          <a:lstStyle/>
          <a:p>
            <a:pPr marL="0" indent="0" algn="ctr">
              <a:buNone/>
            </a:pPr>
            <a:r>
              <a:rPr lang="en-US" sz="900" dirty="0">
                <a:solidFill>
                  <a:srgbClr val="777777"/>
                </a:solidFill>
                <a:latin typeface="Noto Sans JP" pitchFamily="34" charset="0"/>
                <a:ea typeface="Noto Sans JP" pitchFamily="34" charset="-122"/>
                <a:cs typeface="Noto Sans JP" pitchFamily="34" charset="-120"/>
              </a:rPr>
              <a:t>行列が絶えない人気店</a:t>
            </a:r>
            <a:endParaRPr lang="en-US" sz="900" dirty="0"/>
          </a:p>
        </p:txBody>
      </p:sp>
      <p:sp>
        <p:nvSpPr>
          <p:cNvPr id="47" name="Text 36"/>
          <p:cNvSpPr txBox="1"/>
          <p:nvPr/>
        </p:nvSpPr>
        <p:spPr>
          <a:xfrm>
            <a:off x="7267651" y="5286146"/>
            <a:ext cx="2057400" cy="191110"/>
          </a:xfrm>
          <a:prstGeom prst="rect">
            <a:avLst/>
          </a:prstGeom>
          <a:noFill/>
          <a:ln/>
        </p:spPr>
        <p:txBody>
          <a:bodyPr wrap="square" lIns="0" tIns="0" rIns="0" bIns="0" rtlCol="0" anchor="ctr"/>
          <a:lstStyle/>
          <a:p>
            <a:pPr marL="0" indent="0" algn="ctr">
              <a:buNone/>
            </a:pPr>
            <a:r>
              <a:rPr lang="en-US" sz="1000" dirty="0">
                <a:solidFill>
                  <a:srgbClr val="555555"/>
                </a:solidFill>
                <a:latin typeface="Noto Sans JP" pitchFamily="34" charset="0"/>
                <a:ea typeface="Noto Sans JP" pitchFamily="34" charset="-122"/>
                <a:cs typeface="Noto Sans JP" pitchFamily="34" charset="-120"/>
              </a:rPr>
              <a:t>損益分岐点（黒字ライン）</a:t>
            </a:r>
            <a:endParaRPr lang="en-US" sz="1000" dirty="0"/>
          </a:p>
        </p:txBody>
      </p:sp>
      <p:sp>
        <p:nvSpPr>
          <p:cNvPr id="48" name="Text 37"/>
          <p:cNvSpPr txBox="1"/>
          <p:nvPr/>
        </p:nvSpPr>
        <p:spPr>
          <a:xfrm>
            <a:off x="7306056" y="5477256"/>
            <a:ext cx="1981505" cy="277063"/>
          </a:xfrm>
          <a:prstGeom prst="rect">
            <a:avLst/>
          </a:prstGeom>
          <a:noFill/>
          <a:ln/>
        </p:spPr>
        <p:txBody>
          <a:bodyPr wrap="square" lIns="0" tIns="0" rIns="0" bIns="0" rtlCol="0" anchor="ctr"/>
          <a:lstStyle/>
          <a:p>
            <a:pPr marL="0" indent="0" algn="ctr">
              <a:buNone/>
            </a:pPr>
            <a:r>
              <a:rPr lang="en-US" sz="1800" b="1" dirty="0">
                <a:solidFill>
                  <a:srgbClr val="0052CC"/>
                </a:solidFill>
                <a:latin typeface="Montserrat" pitchFamily="34" charset="0"/>
                <a:ea typeface="Montserrat" pitchFamily="34" charset="-122"/>
                <a:cs typeface="Montserrat" pitchFamily="34" charset="-120"/>
              </a:rPr>
              <a:t>150</a:t>
            </a:r>
            <a:r>
              <a:rPr lang="en-US" sz="1200" b="1" dirty="0">
                <a:solidFill>
                  <a:srgbClr val="0052CC"/>
                </a:solidFill>
                <a:latin typeface="Montserrat" pitchFamily="34" charset="0"/>
                <a:ea typeface="Montserrat" pitchFamily="34" charset="-122"/>
                <a:cs typeface="Montserrat" pitchFamily="34" charset="-120"/>
              </a:rPr>
              <a:t>万円</a:t>
            </a:r>
            <a:endParaRPr lang="en-US" sz="1800" dirty="0"/>
          </a:p>
        </p:txBody>
      </p:sp>
      <p:sp>
        <p:nvSpPr>
          <p:cNvPr id="49" name="Text 38"/>
          <p:cNvSpPr txBox="1"/>
          <p:nvPr/>
        </p:nvSpPr>
        <p:spPr>
          <a:xfrm>
            <a:off x="7267651" y="5753405"/>
            <a:ext cx="2057400" cy="162763"/>
          </a:xfrm>
          <a:prstGeom prst="rect">
            <a:avLst/>
          </a:prstGeom>
          <a:noFill/>
          <a:ln/>
        </p:spPr>
        <p:txBody>
          <a:bodyPr wrap="square" lIns="0" tIns="0" rIns="0" bIns="0" rtlCol="0" anchor="ctr"/>
          <a:lstStyle/>
          <a:p>
            <a:pPr marL="0" indent="0" algn="ctr">
              <a:buNone/>
            </a:pPr>
            <a:r>
              <a:rPr lang="en-US" sz="900" dirty="0">
                <a:solidFill>
                  <a:srgbClr val="777777"/>
                </a:solidFill>
                <a:latin typeface="Noto Sans JP" pitchFamily="34" charset="0"/>
                <a:ea typeface="Noto Sans JP" pitchFamily="34" charset="-122"/>
                <a:cs typeface="Noto Sans JP" pitchFamily="34" charset="-120"/>
              </a:rPr>
              <a:t>これ以下は赤字リスク大</a:t>
            </a:r>
            <a:endParaRPr lang="en-US" sz="900" dirty="0"/>
          </a:p>
        </p:txBody>
      </p:sp>
      <p:sp>
        <p:nvSpPr>
          <p:cNvPr id="50" name="Text 39"/>
          <p:cNvSpPr txBox="1"/>
          <p:nvPr/>
        </p:nvSpPr>
        <p:spPr>
          <a:xfrm>
            <a:off x="9363456" y="5286146"/>
            <a:ext cx="2057400" cy="191110"/>
          </a:xfrm>
          <a:prstGeom prst="rect">
            <a:avLst/>
          </a:prstGeom>
          <a:noFill/>
          <a:ln/>
        </p:spPr>
        <p:txBody>
          <a:bodyPr wrap="square" lIns="0" tIns="0" rIns="0" bIns="0" rtlCol="0" anchor="ctr"/>
          <a:lstStyle/>
          <a:p>
            <a:pPr marL="0" indent="0" algn="ctr">
              <a:buNone/>
            </a:pPr>
            <a:r>
              <a:rPr lang="en-US" sz="1000" dirty="0">
                <a:solidFill>
                  <a:srgbClr val="555555"/>
                </a:solidFill>
                <a:latin typeface="Noto Sans JP" pitchFamily="34" charset="0"/>
                <a:ea typeface="Noto Sans JP" pitchFamily="34" charset="-122"/>
                <a:cs typeface="Noto Sans JP" pitchFamily="34" charset="-120"/>
              </a:rPr>
              <a:t>営業利益率</a:t>
            </a:r>
            <a:endParaRPr lang="en-US" sz="1000" dirty="0"/>
          </a:p>
        </p:txBody>
      </p:sp>
      <p:sp>
        <p:nvSpPr>
          <p:cNvPr id="51" name="Text 40"/>
          <p:cNvSpPr txBox="1"/>
          <p:nvPr/>
        </p:nvSpPr>
        <p:spPr>
          <a:xfrm>
            <a:off x="9400946" y="5477256"/>
            <a:ext cx="1981505" cy="333756"/>
          </a:xfrm>
          <a:prstGeom prst="rect">
            <a:avLst/>
          </a:prstGeom>
          <a:noFill/>
          <a:ln/>
        </p:spPr>
        <p:txBody>
          <a:bodyPr wrap="square" lIns="0" tIns="0" rIns="0" bIns="0" rtlCol="0" anchor="ctr"/>
          <a:lstStyle/>
          <a:p>
            <a:pPr marL="0" indent="0" algn="ctr">
              <a:buNone/>
            </a:pPr>
            <a:r>
              <a:rPr lang="en-US" sz="1800" b="1" dirty="0">
                <a:solidFill>
                  <a:srgbClr val="0052CC"/>
                </a:solidFill>
                <a:latin typeface="Montserrat" pitchFamily="34" charset="0"/>
                <a:ea typeface="Montserrat" pitchFamily="34" charset="-122"/>
                <a:cs typeface="Montserrat" pitchFamily="34" charset="-120"/>
              </a:rPr>
              <a:t>10〜25</a:t>
            </a:r>
            <a:r>
              <a:rPr lang="en-US" sz="1200" b="1" dirty="0">
                <a:solidFill>
                  <a:srgbClr val="0052CC"/>
                </a:solidFill>
                <a:latin typeface="Montserrat" pitchFamily="34" charset="0"/>
                <a:ea typeface="Montserrat" pitchFamily="34" charset="-122"/>
                <a:cs typeface="Montserrat" pitchFamily="34" charset="-120"/>
              </a:rPr>
              <a:t>%</a:t>
            </a:r>
            <a:endParaRPr lang="en-US" sz="1800" dirty="0"/>
          </a:p>
        </p:txBody>
      </p:sp>
      <p:sp>
        <p:nvSpPr>
          <p:cNvPr id="52" name="Text 41"/>
          <p:cNvSpPr txBox="1"/>
          <p:nvPr/>
        </p:nvSpPr>
        <p:spPr>
          <a:xfrm>
            <a:off x="9363456" y="5810098"/>
            <a:ext cx="2057400" cy="162763"/>
          </a:xfrm>
          <a:prstGeom prst="rect">
            <a:avLst/>
          </a:prstGeom>
          <a:noFill/>
          <a:ln/>
        </p:spPr>
        <p:txBody>
          <a:bodyPr wrap="square" lIns="0" tIns="0" rIns="0" bIns="0" rtlCol="0" anchor="ctr"/>
          <a:lstStyle/>
          <a:p>
            <a:pPr marL="0" indent="0" algn="ctr">
              <a:buNone/>
            </a:pPr>
            <a:r>
              <a:rPr lang="en-US" sz="900" dirty="0">
                <a:solidFill>
                  <a:srgbClr val="777777"/>
                </a:solidFill>
                <a:latin typeface="Noto Sans JP" pitchFamily="34" charset="0"/>
                <a:ea typeface="Noto Sans JP" pitchFamily="34" charset="-122"/>
                <a:cs typeface="Noto Sans JP" pitchFamily="34" charset="-120"/>
              </a:rPr>
              <a:t>当たり店で利益100〜150万</a:t>
            </a:r>
            <a:endParaRPr lang="en-US" sz="900" dirty="0"/>
          </a:p>
        </p:txBody>
      </p:sp>
      <p:sp>
        <p:nvSpPr>
          <p:cNvPr id="53" name="Text 42"/>
          <p:cNvSpPr txBox="1"/>
          <p:nvPr/>
        </p:nvSpPr>
        <p:spPr>
          <a:xfrm>
            <a:off x="381305" y="6381598"/>
            <a:ext cx="304861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フェス出店データ分析</a:t>
            </a:r>
            <a:endParaRPr lang="en-US" sz="900" dirty="0"/>
          </a:p>
        </p:txBody>
      </p:sp>
      <p:sp>
        <p:nvSpPr>
          <p:cNvPr id="54" name="Text 43"/>
          <p:cNvSpPr txBox="1"/>
          <p:nvPr/>
        </p:nvSpPr>
        <p:spPr>
          <a:xfrm>
            <a:off x="10782605" y="6381598"/>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11</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9334195" y="-952805"/>
            <a:ext cx="3810305" cy="3810305"/>
          </a:xfrm>
          <a:prstGeom prst="rect">
            <a:avLst/>
          </a:prstGeom>
          <a:solidFill>
            <a:srgbClr val="4A90E2">
              <a:alpha val="5000"/>
            </a:srgbClr>
          </a:solidFill>
          <a:ln w="12700">
            <a:solidFill>
              <a:srgbClr val="FFFFFF">
                <a:alpha val="0"/>
              </a:srgbClr>
            </a:solidFill>
            <a:prstDash val="solid"/>
          </a:ln>
        </p:spPr>
      </p:sp>
      <p:sp>
        <p:nvSpPr>
          <p:cNvPr id="5" name="Shape 3"/>
          <p:cNvSpPr/>
          <p:nvPr/>
        </p:nvSpPr>
        <p:spPr>
          <a:xfrm rot="900000">
            <a:off x="-476402" y="4476902"/>
            <a:ext cx="2857500" cy="2857500"/>
          </a:xfrm>
          <a:prstGeom prst="rect">
            <a:avLst/>
          </a:prstGeom>
          <a:solidFill>
            <a:srgbClr val="ADD8E6">
              <a:alpha val="10000"/>
            </a:srgbClr>
          </a:solidFill>
          <a:ln w="12700">
            <a:solidFill>
              <a:srgbClr val="FFFFFF">
                <a:alpha val="0"/>
              </a:srgbClr>
            </a:solidFill>
            <a:prstDash val="solid"/>
          </a:ln>
        </p:spPr>
      </p:sp>
      <p:sp>
        <p:nvSpPr>
          <p:cNvPr id="6" name="Shape 4"/>
          <p:cNvSpPr/>
          <p:nvPr/>
        </p:nvSpPr>
        <p:spPr>
          <a:xfrm>
            <a:off x="381305" y="1143000"/>
            <a:ext cx="3638398" cy="1162202"/>
          </a:xfrm>
          <a:prstGeom prst="roundRect">
            <a:avLst>
              <a:gd name="adj" fmla="val 10318"/>
            </a:avLst>
          </a:prstGeom>
          <a:solidFill>
            <a:srgbClr val="FFFFFF"/>
          </a:solidFill>
          <a:ln w="12700">
            <a:solidFill>
              <a:srgbClr val="E0E0E0"/>
            </a:solidFill>
            <a:prstDash val="solid"/>
          </a:ln>
        </p:spPr>
      </p:sp>
      <p:sp>
        <p:nvSpPr>
          <p:cNvPr id="7" name="Shape 5"/>
          <p:cNvSpPr/>
          <p:nvPr/>
        </p:nvSpPr>
        <p:spPr>
          <a:xfrm>
            <a:off x="4286707" y="1143000"/>
            <a:ext cx="3638398" cy="1162202"/>
          </a:xfrm>
          <a:prstGeom prst="roundRect">
            <a:avLst>
              <a:gd name="adj" fmla="val 10318"/>
            </a:avLst>
          </a:prstGeom>
          <a:solidFill>
            <a:srgbClr val="FFFFFF"/>
          </a:solidFill>
          <a:ln w="12700">
            <a:solidFill>
              <a:srgbClr val="E0E0E0"/>
            </a:solidFill>
            <a:prstDash val="solid"/>
          </a:ln>
        </p:spPr>
      </p:sp>
      <p:sp>
        <p:nvSpPr>
          <p:cNvPr id="8" name="Shape 6"/>
          <p:cNvSpPr/>
          <p:nvPr/>
        </p:nvSpPr>
        <p:spPr>
          <a:xfrm>
            <a:off x="8191195" y="1143000"/>
            <a:ext cx="3638398" cy="1162202"/>
          </a:xfrm>
          <a:prstGeom prst="roundRect">
            <a:avLst>
              <a:gd name="adj" fmla="val 10318"/>
            </a:avLst>
          </a:prstGeom>
          <a:solidFill>
            <a:srgbClr val="FFFFFF"/>
          </a:solidFill>
          <a:ln w="12700">
            <a:solidFill>
              <a:srgbClr val="E0E0E0"/>
            </a:solidFill>
            <a:prstDash val="solid"/>
          </a:ln>
        </p:spPr>
      </p:sp>
      <p:sp>
        <p:nvSpPr>
          <p:cNvPr id="9" name="Text 7"/>
          <p:cNvSpPr txBox="1"/>
          <p:nvPr/>
        </p:nvSpPr>
        <p:spPr>
          <a:xfrm>
            <a:off x="381305" y="381305"/>
            <a:ext cx="11735410" cy="419710"/>
          </a:xfrm>
          <a:prstGeom prst="rect">
            <a:avLst/>
          </a:prstGeom>
          <a:noFill/>
          <a:ln/>
        </p:spPr>
        <p:txBody>
          <a:bodyPr wrap="square" lIns="0" tIns="0" rIns="0" bIns="0" rtlCol="0" anchor="ctr"/>
          <a:lstStyle/>
          <a:p>
            <a:pPr marL="0" indent="0" algn="l">
              <a:buNone/>
            </a:pPr>
            <a:r>
              <a:rPr lang="en-US" sz="2700" b="1" dirty="0">
                <a:solidFill>
                  <a:srgbClr val="003366"/>
                </a:solidFill>
                <a:latin typeface="Montserrat" pitchFamily="34" charset="0"/>
                <a:ea typeface="Montserrat" pitchFamily="34" charset="-122"/>
                <a:cs typeface="Montserrat" pitchFamily="34" charset="-120"/>
              </a:rPr>
              <a:t>決済環境と売上への影響</a:t>
            </a:r>
            <a:endParaRPr lang="en-US" sz="2700" dirty="0"/>
          </a:p>
        </p:txBody>
      </p:sp>
      <p:pic>
        <p:nvPicPr>
          <p:cNvPr id="10" name="Image 0" descr="preencoded.png"/>
          <p:cNvPicPr>
            <a:picLocks noChangeAspect="1"/>
          </p:cNvPicPr>
          <p:nvPr/>
        </p:nvPicPr>
        <p:blipFill>
          <a:blip r:embed="rId3"/>
          <a:srcRect t="-400" b="-400"/>
          <a:stretch/>
        </p:blipFill>
        <p:spPr>
          <a:xfrm>
            <a:off x="381305" y="857707"/>
            <a:ext cx="571500" cy="38405"/>
          </a:xfrm>
          <a:prstGeom prst="rect">
            <a:avLst/>
          </a:prstGeom>
        </p:spPr>
      </p:pic>
      <p:pic>
        <p:nvPicPr>
          <p:cNvPr id="11" name="Image 1" descr="preencoded.png"/>
          <p:cNvPicPr>
            <a:picLocks noChangeAspect="1"/>
          </p:cNvPicPr>
          <p:nvPr/>
        </p:nvPicPr>
        <p:blipFill>
          <a:blip r:embed="rId4"/>
          <a:srcRect l="-17" r="-17"/>
          <a:stretch/>
        </p:blipFill>
        <p:spPr>
          <a:xfrm>
            <a:off x="642823" y="1485900"/>
            <a:ext cx="333756" cy="381305"/>
          </a:xfrm>
          <a:prstGeom prst="rect">
            <a:avLst/>
          </a:prstGeom>
        </p:spPr>
      </p:pic>
      <p:sp>
        <p:nvSpPr>
          <p:cNvPr id="12" name="Text 8"/>
          <p:cNvSpPr txBox="1"/>
          <p:nvPr/>
        </p:nvSpPr>
        <p:spPr>
          <a:xfrm>
            <a:off x="1238098" y="1285646"/>
            <a:ext cx="2762402" cy="191110"/>
          </a:xfrm>
          <a:prstGeom prst="rect">
            <a:avLst/>
          </a:prstGeom>
          <a:noFill/>
          <a:ln/>
        </p:spPr>
        <p:txBody>
          <a:bodyPr wrap="square" lIns="0" tIns="0" rIns="0" bIns="0" rtlCol="0" anchor="ctr"/>
          <a:lstStyle/>
          <a:p>
            <a:pPr marL="0" indent="0" algn="l">
              <a:buNone/>
            </a:pPr>
            <a:r>
              <a:rPr lang="en-US" sz="1000" dirty="0">
                <a:solidFill>
                  <a:srgbClr val="555555"/>
                </a:solidFill>
                <a:latin typeface="Noto Sans JP" pitchFamily="34" charset="0"/>
                <a:ea typeface="Noto Sans JP" pitchFamily="34" charset="-122"/>
                <a:cs typeface="Noto Sans JP" pitchFamily="34" charset="-120"/>
              </a:rPr>
              <a:t>会計時間短縮</a:t>
            </a:r>
            <a:endParaRPr lang="en-US" sz="1000" dirty="0"/>
          </a:p>
        </p:txBody>
      </p:sp>
      <p:sp>
        <p:nvSpPr>
          <p:cNvPr id="13" name="Text 9"/>
          <p:cNvSpPr txBox="1"/>
          <p:nvPr/>
        </p:nvSpPr>
        <p:spPr>
          <a:xfrm>
            <a:off x="1238098" y="1514246"/>
            <a:ext cx="2675534" cy="381305"/>
          </a:xfrm>
          <a:prstGeom prst="rect">
            <a:avLst/>
          </a:prstGeom>
          <a:noFill/>
          <a:ln/>
        </p:spPr>
        <p:txBody>
          <a:bodyPr wrap="square" lIns="0" tIns="0" rIns="0" bIns="0" rtlCol="0" anchor="ctr"/>
          <a:lstStyle/>
          <a:p>
            <a:pPr marL="0" indent="0" algn="l">
              <a:buNone/>
            </a:pPr>
            <a:r>
              <a:rPr lang="en-US" sz="2100" b="1" dirty="0">
                <a:solidFill>
                  <a:srgbClr val="0052CC"/>
                </a:solidFill>
                <a:latin typeface="Montserrat" pitchFamily="34" charset="0"/>
                <a:ea typeface="Montserrat" pitchFamily="34" charset="-122"/>
                <a:cs typeface="Montserrat" pitchFamily="34" charset="-120"/>
              </a:rPr>
              <a:t>30〜50% 短縮</a:t>
            </a:r>
            <a:endParaRPr lang="en-US" sz="2100" dirty="0"/>
          </a:p>
        </p:txBody>
      </p:sp>
      <p:sp>
        <p:nvSpPr>
          <p:cNvPr id="14" name="Text 10"/>
          <p:cNvSpPr txBox="1"/>
          <p:nvPr/>
        </p:nvSpPr>
        <p:spPr>
          <a:xfrm>
            <a:off x="1407262" y="1933956"/>
            <a:ext cx="2593238" cy="228600"/>
          </a:xfrm>
          <a:prstGeom prst="rect">
            <a:avLst/>
          </a:prstGeom>
          <a:noFill/>
          <a:ln/>
        </p:spPr>
        <p:txBody>
          <a:bodyPr wrap="square" lIns="0" tIns="0" rIns="0" bIns="0" rtlCol="0" anchor="ctr"/>
          <a:lstStyle/>
          <a:p>
            <a:pPr marL="0" indent="0" algn="l">
              <a:buNone/>
            </a:pPr>
            <a:r>
              <a:rPr lang="en-US" sz="900" b="1" dirty="0">
                <a:solidFill>
                  <a:srgbClr val="2E7D32"/>
                </a:solidFill>
                <a:latin typeface="Noto Sans JP" pitchFamily="34" charset="0"/>
                <a:ea typeface="Noto Sans JP" pitchFamily="34" charset="-122"/>
                <a:cs typeface="Noto Sans JP" pitchFamily="34" charset="-120"/>
              </a:rPr>
              <a:t> 小銭処理の消滅</a:t>
            </a:r>
            <a:endParaRPr lang="en-US" sz="1200" dirty="0"/>
          </a:p>
        </p:txBody>
      </p:sp>
      <p:pic>
        <p:nvPicPr>
          <p:cNvPr id="15" name="Image 2" descr="preencoded.png"/>
          <p:cNvPicPr>
            <a:picLocks noChangeAspect="1"/>
          </p:cNvPicPr>
          <p:nvPr/>
        </p:nvPicPr>
        <p:blipFill>
          <a:blip r:embed="rId5"/>
          <a:srcRect l="-133" r="-133"/>
          <a:stretch/>
        </p:blipFill>
        <p:spPr>
          <a:xfrm>
            <a:off x="1295705" y="2014423"/>
            <a:ext cx="85954" cy="114300"/>
          </a:xfrm>
          <a:prstGeom prst="rect">
            <a:avLst/>
          </a:prstGeom>
        </p:spPr>
      </p:pic>
      <p:pic>
        <p:nvPicPr>
          <p:cNvPr id="16" name="Image 3" descr="preencoded.png"/>
          <p:cNvPicPr>
            <a:picLocks noChangeAspect="1"/>
          </p:cNvPicPr>
          <p:nvPr/>
        </p:nvPicPr>
        <p:blipFill>
          <a:blip r:embed="rId6"/>
          <a:srcRect/>
          <a:stretch/>
        </p:blipFill>
        <p:spPr>
          <a:xfrm>
            <a:off x="4524451" y="1485900"/>
            <a:ext cx="381305" cy="381305"/>
          </a:xfrm>
          <a:prstGeom prst="rect">
            <a:avLst/>
          </a:prstGeom>
        </p:spPr>
      </p:pic>
      <p:sp>
        <p:nvSpPr>
          <p:cNvPr id="17" name="Text 11"/>
          <p:cNvSpPr txBox="1"/>
          <p:nvPr/>
        </p:nvSpPr>
        <p:spPr>
          <a:xfrm>
            <a:off x="5143500" y="1285646"/>
            <a:ext cx="2762402" cy="191110"/>
          </a:xfrm>
          <a:prstGeom prst="rect">
            <a:avLst/>
          </a:prstGeom>
          <a:noFill/>
          <a:ln/>
        </p:spPr>
        <p:txBody>
          <a:bodyPr wrap="square" lIns="0" tIns="0" rIns="0" bIns="0" rtlCol="0" anchor="ctr"/>
          <a:lstStyle/>
          <a:p>
            <a:pPr marL="0" indent="0" algn="l">
              <a:buNone/>
            </a:pPr>
            <a:r>
              <a:rPr lang="en-US" sz="1000" dirty="0">
                <a:solidFill>
                  <a:srgbClr val="555555"/>
                </a:solidFill>
                <a:latin typeface="Noto Sans JP" pitchFamily="34" charset="0"/>
                <a:ea typeface="Noto Sans JP" pitchFamily="34" charset="-122"/>
                <a:cs typeface="Noto Sans JP" pitchFamily="34" charset="-120"/>
              </a:rPr>
              <a:t>回転率改善</a:t>
            </a:r>
            <a:endParaRPr lang="en-US" sz="1000" dirty="0"/>
          </a:p>
        </p:txBody>
      </p:sp>
      <p:sp>
        <p:nvSpPr>
          <p:cNvPr id="18" name="Text 12"/>
          <p:cNvSpPr txBox="1"/>
          <p:nvPr/>
        </p:nvSpPr>
        <p:spPr>
          <a:xfrm>
            <a:off x="5143500" y="1514246"/>
            <a:ext cx="2675534" cy="381305"/>
          </a:xfrm>
          <a:prstGeom prst="rect">
            <a:avLst/>
          </a:prstGeom>
          <a:noFill/>
          <a:ln/>
        </p:spPr>
        <p:txBody>
          <a:bodyPr wrap="square" lIns="0" tIns="0" rIns="0" bIns="0" rtlCol="0" anchor="ctr"/>
          <a:lstStyle/>
          <a:p>
            <a:pPr marL="0" indent="0" algn="l">
              <a:buNone/>
            </a:pPr>
            <a:r>
              <a:rPr lang="en-US" sz="2100" b="1" dirty="0">
                <a:solidFill>
                  <a:srgbClr val="0052CC"/>
                </a:solidFill>
                <a:latin typeface="Montserrat" pitchFamily="34" charset="0"/>
                <a:ea typeface="Montserrat" pitchFamily="34" charset="-122"/>
                <a:cs typeface="Montserrat" pitchFamily="34" charset="-120"/>
              </a:rPr>
              <a:t>20〜40% 向上</a:t>
            </a:r>
            <a:endParaRPr lang="en-US" sz="2100" dirty="0"/>
          </a:p>
        </p:txBody>
      </p:sp>
      <p:sp>
        <p:nvSpPr>
          <p:cNvPr id="19" name="Text 13"/>
          <p:cNvSpPr txBox="1"/>
          <p:nvPr/>
        </p:nvSpPr>
        <p:spPr>
          <a:xfrm>
            <a:off x="5312664" y="1933956"/>
            <a:ext cx="2593238" cy="228600"/>
          </a:xfrm>
          <a:prstGeom prst="rect">
            <a:avLst/>
          </a:prstGeom>
          <a:noFill/>
          <a:ln/>
        </p:spPr>
        <p:txBody>
          <a:bodyPr wrap="square" lIns="0" tIns="0" rIns="0" bIns="0" rtlCol="0" anchor="ctr"/>
          <a:lstStyle/>
          <a:p>
            <a:pPr marL="0" indent="0" algn="l">
              <a:buNone/>
            </a:pPr>
            <a:r>
              <a:rPr lang="en-US" sz="900" b="1" dirty="0">
                <a:solidFill>
                  <a:srgbClr val="2E7D32"/>
                </a:solidFill>
                <a:latin typeface="Noto Sans JP" pitchFamily="34" charset="0"/>
                <a:ea typeface="Noto Sans JP" pitchFamily="34" charset="-122"/>
                <a:cs typeface="Noto Sans JP" pitchFamily="34" charset="-120"/>
              </a:rPr>
              <a:t> 列捌きの高速化</a:t>
            </a:r>
            <a:endParaRPr lang="en-US" sz="1200" dirty="0"/>
          </a:p>
        </p:txBody>
      </p:sp>
      <p:pic>
        <p:nvPicPr>
          <p:cNvPr id="20" name="Image 4" descr="preencoded.png"/>
          <p:cNvPicPr>
            <a:picLocks noChangeAspect="1"/>
          </p:cNvPicPr>
          <p:nvPr/>
        </p:nvPicPr>
        <p:blipFill>
          <a:blip r:embed="rId7"/>
          <a:srcRect l="-133" r="-133"/>
          <a:stretch/>
        </p:blipFill>
        <p:spPr>
          <a:xfrm>
            <a:off x="5201107" y="2014423"/>
            <a:ext cx="85954" cy="114300"/>
          </a:xfrm>
          <a:prstGeom prst="rect">
            <a:avLst/>
          </a:prstGeom>
        </p:spPr>
      </p:pic>
      <p:pic>
        <p:nvPicPr>
          <p:cNvPr id="21" name="Image 5" descr="preencoded.png"/>
          <p:cNvPicPr>
            <a:picLocks noChangeAspect="1"/>
          </p:cNvPicPr>
          <p:nvPr/>
        </p:nvPicPr>
        <p:blipFill>
          <a:blip r:embed="rId8"/>
          <a:srcRect/>
          <a:stretch/>
        </p:blipFill>
        <p:spPr>
          <a:xfrm>
            <a:off x="8429854" y="1485900"/>
            <a:ext cx="381305" cy="381305"/>
          </a:xfrm>
          <a:prstGeom prst="rect">
            <a:avLst/>
          </a:prstGeom>
        </p:spPr>
      </p:pic>
      <p:sp>
        <p:nvSpPr>
          <p:cNvPr id="22" name="Text 14"/>
          <p:cNvSpPr txBox="1"/>
          <p:nvPr/>
        </p:nvSpPr>
        <p:spPr>
          <a:xfrm>
            <a:off x="9048902" y="1285646"/>
            <a:ext cx="2762402" cy="191110"/>
          </a:xfrm>
          <a:prstGeom prst="rect">
            <a:avLst/>
          </a:prstGeom>
          <a:noFill/>
          <a:ln/>
        </p:spPr>
        <p:txBody>
          <a:bodyPr wrap="square" lIns="0" tIns="0" rIns="0" bIns="0" rtlCol="0" anchor="ctr"/>
          <a:lstStyle/>
          <a:p>
            <a:pPr marL="0" indent="0" algn="l">
              <a:buNone/>
            </a:pPr>
            <a:r>
              <a:rPr lang="en-US" sz="1000" dirty="0">
                <a:solidFill>
                  <a:srgbClr val="555555"/>
                </a:solidFill>
                <a:latin typeface="Noto Sans JP" pitchFamily="34" charset="0"/>
                <a:ea typeface="Noto Sans JP" pitchFamily="34" charset="-122"/>
                <a:cs typeface="Noto Sans JP" pitchFamily="34" charset="-120"/>
              </a:rPr>
              <a:t>客単価上昇</a:t>
            </a:r>
            <a:endParaRPr lang="en-US" sz="1000" dirty="0"/>
          </a:p>
        </p:txBody>
      </p:sp>
      <p:sp>
        <p:nvSpPr>
          <p:cNvPr id="23" name="Text 15"/>
          <p:cNvSpPr txBox="1"/>
          <p:nvPr/>
        </p:nvSpPr>
        <p:spPr>
          <a:xfrm>
            <a:off x="9048902" y="1514246"/>
            <a:ext cx="2675534" cy="381305"/>
          </a:xfrm>
          <a:prstGeom prst="rect">
            <a:avLst/>
          </a:prstGeom>
          <a:noFill/>
          <a:ln/>
        </p:spPr>
        <p:txBody>
          <a:bodyPr wrap="square" lIns="0" tIns="0" rIns="0" bIns="0" rtlCol="0" anchor="ctr"/>
          <a:lstStyle/>
          <a:p>
            <a:pPr marL="0" indent="0" algn="l">
              <a:buNone/>
            </a:pPr>
            <a:r>
              <a:rPr lang="en-US" sz="2100" b="1" dirty="0">
                <a:solidFill>
                  <a:srgbClr val="0052CC"/>
                </a:solidFill>
                <a:latin typeface="Montserrat" pitchFamily="34" charset="0"/>
                <a:ea typeface="Montserrat" pitchFamily="34" charset="-122"/>
                <a:cs typeface="Montserrat" pitchFamily="34" charset="-120"/>
              </a:rPr>
              <a:t>10〜20% 上昇</a:t>
            </a:r>
            <a:endParaRPr lang="en-US" sz="2100" dirty="0"/>
          </a:p>
        </p:txBody>
      </p:sp>
      <p:sp>
        <p:nvSpPr>
          <p:cNvPr id="24" name="Text 16"/>
          <p:cNvSpPr txBox="1"/>
          <p:nvPr/>
        </p:nvSpPr>
        <p:spPr>
          <a:xfrm>
            <a:off x="9218066" y="1933956"/>
            <a:ext cx="2593238" cy="228600"/>
          </a:xfrm>
          <a:prstGeom prst="rect">
            <a:avLst/>
          </a:prstGeom>
          <a:noFill/>
          <a:ln/>
        </p:spPr>
        <p:txBody>
          <a:bodyPr wrap="square" lIns="0" tIns="0" rIns="0" bIns="0" rtlCol="0" anchor="ctr"/>
          <a:lstStyle/>
          <a:p>
            <a:pPr marL="0" indent="0" algn="l">
              <a:buNone/>
            </a:pPr>
            <a:r>
              <a:rPr lang="en-US" sz="900" b="1" dirty="0">
                <a:solidFill>
                  <a:srgbClr val="2E7D32"/>
                </a:solidFill>
                <a:latin typeface="Noto Sans JP" pitchFamily="34" charset="0"/>
                <a:ea typeface="Noto Sans JP" pitchFamily="34" charset="-122"/>
                <a:cs typeface="Noto Sans JP" pitchFamily="34" charset="-120"/>
              </a:rPr>
              <a:t> 支払いの痛み低減</a:t>
            </a:r>
            <a:endParaRPr lang="en-US" sz="1200" dirty="0"/>
          </a:p>
        </p:txBody>
      </p:sp>
      <p:pic>
        <p:nvPicPr>
          <p:cNvPr id="25" name="Image 6" descr="preencoded.png"/>
          <p:cNvPicPr>
            <a:picLocks noChangeAspect="1"/>
          </p:cNvPicPr>
          <p:nvPr/>
        </p:nvPicPr>
        <p:blipFill>
          <a:blip r:embed="rId7"/>
          <a:srcRect l="-133" r="-133"/>
          <a:stretch/>
        </p:blipFill>
        <p:spPr>
          <a:xfrm>
            <a:off x="9105595" y="2014423"/>
            <a:ext cx="85954" cy="114300"/>
          </a:xfrm>
          <a:prstGeom prst="rect">
            <a:avLst/>
          </a:prstGeom>
        </p:spPr>
      </p:pic>
      <p:sp>
        <p:nvSpPr>
          <p:cNvPr id="26" name="Shape 17"/>
          <p:cNvSpPr/>
          <p:nvPr/>
        </p:nvSpPr>
        <p:spPr>
          <a:xfrm>
            <a:off x="381305" y="2572207"/>
            <a:ext cx="38405" cy="247802"/>
          </a:xfrm>
          <a:prstGeom prst="rect">
            <a:avLst/>
          </a:prstGeom>
          <a:solidFill>
            <a:srgbClr val="4A90E2"/>
          </a:solidFill>
          <a:ln w="12700">
            <a:solidFill>
              <a:srgbClr val="4A90E2">
                <a:alpha val="0"/>
              </a:srgbClr>
            </a:solidFill>
            <a:prstDash val="solid"/>
          </a:ln>
        </p:spPr>
      </p:sp>
      <p:sp>
        <p:nvSpPr>
          <p:cNvPr id="27" name="Text 18"/>
          <p:cNvSpPr txBox="1"/>
          <p:nvPr/>
        </p:nvSpPr>
        <p:spPr>
          <a:xfrm>
            <a:off x="514807" y="2572207"/>
            <a:ext cx="3676802"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3366"/>
                </a:solidFill>
                <a:latin typeface="Noto Sans JP" pitchFamily="34" charset="0"/>
                <a:ea typeface="Noto Sans JP" pitchFamily="34" charset="-122"/>
                <a:cs typeface="Noto Sans JP" pitchFamily="34" charset="-120"/>
              </a:rPr>
              <a:t>決済手段比率と傾向</a:t>
            </a:r>
            <a:endParaRPr lang="en-US" sz="1300" dirty="0"/>
          </a:p>
        </p:txBody>
      </p:sp>
      <p:pic>
        <p:nvPicPr>
          <p:cNvPr id="28" name="Image 7" descr="preencoded.png"/>
          <p:cNvPicPr>
            <a:picLocks noChangeAspect="1"/>
          </p:cNvPicPr>
          <p:nvPr/>
        </p:nvPicPr>
        <p:blipFill>
          <a:blip r:embed="rId9"/>
          <a:srcRect l="-4" r="-4"/>
          <a:stretch/>
        </p:blipFill>
        <p:spPr>
          <a:xfrm>
            <a:off x="381305" y="2952598"/>
            <a:ext cx="3619195" cy="1904695"/>
          </a:xfrm>
          <a:prstGeom prst="rect">
            <a:avLst/>
          </a:prstGeom>
        </p:spPr>
      </p:pic>
      <p:sp>
        <p:nvSpPr>
          <p:cNvPr id="29" name="Shape 19"/>
          <p:cNvSpPr/>
          <p:nvPr/>
        </p:nvSpPr>
        <p:spPr>
          <a:xfrm>
            <a:off x="381305" y="4953305"/>
            <a:ext cx="3619195" cy="838505"/>
          </a:xfrm>
          <a:prstGeom prst="roundRect">
            <a:avLst>
              <a:gd name="adj" fmla="val 14871"/>
            </a:avLst>
          </a:prstGeom>
          <a:solidFill>
            <a:srgbClr val="E3F2FD"/>
          </a:solidFill>
          <a:ln w="12700">
            <a:solidFill>
              <a:srgbClr val="BBDEFB"/>
            </a:solidFill>
            <a:prstDash val="solid"/>
          </a:ln>
        </p:spPr>
      </p:sp>
      <p:sp>
        <p:nvSpPr>
          <p:cNvPr id="30" name="Text 20"/>
          <p:cNvSpPr txBox="1"/>
          <p:nvPr/>
        </p:nvSpPr>
        <p:spPr>
          <a:xfrm>
            <a:off x="504749" y="5076749"/>
            <a:ext cx="3562502"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キャッシュレス比率 80〜90%</a:t>
            </a:r>
            <a:endParaRPr lang="en-US" sz="1000" dirty="0"/>
          </a:p>
        </p:txBody>
      </p:sp>
      <p:sp>
        <p:nvSpPr>
          <p:cNvPr id="31" name="Text 21"/>
          <p:cNvSpPr txBox="1"/>
          <p:nvPr/>
        </p:nvSpPr>
        <p:spPr>
          <a:xfrm>
            <a:off x="504749" y="5324551"/>
            <a:ext cx="3448202" cy="342900"/>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都市型フェスではほぼ完全キャッシュレス化が進行。現金は通信障害時の保険として機能。</a:t>
            </a:r>
            <a:endParaRPr lang="en-US" sz="900" dirty="0"/>
          </a:p>
        </p:txBody>
      </p:sp>
      <p:sp>
        <p:nvSpPr>
          <p:cNvPr id="32" name="Shape 22"/>
          <p:cNvSpPr/>
          <p:nvPr/>
        </p:nvSpPr>
        <p:spPr>
          <a:xfrm>
            <a:off x="4286707" y="2572207"/>
            <a:ext cx="38405" cy="247802"/>
          </a:xfrm>
          <a:prstGeom prst="rect">
            <a:avLst/>
          </a:prstGeom>
          <a:solidFill>
            <a:srgbClr val="4A90E2"/>
          </a:solidFill>
          <a:ln w="12700">
            <a:solidFill>
              <a:srgbClr val="4A90E2">
                <a:alpha val="0"/>
              </a:srgbClr>
            </a:solidFill>
            <a:prstDash val="solid"/>
          </a:ln>
        </p:spPr>
      </p:sp>
      <p:sp>
        <p:nvSpPr>
          <p:cNvPr id="33" name="Text 23"/>
          <p:cNvSpPr txBox="1"/>
          <p:nvPr/>
        </p:nvSpPr>
        <p:spPr>
          <a:xfrm>
            <a:off x="4420210" y="2572207"/>
            <a:ext cx="7582205"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3366"/>
                </a:solidFill>
                <a:latin typeface="Noto Sans JP" pitchFamily="34" charset="0"/>
                <a:ea typeface="Noto Sans JP" pitchFamily="34" charset="-122"/>
                <a:cs typeface="Noto Sans JP" pitchFamily="34" charset="-120"/>
              </a:rPr>
              <a:t>実装手順とコスト構造</a:t>
            </a:r>
            <a:endParaRPr lang="en-US" sz="1300" dirty="0"/>
          </a:p>
        </p:txBody>
      </p:sp>
      <p:sp>
        <p:nvSpPr>
          <p:cNvPr id="34" name="Shape 24"/>
          <p:cNvSpPr/>
          <p:nvPr/>
        </p:nvSpPr>
        <p:spPr>
          <a:xfrm>
            <a:off x="4286707" y="2952598"/>
            <a:ext cx="1238098" cy="952805"/>
          </a:xfrm>
          <a:prstGeom prst="roundRect">
            <a:avLst>
              <a:gd name="adj" fmla="val 11516"/>
            </a:avLst>
          </a:prstGeom>
          <a:solidFill>
            <a:srgbClr val="F5F9FF"/>
          </a:solidFill>
          <a:ln w="12700">
            <a:solidFill>
              <a:srgbClr val="BBDEFB"/>
            </a:solidFill>
            <a:prstDash val="solid"/>
          </a:ln>
        </p:spPr>
      </p:sp>
      <p:sp>
        <p:nvSpPr>
          <p:cNvPr id="35" name="Shape 25"/>
          <p:cNvSpPr/>
          <p:nvPr/>
        </p:nvSpPr>
        <p:spPr>
          <a:xfrm>
            <a:off x="4791456" y="3129077"/>
            <a:ext cx="228600" cy="228600"/>
          </a:xfrm>
          <a:prstGeom prst="ellipse">
            <a:avLst/>
          </a:prstGeom>
          <a:solidFill>
            <a:srgbClr val="E3F2FD"/>
          </a:solidFill>
          <a:ln w="12700">
            <a:solidFill>
              <a:srgbClr val="FFFFFF">
                <a:alpha val="0"/>
              </a:srgbClr>
            </a:solidFill>
            <a:prstDash val="solid"/>
          </a:ln>
        </p:spPr>
      </p:sp>
      <p:sp>
        <p:nvSpPr>
          <p:cNvPr id="36" name="Text 26"/>
          <p:cNvSpPr/>
          <p:nvPr/>
        </p:nvSpPr>
        <p:spPr>
          <a:xfrm>
            <a:off x="4762195" y="3129077"/>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1000" b="1" dirty="0">
                <a:solidFill>
                  <a:srgbClr val="0052CC"/>
                </a:solidFill>
                <a:latin typeface="Montserrat" pitchFamily="34" charset="0"/>
                <a:ea typeface="Montserrat" pitchFamily="34" charset="-122"/>
                <a:cs typeface="Montserrat" pitchFamily="34" charset="-120"/>
              </a:rPr>
              <a:t>1</a:t>
            </a:r>
            <a:endParaRPr lang="en-US" sz="1000" dirty="0"/>
          </a:p>
        </p:txBody>
      </p:sp>
      <p:sp>
        <p:nvSpPr>
          <p:cNvPr id="37" name="Text 27"/>
          <p:cNvSpPr txBox="1"/>
          <p:nvPr/>
        </p:nvSpPr>
        <p:spPr>
          <a:xfrm>
            <a:off x="4466844" y="3405226"/>
            <a:ext cx="886054" cy="162763"/>
          </a:xfrm>
          <a:prstGeom prst="rect">
            <a:avLst/>
          </a:prstGeom>
          <a:noFill/>
          <a:ln/>
        </p:spPr>
        <p:txBody>
          <a:bodyPr wrap="square" lIns="0" tIns="0" rIns="0" bIns="0" rtlCol="0" anchor="ctr"/>
          <a:lstStyle/>
          <a:p>
            <a:pPr marL="0" indent="0" algn="ctr">
              <a:buNone/>
            </a:pPr>
            <a:r>
              <a:rPr lang="en-US" sz="900" b="1" dirty="0">
                <a:solidFill>
                  <a:srgbClr val="003366"/>
                </a:solidFill>
                <a:latin typeface="Noto Sans JP" pitchFamily="34" charset="0"/>
                <a:ea typeface="Noto Sans JP" pitchFamily="34" charset="-122"/>
                <a:cs typeface="Noto Sans JP" pitchFamily="34" charset="-120"/>
              </a:rPr>
              <a:t>端末・回線契約</a:t>
            </a:r>
            <a:endParaRPr lang="en-US" sz="900" dirty="0"/>
          </a:p>
        </p:txBody>
      </p:sp>
      <p:sp>
        <p:nvSpPr>
          <p:cNvPr id="38" name="Text 28"/>
          <p:cNvSpPr txBox="1"/>
          <p:nvPr/>
        </p:nvSpPr>
        <p:spPr>
          <a:xfrm>
            <a:off x="4528109" y="3586277"/>
            <a:ext cx="762610"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導入1〜2ヶ月前</a:t>
            </a:r>
            <a:endParaRPr lang="en-US" sz="800" dirty="0"/>
          </a:p>
        </p:txBody>
      </p:sp>
      <p:pic>
        <p:nvPicPr>
          <p:cNvPr id="39" name="Image 8" descr="preencoded.png"/>
          <p:cNvPicPr>
            <a:picLocks noChangeAspect="1"/>
          </p:cNvPicPr>
          <p:nvPr/>
        </p:nvPicPr>
        <p:blipFill>
          <a:blip r:embed="rId10"/>
          <a:srcRect l="-1923" r="-1923"/>
          <a:stretch/>
        </p:blipFill>
        <p:spPr>
          <a:xfrm>
            <a:off x="5605272" y="3386023"/>
            <a:ext cx="123444" cy="190195"/>
          </a:xfrm>
          <a:prstGeom prst="rect">
            <a:avLst/>
          </a:prstGeom>
        </p:spPr>
      </p:pic>
      <p:sp>
        <p:nvSpPr>
          <p:cNvPr id="40" name="Shape 29"/>
          <p:cNvSpPr/>
          <p:nvPr/>
        </p:nvSpPr>
        <p:spPr>
          <a:xfrm>
            <a:off x="5810098" y="2952598"/>
            <a:ext cx="1238098" cy="952805"/>
          </a:xfrm>
          <a:prstGeom prst="roundRect">
            <a:avLst>
              <a:gd name="adj" fmla="val 11516"/>
            </a:avLst>
          </a:prstGeom>
          <a:solidFill>
            <a:srgbClr val="F5F9FF"/>
          </a:solidFill>
          <a:ln w="12700">
            <a:solidFill>
              <a:srgbClr val="BBDEFB"/>
            </a:solidFill>
            <a:prstDash val="solid"/>
          </a:ln>
        </p:spPr>
      </p:sp>
      <p:sp>
        <p:nvSpPr>
          <p:cNvPr id="41" name="Shape 30"/>
          <p:cNvSpPr/>
          <p:nvPr/>
        </p:nvSpPr>
        <p:spPr>
          <a:xfrm>
            <a:off x="6314846" y="3129077"/>
            <a:ext cx="228600" cy="228600"/>
          </a:xfrm>
          <a:prstGeom prst="ellipse">
            <a:avLst/>
          </a:prstGeom>
          <a:solidFill>
            <a:srgbClr val="E3F2FD"/>
          </a:solidFill>
          <a:ln w="12700">
            <a:solidFill>
              <a:srgbClr val="FFFFFF">
                <a:alpha val="0"/>
              </a:srgbClr>
            </a:solidFill>
            <a:prstDash val="solid"/>
          </a:ln>
        </p:spPr>
      </p:sp>
      <p:sp>
        <p:nvSpPr>
          <p:cNvPr id="42" name="Text 31"/>
          <p:cNvSpPr/>
          <p:nvPr/>
        </p:nvSpPr>
        <p:spPr>
          <a:xfrm>
            <a:off x="6286500" y="3129077"/>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1000" b="1" dirty="0">
                <a:solidFill>
                  <a:srgbClr val="0052CC"/>
                </a:solidFill>
                <a:latin typeface="Montserrat" pitchFamily="34" charset="0"/>
                <a:ea typeface="Montserrat" pitchFamily="34" charset="-122"/>
                <a:cs typeface="Montserrat" pitchFamily="34" charset="-120"/>
              </a:rPr>
              <a:t>2</a:t>
            </a:r>
            <a:endParaRPr lang="en-US" sz="1000" dirty="0"/>
          </a:p>
        </p:txBody>
      </p:sp>
      <p:sp>
        <p:nvSpPr>
          <p:cNvPr id="43" name="Text 32"/>
          <p:cNvSpPr txBox="1"/>
          <p:nvPr/>
        </p:nvSpPr>
        <p:spPr>
          <a:xfrm>
            <a:off x="5991149" y="3405226"/>
            <a:ext cx="886054" cy="162763"/>
          </a:xfrm>
          <a:prstGeom prst="rect">
            <a:avLst/>
          </a:prstGeom>
          <a:noFill/>
          <a:ln/>
        </p:spPr>
        <p:txBody>
          <a:bodyPr wrap="square" lIns="0" tIns="0" rIns="0" bIns="0" rtlCol="0" anchor="ctr"/>
          <a:lstStyle/>
          <a:p>
            <a:pPr marL="0" indent="0" algn="ctr">
              <a:buNone/>
            </a:pPr>
            <a:r>
              <a:rPr lang="en-US" sz="900" b="1" dirty="0">
                <a:solidFill>
                  <a:srgbClr val="003366"/>
                </a:solidFill>
                <a:latin typeface="Noto Sans JP" pitchFamily="34" charset="0"/>
                <a:ea typeface="Noto Sans JP" pitchFamily="34" charset="-122"/>
                <a:cs typeface="Noto Sans JP" pitchFamily="34" charset="-120"/>
              </a:rPr>
              <a:t>ブランド有効化</a:t>
            </a:r>
            <a:endParaRPr lang="en-US" sz="900" dirty="0"/>
          </a:p>
        </p:txBody>
      </p:sp>
      <p:sp>
        <p:nvSpPr>
          <p:cNvPr id="44" name="Text 33"/>
          <p:cNvSpPr txBox="1"/>
          <p:nvPr/>
        </p:nvSpPr>
        <p:spPr>
          <a:xfrm>
            <a:off x="6057900" y="3586277"/>
            <a:ext cx="743407"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審査・登録完了</a:t>
            </a:r>
            <a:endParaRPr lang="en-US" sz="800" dirty="0"/>
          </a:p>
        </p:txBody>
      </p:sp>
      <p:pic>
        <p:nvPicPr>
          <p:cNvPr id="45" name="Image 9" descr="preencoded.png"/>
          <p:cNvPicPr>
            <a:picLocks noChangeAspect="1"/>
          </p:cNvPicPr>
          <p:nvPr/>
        </p:nvPicPr>
        <p:blipFill>
          <a:blip r:embed="rId10"/>
          <a:srcRect l="-1923" r="-1923"/>
          <a:stretch/>
        </p:blipFill>
        <p:spPr>
          <a:xfrm>
            <a:off x="7129577" y="3386023"/>
            <a:ext cx="123444" cy="190195"/>
          </a:xfrm>
          <a:prstGeom prst="rect">
            <a:avLst/>
          </a:prstGeom>
        </p:spPr>
      </p:pic>
      <p:sp>
        <p:nvSpPr>
          <p:cNvPr id="46" name="Shape 34"/>
          <p:cNvSpPr/>
          <p:nvPr/>
        </p:nvSpPr>
        <p:spPr>
          <a:xfrm>
            <a:off x="7334402" y="2952598"/>
            <a:ext cx="1238098" cy="952805"/>
          </a:xfrm>
          <a:prstGeom prst="roundRect">
            <a:avLst>
              <a:gd name="adj" fmla="val 11516"/>
            </a:avLst>
          </a:prstGeom>
          <a:solidFill>
            <a:srgbClr val="F5F9FF"/>
          </a:solidFill>
          <a:ln w="12700">
            <a:solidFill>
              <a:srgbClr val="BBDEFB"/>
            </a:solidFill>
            <a:prstDash val="solid"/>
          </a:ln>
        </p:spPr>
      </p:sp>
      <p:sp>
        <p:nvSpPr>
          <p:cNvPr id="47" name="Shape 35"/>
          <p:cNvSpPr/>
          <p:nvPr/>
        </p:nvSpPr>
        <p:spPr>
          <a:xfrm>
            <a:off x="7839151" y="3129077"/>
            <a:ext cx="228600" cy="228600"/>
          </a:xfrm>
          <a:prstGeom prst="ellipse">
            <a:avLst/>
          </a:prstGeom>
          <a:solidFill>
            <a:srgbClr val="E3F2FD"/>
          </a:solidFill>
          <a:ln w="12700">
            <a:solidFill>
              <a:srgbClr val="FFFFFF">
                <a:alpha val="0"/>
              </a:srgbClr>
            </a:solidFill>
            <a:prstDash val="solid"/>
          </a:ln>
        </p:spPr>
      </p:sp>
      <p:sp>
        <p:nvSpPr>
          <p:cNvPr id="48" name="Text 36"/>
          <p:cNvSpPr/>
          <p:nvPr/>
        </p:nvSpPr>
        <p:spPr>
          <a:xfrm>
            <a:off x="7810805" y="3129077"/>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1000" b="1" dirty="0">
                <a:solidFill>
                  <a:srgbClr val="0052CC"/>
                </a:solidFill>
                <a:latin typeface="Montserrat" pitchFamily="34" charset="0"/>
                <a:ea typeface="Montserrat" pitchFamily="34" charset="-122"/>
                <a:cs typeface="Montserrat" pitchFamily="34" charset="-120"/>
              </a:rPr>
              <a:t>3</a:t>
            </a:r>
            <a:endParaRPr lang="en-US" sz="1000" dirty="0"/>
          </a:p>
        </p:txBody>
      </p:sp>
      <p:sp>
        <p:nvSpPr>
          <p:cNvPr id="49" name="Text 37"/>
          <p:cNvSpPr txBox="1"/>
          <p:nvPr/>
        </p:nvSpPr>
        <p:spPr>
          <a:xfrm>
            <a:off x="7572146" y="3405226"/>
            <a:ext cx="771754" cy="162763"/>
          </a:xfrm>
          <a:prstGeom prst="rect">
            <a:avLst/>
          </a:prstGeom>
          <a:noFill/>
          <a:ln/>
        </p:spPr>
        <p:txBody>
          <a:bodyPr wrap="square" lIns="0" tIns="0" rIns="0" bIns="0" rtlCol="0" anchor="ctr"/>
          <a:lstStyle/>
          <a:p>
            <a:pPr marL="0" indent="0" algn="ctr">
              <a:buNone/>
            </a:pPr>
            <a:r>
              <a:rPr lang="en-US" sz="900" b="1" dirty="0">
                <a:solidFill>
                  <a:srgbClr val="003366"/>
                </a:solidFill>
                <a:latin typeface="Noto Sans JP" pitchFamily="34" charset="0"/>
                <a:ea typeface="Noto Sans JP" pitchFamily="34" charset="-122"/>
                <a:cs typeface="Noto Sans JP" pitchFamily="34" charset="-120"/>
              </a:rPr>
              <a:t>スタッフ教育</a:t>
            </a:r>
            <a:endParaRPr lang="en-US" sz="900" dirty="0"/>
          </a:p>
        </p:txBody>
      </p:sp>
      <p:sp>
        <p:nvSpPr>
          <p:cNvPr id="50" name="Text 38"/>
          <p:cNvSpPr txBox="1"/>
          <p:nvPr/>
        </p:nvSpPr>
        <p:spPr>
          <a:xfrm>
            <a:off x="7487107" y="3586277"/>
            <a:ext cx="933602"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操作・トラブル対応</a:t>
            </a:r>
            <a:endParaRPr lang="en-US" sz="800" dirty="0"/>
          </a:p>
        </p:txBody>
      </p:sp>
      <p:pic>
        <p:nvPicPr>
          <p:cNvPr id="51" name="Image 10" descr="preencoded.png"/>
          <p:cNvPicPr>
            <a:picLocks noChangeAspect="1"/>
          </p:cNvPicPr>
          <p:nvPr/>
        </p:nvPicPr>
        <p:blipFill>
          <a:blip r:embed="rId10"/>
          <a:srcRect l="-1923" r="-1923"/>
          <a:stretch/>
        </p:blipFill>
        <p:spPr>
          <a:xfrm>
            <a:off x="8653882" y="3386023"/>
            <a:ext cx="123444" cy="190195"/>
          </a:xfrm>
          <a:prstGeom prst="rect">
            <a:avLst/>
          </a:prstGeom>
        </p:spPr>
      </p:pic>
      <p:sp>
        <p:nvSpPr>
          <p:cNvPr id="52" name="Shape 39"/>
          <p:cNvSpPr/>
          <p:nvPr/>
        </p:nvSpPr>
        <p:spPr>
          <a:xfrm>
            <a:off x="8858707" y="2952598"/>
            <a:ext cx="1238098" cy="952805"/>
          </a:xfrm>
          <a:prstGeom prst="roundRect">
            <a:avLst>
              <a:gd name="adj" fmla="val 11516"/>
            </a:avLst>
          </a:prstGeom>
          <a:solidFill>
            <a:srgbClr val="F5F9FF"/>
          </a:solidFill>
          <a:ln w="12700">
            <a:solidFill>
              <a:srgbClr val="BBDEFB"/>
            </a:solidFill>
            <a:prstDash val="solid"/>
          </a:ln>
        </p:spPr>
      </p:sp>
      <p:sp>
        <p:nvSpPr>
          <p:cNvPr id="53" name="Shape 40"/>
          <p:cNvSpPr/>
          <p:nvPr/>
        </p:nvSpPr>
        <p:spPr>
          <a:xfrm>
            <a:off x="9363456" y="3129077"/>
            <a:ext cx="228600" cy="228600"/>
          </a:xfrm>
          <a:prstGeom prst="ellipse">
            <a:avLst/>
          </a:prstGeom>
          <a:solidFill>
            <a:srgbClr val="E3F2FD"/>
          </a:solidFill>
          <a:ln w="12700">
            <a:solidFill>
              <a:srgbClr val="FFFFFF">
                <a:alpha val="0"/>
              </a:srgbClr>
            </a:solidFill>
            <a:prstDash val="solid"/>
          </a:ln>
        </p:spPr>
      </p:sp>
      <p:sp>
        <p:nvSpPr>
          <p:cNvPr id="54" name="Text 41"/>
          <p:cNvSpPr/>
          <p:nvPr/>
        </p:nvSpPr>
        <p:spPr>
          <a:xfrm>
            <a:off x="9334195" y="3129077"/>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1000" b="1" dirty="0">
                <a:solidFill>
                  <a:srgbClr val="0052CC"/>
                </a:solidFill>
                <a:latin typeface="Montserrat" pitchFamily="34" charset="0"/>
                <a:ea typeface="Montserrat" pitchFamily="34" charset="-122"/>
                <a:cs typeface="Montserrat" pitchFamily="34" charset="-120"/>
              </a:rPr>
              <a:t>4</a:t>
            </a:r>
            <a:endParaRPr lang="en-US" sz="1000" dirty="0"/>
          </a:p>
        </p:txBody>
      </p:sp>
      <p:sp>
        <p:nvSpPr>
          <p:cNvPr id="55" name="Text 42"/>
          <p:cNvSpPr txBox="1"/>
          <p:nvPr/>
        </p:nvSpPr>
        <p:spPr>
          <a:xfrm>
            <a:off x="9069934" y="3405226"/>
            <a:ext cx="822046" cy="162763"/>
          </a:xfrm>
          <a:prstGeom prst="rect">
            <a:avLst/>
          </a:prstGeom>
          <a:noFill/>
          <a:ln/>
        </p:spPr>
        <p:txBody>
          <a:bodyPr wrap="square" lIns="0" tIns="0" rIns="0" bIns="0" rtlCol="0" anchor="ctr"/>
          <a:lstStyle/>
          <a:p>
            <a:pPr marL="0" indent="0" algn="ctr">
              <a:buNone/>
            </a:pPr>
            <a:r>
              <a:rPr lang="en-US" sz="900" b="1" dirty="0">
                <a:solidFill>
                  <a:srgbClr val="003366"/>
                </a:solidFill>
                <a:latin typeface="Noto Sans JP" pitchFamily="34" charset="0"/>
                <a:ea typeface="Noto Sans JP" pitchFamily="34" charset="-122"/>
                <a:cs typeface="Noto Sans JP" pitchFamily="34" charset="-120"/>
              </a:rPr>
              <a:t>現金Fallback</a:t>
            </a:r>
            <a:endParaRPr lang="en-US" sz="900" dirty="0"/>
          </a:p>
        </p:txBody>
      </p:sp>
      <p:sp>
        <p:nvSpPr>
          <p:cNvPr id="56" name="Text 43"/>
          <p:cNvSpPr txBox="1"/>
          <p:nvPr/>
        </p:nvSpPr>
        <p:spPr>
          <a:xfrm>
            <a:off x="9153144" y="3586277"/>
            <a:ext cx="648310"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通信障害対策</a:t>
            </a:r>
            <a:endParaRPr lang="en-US" sz="800" dirty="0"/>
          </a:p>
        </p:txBody>
      </p:sp>
      <p:pic>
        <p:nvPicPr>
          <p:cNvPr id="57" name="Image 11" descr="preencoded.png"/>
          <p:cNvPicPr>
            <a:picLocks noChangeAspect="1"/>
          </p:cNvPicPr>
          <p:nvPr/>
        </p:nvPicPr>
        <p:blipFill>
          <a:blip r:embed="rId10"/>
          <a:srcRect l="-1923" r="-1923"/>
          <a:stretch/>
        </p:blipFill>
        <p:spPr>
          <a:xfrm>
            <a:off x="10177272" y="3386023"/>
            <a:ext cx="123444" cy="190195"/>
          </a:xfrm>
          <a:prstGeom prst="rect">
            <a:avLst/>
          </a:prstGeom>
        </p:spPr>
      </p:pic>
      <p:sp>
        <p:nvSpPr>
          <p:cNvPr id="58" name="Shape 44"/>
          <p:cNvSpPr/>
          <p:nvPr/>
        </p:nvSpPr>
        <p:spPr>
          <a:xfrm>
            <a:off x="10382098" y="2952598"/>
            <a:ext cx="1238098" cy="952805"/>
          </a:xfrm>
          <a:prstGeom prst="roundRect">
            <a:avLst>
              <a:gd name="adj" fmla="val 11516"/>
            </a:avLst>
          </a:prstGeom>
          <a:solidFill>
            <a:srgbClr val="E8F5E9"/>
          </a:solidFill>
          <a:ln w="12700">
            <a:solidFill>
              <a:srgbClr val="A5D6A7"/>
            </a:solidFill>
            <a:prstDash val="solid"/>
          </a:ln>
        </p:spPr>
      </p:sp>
      <p:sp>
        <p:nvSpPr>
          <p:cNvPr id="59" name="Shape 45"/>
          <p:cNvSpPr/>
          <p:nvPr/>
        </p:nvSpPr>
        <p:spPr>
          <a:xfrm>
            <a:off x="10886846" y="3129077"/>
            <a:ext cx="228600" cy="228600"/>
          </a:xfrm>
          <a:prstGeom prst="ellipse">
            <a:avLst/>
          </a:prstGeom>
          <a:solidFill>
            <a:srgbClr val="C8E6C9"/>
          </a:solidFill>
          <a:ln w="12700">
            <a:solidFill>
              <a:srgbClr val="FFFFFF">
                <a:alpha val="0"/>
              </a:srgbClr>
            </a:solidFill>
            <a:prstDash val="solid"/>
          </a:ln>
        </p:spPr>
      </p:sp>
      <p:sp>
        <p:nvSpPr>
          <p:cNvPr id="60" name="Text 46"/>
          <p:cNvSpPr/>
          <p:nvPr/>
        </p:nvSpPr>
        <p:spPr>
          <a:xfrm>
            <a:off x="10858500" y="3129077"/>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1000" b="1" dirty="0">
                <a:solidFill>
                  <a:srgbClr val="2E7D32"/>
                </a:solidFill>
                <a:latin typeface="Montserrat" pitchFamily="34" charset="0"/>
                <a:ea typeface="Montserrat" pitchFamily="34" charset="-122"/>
                <a:cs typeface="Montserrat" pitchFamily="34" charset="-120"/>
              </a:rPr>
              <a:t>5</a:t>
            </a:r>
            <a:endParaRPr lang="en-US" sz="1000" dirty="0"/>
          </a:p>
        </p:txBody>
      </p:sp>
      <p:sp>
        <p:nvSpPr>
          <p:cNvPr id="61" name="Text 47"/>
          <p:cNvSpPr txBox="1"/>
          <p:nvPr/>
        </p:nvSpPr>
        <p:spPr>
          <a:xfrm>
            <a:off x="10734142" y="3405226"/>
            <a:ext cx="543154" cy="162763"/>
          </a:xfrm>
          <a:prstGeom prst="rect">
            <a:avLst/>
          </a:prstGeom>
          <a:noFill/>
          <a:ln/>
        </p:spPr>
        <p:txBody>
          <a:bodyPr wrap="square" lIns="0" tIns="0" rIns="0" bIns="0" rtlCol="0" anchor="ctr"/>
          <a:lstStyle/>
          <a:p>
            <a:pPr marL="0" indent="0" algn="ctr">
              <a:buNone/>
            </a:pPr>
            <a:r>
              <a:rPr lang="en-US" sz="900" b="1" dirty="0">
                <a:solidFill>
                  <a:srgbClr val="003366"/>
                </a:solidFill>
                <a:latin typeface="Noto Sans JP" pitchFamily="34" charset="0"/>
                <a:ea typeface="Noto Sans JP" pitchFamily="34" charset="-122"/>
                <a:cs typeface="Noto Sans JP" pitchFamily="34" charset="-120"/>
              </a:rPr>
              <a:t>当日運用</a:t>
            </a:r>
            <a:endParaRPr lang="en-US" sz="900" dirty="0"/>
          </a:p>
        </p:txBody>
      </p:sp>
      <p:sp>
        <p:nvSpPr>
          <p:cNvPr id="62" name="Text 48"/>
          <p:cNvSpPr txBox="1"/>
          <p:nvPr/>
        </p:nvSpPr>
        <p:spPr>
          <a:xfrm>
            <a:off x="10629900" y="3586277"/>
            <a:ext cx="743407"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ピーク対応確認</a:t>
            </a:r>
            <a:endParaRPr lang="en-US" sz="800" dirty="0"/>
          </a:p>
        </p:txBody>
      </p:sp>
      <p:sp>
        <p:nvSpPr>
          <p:cNvPr id="63" name="Shape 49"/>
          <p:cNvSpPr/>
          <p:nvPr/>
        </p:nvSpPr>
        <p:spPr>
          <a:xfrm>
            <a:off x="4286707" y="4048049"/>
            <a:ext cx="3619195" cy="2009851"/>
          </a:xfrm>
          <a:prstGeom prst="roundRect">
            <a:avLst>
              <a:gd name="adj" fmla="val 2587"/>
            </a:avLst>
          </a:prstGeom>
          <a:solidFill>
            <a:srgbClr val="FFFFFF"/>
          </a:solidFill>
          <a:ln w="12700">
            <a:solidFill>
              <a:srgbClr val="E0E0E0"/>
            </a:solidFill>
            <a:prstDash val="solid"/>
          </a:ln>
        </p:spPr>
      </p:sp>
      <p:sp>
        <p:nvSpPr>
          <p:cNvPr id="64" name="Shape 50"/>
          <p:cNvSpPr/>
          <p:nvPr/>
        </p:nvSpPr>
        <p:spPr>
          <a:xfrm>
            <a:off x="4410151" y="4410151"/>
            <a:ext cx="3372307" cy="19202"/>
          </a:xfrm>
          <a:prstGeom prst="rect">
            <a:avLst/>
          </a:prstGeom>
          <a:solidFill>
            <a:srgbClr val="4A90E2"/>
          </a:solidFill>
          <a:ln w="12700">
            <a:solidFill>
              <a:srgbClr val="4A90E2">
                <a:alpha val="0"/>
              </a:srgbClr>
            </a:solidFill>
            <a:prstDash val="solid"/>
          </a:ln>
        </p:spPr>
      </p:sp>
      <p:sp>
        <p:nvSpPr>
          <p:cNvPr id="65" name="Text 51"/>
          <p:cNvSpPr txBox="1"/>
          <p:nvPr/>
        </p:nvSpPr>
        <p:spPr>
          <a:xfrm>
            <a:off x="4410151" y="4172407"/>
            <a:ext cx="3448202" cy="19111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003366"/>
                </a:solidFill>
                <a:latin typeface="Noto Sans JP" pitchFamily="34" charset="0"/>
                <a:ea typeface="Noto Sans JP" pitchFamily="34" charset="-122"/>
                <a:cs typeface="Noto Sans JP" pitchFamily="34" charset="-120"/>
              </a:rPr>
              <a:t>導入コスト概算（1店舗あたり）</a:t>
            </a:r>
            <a:endParaRPr lang="en-US" sz="1000" dirty="0"/>
          </a:p>
        </p:txBody>
      </p:sp>
      <p:sp>
        <p:nvSpPr>
          <p:cNvPr id="66" name="Shape 52"/>
          <p:cNvSpPr/>
          <p:nvPr/>
        </p:nvSpPr>
        <p:spPr>
          <a:xfrm>
            <a:off x="4410151" y="4782312"/>
            <a:ext cx="3372307" cy="9144"/>
          </a:xfrm>
          <a:prstGeom prst="rect">
            <a:avLst/>
          </a:prstGeom>
          <a:solidFill>
            <a:srgbClr val="E0E0E0"/>
          </a:solidFill>
          <a:ln w="12700">
            <a:solidFill>
              <a:srgbClr val="E0E0E0">
                <a:alpha val="0"/>
              </a:srgbClr>
            </a:solidFill>
            <a:prstDash val="solid"/>
          </a:ln>
        </p:spPr>
      </p:sp>
      <p:sp>
        <p:nvSpPr>
          <p:cNvPr id="67" name="Text 53"/>
          <p:cNvSpPr txBox="1"/>
          <p:nvPr/>
        </p:nvSpPr>
        <p:spPr>
          <a:xfrm>
            <a:off x="4410151" y="4562856"/>
            <a:ext cx="1347826" cy="181051"/>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クレジットカード端末</a:t>
            </a:r>
            <a:endParaRPr lang="en-US" sz="900" dirty="0"/>
          </a:p>
        </p:txBody>
      </p:sp>
      <p:sp>
        <p:nvSpPr>
          <p:cNvPr id="68" name="Text 54"/>
          <p:cNvSpPr txBox="1"/>
          <p:nvPr/>
        </p:nvSpPr>
        <p:spPr>
          <a:xfrm>
            <a:off x="6999732" y="4562856"/>
            <a:ext cx="922630"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0 〜 50,000円</a:t>
            </a:r>
            <a:endParaRPr lang="en-US" sz="900" dirty="0"/>
          </a:p>
        </p:txBody>
      </p:sp>
      <p:sp>
        <p:nvSpPr>
          <p:cNvPr id="69" name="Shape 55"/>
          <p:cNvSpPr/>
          <p:nvPr/>
        </p:nvSpPr>
        <p:spPr>
          <a:xfrm>
            <a:off x="4410151" y="5049317"/>
            <a:ext cx="3372307" cy="9144"/>
          </a:xfrm>
          <a:prstGeom prst="rect">
            <a:avLst/>
          </a:prstGeom>
          <a:solidFill>
            <a:srgbClr val="E0E0E0"/>
          </a:solidFill>
          <a:ln w="12700">
            <a:solidFill>
              <a:srgbClr val="E0E0E0">
                <a:alpha val="0"/>
              </a:srgbClr>
            </a:solidFill>
            <a:prstDash val="solid"/>
          </a:ln>
        </p:spPr>
      </p:sp>
      <p:sp>
        <p:nvSpPr>
          <p:cNvPr id="70" name="Text 56"/>
          <p:cNvSpPr txBox="1"/>
          <p:nvPr/>
        </p:nvSpPr>
        <p:spPr>
          <a:xfrm>
            <a:off x="4410151" y="4828946"/>
            <a:ext cx="952805" cy="181051"/>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電子マネー端末</a:t>
            </a:r>
            <a:endParaRPr lang="en-US" sz="900" dirty="0"/>
          </a:p>
        </p:txBody>
      </p:sp>
      <p:sp>
        <p:nvSpPr>
          <p:cNvPr id="71" name="Text 57"/>
          <p:cNvSpPr txBox="1"/>
          <p:nvPr/>
        </p:nvSpPr>
        <p:spPr>
          <a:xfrm>
            <a:off x="6666890" y="4828946"/>
            <a:ext cx="1319479"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10,000 〜 30,000円</a:t>
            </a:r>
            <a:endParaRPr lang="en-US" sz="900" dirty="0"/>
          </a:p>
        </p:txBody>
      </p:sp>
      <p:sp>
        <p:nvSpPr>
          <p:cNvPr id="72" name="Shape 58"/>
          <p:cNvSpPr/>
          <p:nvPr/>
        </p:nvSpPr>
        <p:spPr>
          <a:xfrm>
            <a:off x="4410151" y="5315407"/>
            <a:ext cx="3372307" cy="9144"/>
          </a:xfrm>
          <a:prstGeom prst="rect">
            <a:avLst/>
          </a:prstGeom>
          <a:solidFill>
            <a:srgbClr val="E0E0E0"/>
          </a:solidFill>
          <a:ln w="12700">
            <a:solidFill>
              <a:srgbClr val="E0E0E0">
                <a:alpha val="0"/>
              </a:srgbClr>
            </a:solidFill>
            <a:prstDash val="solid"/>
          </a:ln>
        </p:spPr>
      </p:sp>
      <p:sp>
        <p:nvSpPr>
          <p:cNvPr id="73" name="Text 59"/>
          <p:cNvSpPr txBox="1"/>
          <p:nvPr/>
        </p:nvSpPr>
        <p:spPr>
          <a:xfrm>
            <a:off x="4410151" y="5095951"/>
            <a:ext cx="866851" cy="181051"/>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QR決済導入費</a:t>
            </a:r>
            <a:endParaRPr lang="en-US" sz="900" dirty="0"/>
          </a:p>
        </p:txBody>
      </p:sp>
      <p:sp>
        <p:nvSpPr>
          <p:cNvPr id="74" name="Text 60"/>
          <p:cNvSpPr txBox="1"/>
          <p:nvPr/>
        </p:nvSpPr>
        <p:spPr>
          <a:xfrm>
            <a:off x="7106717" y="5095951"/>
            <a:ext cx="776326"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無料 〜 低額</a:t>
            </a:r>
            <a:endParaRPr lang="en-US" sz="900" dirty="0"/>
          </a:p>
        </p:txBody>
      </p:sp>
      <p:sp>
        <p:nvSpPr>
          <p:cNvPr id="75" name="Shape 61"/>
          <p:cNvSpPr/>
          <p:nvPr/>
        </p:nvSpPr>
        <p:spPr>
          <a:xfrm>
            <a:off x="4410151" y="5582412"/>
            <a:ext cx="3372307" cy="9144"/>
          </a:xfrm>
          <a:prstGeom prst="rect">
            <a:avLst/>
          </a:prstGeom>
          <a:solidFill>
            <a:srgbClr val="E0E0E0"/>
          </a:solidFill>
          <a:ln w="12700">
            <a:solidFill>
              <a:srgbClr val="E0E0E0">
                <a:alpha val="0"/>
              </a:srgbClr>
            </a:solidFill>
            <a:prstDash val="solid"/>
          </a:ln>
        </p:spPr>
      </p:sp>
      <p:sp>
        <p:nvSpPr>
          <p:cNvPr id="76" name="Text 62"/>
          <p:cNvSpPr txBox="1"/>
          <p:nvPr/>
        </p:nvSpPr>
        <p:spPr>
          <a:xfrm>
            <a:off x="4410151" y="5362956"/>
            <a:ext cx="1371600" cy="181051"/>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通信回線（SIM/Wi-Fi）</a:t>
            </a:r>
            <a:endParaRPr lang="en-US" sz="900" dirty="0"/>
          </a:p>
        </p:txBody>
      </p:sp>
      <p:sp>
        <p:nvSpPr>
          <p:cNvPr id="77" name="Text 63"/>
          <p:cNvSpPr txBox="1"/>
          <p:nvPr/>
        </p:nvSpPr>
        <p:spPr>
          <a:xfrm>
            <a:off x="6666890" y="5362956"/>
            <a:ext cx="1319479"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10,000 〜 30,000円</a:t>
            </a:r>
            <a:endParaRPr lang="en-US" sz="900" dirty="0"/>
          </a:p>
        </p:txBody>
      </p:sp>
      <p:sp>
        <p:nvSpPr>
          <p:cNvPr id="78" name="Shape 64"/>
          <p:cNvSpPr/>
          <p:nvPr/>
        </p:nvSpPr>
        <p:spPr>
          <a:xfrm>
            <a:off x="4410151" y="5639105"/>
            <a:ext cx="3372307" cy="295351"/>
          </a:xfrm>
          <a:prstGeom prst="rect">
            <a:avLst/>
          </a:prstGeom>
          <a:solidFill>
            <a:srgbClr val="F5F5F5"/>
          </a:solidFill>
          <a:ln w="12700">
            <a:solidFill>
              <a:srgbClr val="FFFFFF">
                <a:alpha val="0"/>
              </a:srgbClr>
            </a:solidFill>
            <a:prstDash val="solid"/>
          </a:ln>
        </p:spPr>
      </p:sp>
      <p:sp>
        <p:nvSpPr>
          <p:cNvPr id="79" name="Text 65"/>
          <p:cNvSpPr txBox="1"/>
          <p:nvPr/>
        </p:nvSpPr>
        <p:spPr>
          <a:xfrm>
            <a:off x="4457700" y="5695798"/>
            <a:ext cx="952805" cy="181051"/>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合計導入コスト</a:t>
            </a:r>
            <a:endParaRPr lang="en-US" sz="900" dirty="0"/>
          </a:p>
        </p:txBody>
      </p:sp>
      <p:sp>
        <p:nvSpPr>
          <p:cNvPr id="80" name="Text 66"/>
          <p:cNvSpPr txBox="1"/>
          <p:nvPr/>
        </p:nvSpPr>
        <p:spPr>
          <a:xfrm>
            <a:off x="6546190" y="5695798"/>
            <a:ext cx="1399032" cy="181051"/>
          </a:xfrm>
          <a:prstGeom prst="rect">
            <a:avLst/>
          </a:prstGeom>
          <a:noFill/>
          <a:ln/>
        </p:spPr>
        <p:txBody>
          <a:bodyPr wrap="square" lIns="0" tIns="0" rIns="0" bIns="0" rtlCol="0" anchor="ctr"/>
          <a:lstStyle/>
          <a:p>
            <a:pPr marL="0" indent="0" algn="l">
              <a:buNone/>
            </a:pPr>
            <a:r>
              <a:rPr lang="en-US" sz="900" b="1" dirty="0">
                <a:solidFill>
                  <a:srgbClr val="C62828"/>
                </a:solidFill>
                <a:latin typeface="Noto Sans JP" pitchFamily="34" charset="0"/>
                <a:ea typeface="Noto Sans JP" pitchFamily="34" charset="-122"/>
                <a:cs typeface="Noto Sans JP" pitchFamily="34" charset="-120"/>
              </a:rPr>
              <a:t>50,000 〜 150,000円</a:t>
            </a:r>
            <a:endParaRPr lang="en-US" sz="900" dirty="0"/>
          </a:p>
        </p:txBody>
      </p:sp>
      <p:sp>
        <p:nvSpPr>
          <p:cNvPr id="81" name="Shape 67"/>
          <p:cNvSpPr/>
          <p:nvPr/>
        </p:nvSpPr>
        <p:spPr>
          <a:xfrm>
            <a:off x="8191195" y="4048049"/>
            <a:ext cx="3619195" cy="2143354"/>
          </a:xfrm>
          <a:prstGeom prst="roundRect">
            <a:avLst>
              <a:gd name="adj" fmla="val 2275"/>
            </a:avLst>
          </a:prstGeom>
          <a:solidFill>
            <a:srgbClr val="FFFFFF"/>
          </a:solidFill>
          <a:ln w="12700">
            <a:solidFill>
              <a:srgbClr val="E0E0E0"/>
            </a:solidFill>
            <a:prstDash val="solid"/>
          </a:ln>
        </p:spPr>
      </p:sp>
      <p:sp>
        <p:nvSpPr>
          <p:cNvPr id="82" name="Shape 68"/>
          <p:cNvSpPr/>
          <p:nvPr/>
        </p:nvSpPr>
        <p:spPr>
          <a:xfrm>
            <a:off x="8315554" y="4410151"/>
            <a:ext cx="3372307" cy="19202"/>
          </a:xfrm>
          <a:prstGeom prst="rect">
            <a:avLst/>
          </a:prstGeom>
          <a:solidFill>
            <a:srgbClr val="4A90E2"/>
          </a:solidFill>
          <a:ln w="12700">
            <a:solidFill>
              <a:srgbClr val="4A90E2">
                <a:alpha val="0"/>
              </a:srgbClr>
            </a:solidFill>
            <a:prstDash val="solid"/>
          </a:ln>
        </p:spPr>
      </p:sp>
      <p:sp>
        <p:nvSpPr>
          <p:cNvPr id="83" name="Text 69"/>
          <p:cNvSpPr txBox="1"/>
          <p:nvPr/>
        </p:nvSpPr>
        <p:spPr>
          <a:xfrm>
            <a:off x="8315554" y="4172407"/>
            <a:ext cx="3448202" cy="19111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003366"/>
                </a:solidFill>
                <a:latin typeface="Noto Sans JP" pitchFamily="34" charset="0"/>
                <a:ea typeface="Noto Sans JP" pitchFamily="34" charset="-122"/>
                <a:cs typeface="Noto Sans JP" pitchFamily="34" charset="-120"/>
              </a:rPr>
              <a:t>決済手数料率（目安）</a:t>
            </a:r>
            <a:endParaRPr lang="en-US" sz="1000" dirty="0"/>
          </a:p>
        </p:txBody>
      </p:sp>
      <p:sp>
        <p:nvSpPr>
          <p:cNvPr id="84" name="Shape 70"/>
          <p:cNvSpPr/>
          <p:nvPr/>
        </p:nvSpPr>
        <p:spPr>
          <a:xfrm>
            <a:off x="8315554" y="4782312"/>
            <a:ext cx="3372307" cy="9144"/>
          </a:xfrm>
          <a:prstGeom prst="rect">
            <a:avLst/>
          </a:prstGeom>
          <a:solidFill>
            <a:srgbClr val="E0E0E0"/>
          </a:solidFill>
          <a:ln w="12700">
            <a:solidFill>
              <a:srgbClr val="E0E0E0">
                <a:alpha val="0"/>
              </a:srgbClr>
            </a:solidFill>
            <a:prstDash val="solid"/>
          </a:ln>
        </p:spPr>
      </p:sp>
      <p:sp>
        <p:nvSpPr>
          <p:cNvPr id="85" name="Text 71"/>
          <p:cNvSpPr txBox="1"/>
          <p:nvPr/>
        </p:nvSpPr>
        <p:spPr>
          <a:xfrm>
            <a:off x="8315554" y="4562856"/>
            <a:ext cx="1080821" cy="181051"/>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クレジットカード</a:t>
            </a:r>
            <a:endParaRPr lang="en-US" sz="900" dirty="0"/>
          </a:p>
        </p:txBody>
      </p:sp>
      <p:sp>
        <p:nvSpPr>
          <p:cNvPr id="86" name="Text 72"/>
          <p:cNvSpPr txBox="1"/>
          <p:nvPr/>
        </p:nvSpPr>
        <p:spPr>
          <a:xfrm>
            <a:off x="10941710" y="4562856"/>
            <a:ext cx="875081"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3.0 〜 3.75%</a:t>
            </a:r>
            <a:endParaRPr lang="en-US" sz="900" dirty="0"/>
          </a:p>
        </p:txBody>
      </p:sp>
      <p:sp>
        <p:nvSpPr>
          <p:cNvPr id="87" name="Shape 73"/>
          <p:cNvSpPr/>
          <p:nvPr/>
        </p:nvSpPr>
        <p:spPr>
          <a:xfrm>
            <a:off x="8315554" y="5049317"/>
            <a:ext cx="3372307" cy="9144"/>
          </a:xfrm>
          <a:prstGeom prst="rect">
            <a:avLst/>
          </a:prstGeom>
          <a:solidFill>
            <a:srgbClr val="E0E0E0"/>
          </a:solidFill>
          <a:ln w="12700">
            <a:solidFill>
              <a:srgbClr val="E0E0E0">
                <a:alpha val="0"/>
              </a:srgbClr>
            </a:solidFill>
            <a:prstDash val="solid"/>
          </a:ln>
        </p:spPr>
      </p:sp>
      <p:sp>
        <p:nvSpPr>
          <p:cNvPr id="88" name="Text 74"/>
          <p:cNvSpPr txBox="1"/>
          <p:nvPr/>
        </p:nvSpPr>
        <p:spPr>
          <a:xfrm>
            <a:off x="8315554" y="4828946"/>
            <a:ext cx="1604772" cy="181051"/>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電子マネー（交通系IC等）</a:t>
            </a:r>
            <a:endParaRPr lang="en-US" sz="900" dirty="0"/>
          </a:p>
        </p:txBody>
      </p:sp>
      <p:sp>
        <p:nvSpPr>
          <p:cNvPr id="89" name="Text 75"/>
          <p:cNvSpPr txBox="1"/>
          <p:nvPr/>
        </p:nvSpPr>
        <p:spPr>
          <a:xfrm>
            <a:off x="11014862" y="4828946"/>
            <a:ext cx="795528"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3.0 〜 4.0%</a:t>
            </a:r>
            <a:endParaRPr lang="en-US" sz="900" dirty="0"/>
          </a:p>
        </p:txBody>
      </p:sp>
      <p:sp>
        <p:nvSpPr>
          <p:cNvPr id="90" name="Text 76"/>
          <p:cNvSpPr txBox="1"/>
          <p:nvPr/>
        </p:nvSpPr>
        <p:spPr>
          <a:xfrm>
            <a:off x="8315554" y="5095951"/>
            <a:ext cx="866851" cy="181051"/>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QRコード決済</a:t>
            </a:r>
            <a:endParaRPr lang="en-US" sz="900" dirty="0"/>
          </a:p>
        </p:txBody>
      </p:sp>
      <p:sp>
        <p:nvSpPr>
          <p:cNvPr id="91" name="Text 77"/>
          <p:cNvSpPr txBox="1"/>
          <p:nvPr/>
        </p:nvSpPr>
        <p:spPr>
          <a:xfrm>
            <a:off x="11014862" y="5095951"/>
            <a:ext cx="795528"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2.0 〜 3.0%</a:t>
            </a:r>
            <a:endParaRPr lang="en-US" sz="900" dirty="0"/>
          </a:p>
        </p:txBody>
      </p:sp>
      <p:sp>
        <p:nvSpPr>
          <p:cNvPr id="92" name="Shape 78"/>
          <p:cNvSpPr/>
          <p:nvPr/>
        </p:nvSpPr>
        <p:spPr>
          <a:xfrm>
            <a:off x="8315554" y="5410505"/>
            <a:ext cx="3372307" cy="657454"/>
          </a:xfrm>
          <a:prstGeom prst="roundRect">
            <a:avLst>
              <a:gd name="adj" fmla="val 16125"/>
            </a:avLst>
          </a:prstGeom>
          <a:solidFill>
            <a:srgbClr val="FFF8E1"/>
          </a:solidFill>
          <a:ln w="12700">
            <a:solidFill>
              <a:srgbClr val="FFE082"/>
            </a:solidFill>
            <a:prstDash val="solid"/>
          </a:ln>
        </p:spPr>
      </p:sp>
      <p:sp>
        <p:nvSpPr>
          <p:cNvPr id="93" name="Text 79"/>
          <p:cNvSpPr txBox="1"/>
          <p:nvPr/>
        </p:nvSpPr>
        <p:spPr>
          <a:xfrm>
            <a:off x="8495690" y="5514746"/>
            <a:ext cx="3162910" cy="448056"/>
          </a:xfrm>
          <a:prstGeom prst="rect">
            <a:avLst/>
          </a:prstGeom>
          <a:noFill/>
          <a:ln/>
        </p:spPr>
        <p:txBody>
          <a:bodyPr wrap="square" lIns="0" tIns="0" rIns="0" bIns="0" rtlCol="0" anchor="ctr"/>
          <a:lstStyle/>
          <a:p>
            <a:pPr marL="0" indent="0" algn="l">
              <a:buNone/>
            </a:pPr>
            <a:r>
              <a:rPr lang="en-US" sz="800" b="1" dirty="0">
                <a:solidFill>
                  <a:srgbClr val="F57F17"/>
                </a:solidFill>
                <a:latin typeface="Noto Sans JP" pitchFamily="34" charset="0"/>
                <a:ea typeface="Noto Sans JP" pitchFamily="34" charset="-122"/>
                <a:cs typeface="Noto Sans JP" pitchFamily="34" charset="-120"/>
              </a:rPr>
              <a:t>ポイント：</a:t>
            </a:r>
            <a:endParaRPr lang="en-US" sz="800" dirty="0"/>
          </a:p>
          <a:p>
            <a:pPr marL="0" indent="0" algn="l">
              <a:buNone/>
            </a:pPr>
            <a:r>
              <a:rPr lang="en-US" sz="800" dirty="0">
                <a:solidFill>
                  <a:srgbClr val="F57F17"/>
                </a:solidFill>
                <a:latin typeface="Noto Sans JP" pitchFamily="34" charset="0"/>
                <a:ea typeface="Noto Sans JP" pitchFamily="34" charset="-122"/>
                <a:cs typeface="Noto Sans JP" pitchFamily="34" charset="-120"/>
              </a:rPr>
              <a:t> 手数料コスト（約3-4%）は、回転率向上と客単価UP（+10-20%）で十分に回収可能。 </a:t>
            </a:r>
            <a:endParaRPr lang="en-US" sz="800" dirty="0"/>
          </a:p>
        </p:txBody>
      </p:sp>
      <p:pic>
        <p:nvPicPr>
          <p:cNvPr id="94" name="Image 12" descr="preencoded.png"/>
          <p:cNvPicPr>
            <a:picLocks noChangeAspect="1"/>
          </p:cNvPicPr>
          <p:nvPr/>
        </p:nvPicPr>
        <p:blipFill>
          <a:blip r:embed="rId11"/>
          <a:srcRect t="-1958" b="-1958"/>
          <a:stretch/>
        </p:blipFill>
        <p:spPr>
          <a:xfrm>
            <a:off x="8419795" y="5537606"/>
            <a:ext cx="75895" cy="105156"/>
          </a:xfrm>
          <a:prstGeom prst="rect">
            <a:avLst/>
          </a:prstGeom>
        </p:spPr>
      </p:pic>
      <p:sp>
        <p:nvSpPr>
          <p:cNvPr id="95" name="Text 80"/>
          <p:cNvSpPr txBox="1"/>
          <p:nvPr/>
        </p:nvSpPr>
        <p:spPr>
          <a:xfrm>
            <a:off x="381305" y="6381598"/>
            <a:ext cx="590611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各種決済代行会社資料、フェス運営レポートより独自集計</a:t>
            </a:r>
            <a:endParaRPr lang="en-US" sz="900" dirty="0"/>
          </a:p>
        </p:txBody>
      </p:sp>
      <p:sp>
        <p:nvSpPr>
          <p:cNvPr id="96" name="Text 81"/>
          <p:cNvSpPr txBox="1"/>
          <p:nvPr/>
        </p:nvSpPr>
        <p:spPr>
          <a:xfrm>
            <a:off x="10782605" y="6381598"/>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12</a:t>
            </a:r>
            <a:endParaRPr lang="en-US"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9334195" y="-952805"/>
            <a:ext cx="3810305" cy="3810305"/>
          </a:xfrm>
          <a:prstGeom prst="rect">
            <a:avLst/>
          </a:prstGeom>
          <a:solidFill>
            <a:srgbClr val="4A90E2">
              <a:alpha val="5000"/>
            </a:srgbClr>
          </a:solidFill>
          <a:ln w="12700">
            <a:solidFill>
              <a:srgbClr val="FFFFFF">
                <a:alpha val="0"/>
              </a:srgbClr>
            </a:solidFill>
            <a:prstDash val="solid"/>
          </a:ln>
        </p:spPr>
      </p:sp>
      <p:sp>
        <p:nvSpPr>
          <p:cNvPr id="5" name="Shape 3"/>
          <p:cNvSpPr/>
          <p:nvPr/>
        </p:nvSpPr>
        <p:spPr>
          <a:xfrm rot="900000">
            <a:off x="-476402" y="4476902"/>
            <a:ext cx="2857500" cy="2857500"/>
          </a:xfrm>
          <a:prstGeom prst="rect">
            <a:avLst/>
          </a:prstGeom>
          <a:solidFill>
            <a:srgbClr val="ADD8E6">
              <a:alpha val="10000"/>
            </a:srgbClr>
          </a:solidFill>
          <a:ln w="12700">
            <a:solidFill>
              <a:srgbClr val="FFFFFF">
                <a:alpha val="0"/>
              </a:srgbClr>
            </a:solidFill>
            <a:prstDash val="solid"/>
          </a:ln>
        </p:spPr>
      </p:sp>
      <p:sp>
        <p:nvSpPr>
          <p:cNvPr id="6" name="Shape 4"/>
          <p:cNvSpPr/>
          <p:nvPr/>
        </p:nvSpPr>
        <p:spPr>
          <a:xfrm>
            <a:off x="381305" y="1361421"/>
            <a:ext cx="2686507" cy="1067105"/>
          </a:xfrm>
          <a:prstGeom prst="roundRect">
            <a:avLst>
              <a:gd name="adj" fmla="val 12241"/>
            </a:avLst>
          </a:prstGeom>
          <a:solidFill>
            <a:srgbClr val="FFFFFF"/>
          </a:solidFill>
          <a:ln w="12700">
            <a:solidFill>
              <a:srgbClr val="E0E0E0"/>
            </a:solidFill>
            <a:prstDash val="solid"/>
          </a:ln>
        </p:spPr>
      </p:sp>
      <p:sp>
        <p:nvSpPr>
          <p:cNvPr id="7" name="Shape 5"/>
          <p:cNvSpPr/>
          <p:nvPr/>
        </p:nvSpPr>
        <p:spPr>
          <a:xfrm>
            <a:off x="3238805" y="1361421"/>
            <a:ext cx="2686507" cy="1067105"/>
          </a:xfrm>
          <a:prstGeom prst="roundRect">
            <a:avLst>
              <a:gd name="adj" fmla="val 12241"/>
            </a:avLst>
          </a:prstGeom>
          <a:solidFill>
            <a:srgbClr val="FFFFFF"/>
          </a:solidFill>
          <a:ln w="12700">
            <a:solidFill>
              <a:srgbClr val="E0E0E0"/>
            </a:solidFill>
            <a:prstDash val="solid"/>
          </a:ln>
        </p:spPr>
      </p:sp>
      <p:sp>
        <p:nvSpPr>
          <p:cNvPr id="8" name="Shape 6"/>
          <p:cNvSpPr/>
          <p:nvPr/>
        </p:nvSpPr>
        <p:spPr>
          <a:xfrm>
            <a:off x="6096305" y="1361421"/>
            <a:ext cx="2686507" cy="1067105"/>
          </a:xfrm>
          <a:prstGeom prst="roundRect">
            <a:avLst>
              <a:gd name="adj" fmla="val 12241"/>
            </a:avLst>
          </a:prstGeom>
          <a:solidFill>
            <a:srgbClr val="FFFFFF"/>
          </a:solidFill>
          <a:ln w="12700">
            <a:solidFill>
              <a:srgbClr val="E0E0E0"/>
            </a:solidFill>
            <a:prstDash val="solid"/>
          </a:ln>
        </p:spPr>
      </p:sp>
      <p:sp>
        <p:nvSpPr>
          <p:cNvPr id="9" name="Shape 7"/>
          <p:cNvSpPr/>
          <p:nvPr/>
        </p:nvSpPr>
        <p:spPr>
          <a:xfrm>
            <a:off x="8953805" y="1361421"/>
            <a:ext cx="2686507" cy="1067105"/>
          </a:xfrm>
          <a:prstGeom prst="roundRect">
            <a:avLst>
              <a:gd name="adj" fmla="val 12241"/>
            </a:avLst>
          </a:prstGeom>
          <a:solidFill>
            <a:srgbClr val="F5F5F5"/>
          </a:solidFill>
          <a:ln w="12700">
            <a:solidFill>
              <a:srgbClr val="E0E0E0"/>
            </a:solidFill>
            <a:prstDash val="solid"/>
          </a:ln>
        </p:spPr>
      </p:sp>
      <p:sp>
        <p:nvSpPr>
          <p:cNvPr id="10" name="Shape 8"/>
          <p:cNvSpPr/>
          <p:nvPr/>
        </p:nvSpPr>
        <p:spPr>
          <a:xfrm>
            <a:off x="381305" y="4790421"/>
            <a:ext cx="5734202" cy="1162202"/>
          </a:xfrm>
          <a:prstGeom prst="roundRect">
            <a:avLst>
              <a:gd name="adj" fmla="val 10318"/>
            </a:avLst>
          </a:prstGeom>
          <a:solidFill>
            <a:srgbClr val="FFFFFF"/>
          </a:solidFill>
          <a:ln w="12700">
            <a:solidFill>
              <a:srgbClr val="E0E0E0"/>
            </a:solidFill>
            <a:prstDash val="solid"/>
          </a:ln>
        </p:spPr>
      </p:sp>
      <p:sp>
        <p:nvSpPr>
          <p:cNvPr id="11" name="Shape 9"/>
          <p:cNvSpPr/>
          <p:nvPr/>
        </p:nvSpPr>
        <p:spPr>
          <a:xfrm>
            <a:off x="6286500" y="4790421"/>
            <a:ext cx="5544007" cy="1162202"/>
          </a:xfrm>
          <a:prstGeom prst="roundRect">
            <a:avLst>
              <a:gd name="adj" fmla="val 10318"/>
            </a:avLst>
          </a:prstGeom>
          <a:solidFill>
            <a:srgbClr val="FFFFFF"/>
          </a:solidFill>
          <a:ln w="12700">
            <a:solidFill>
              <a:srgbClr val="E0E0E0"/>
            </a:solidFill>
            <a:prstDash val="solid"/>
          </a:ln>
        </p:spPr>
      </p:sp>
      <p:sp>
        <p:nvSpPr>
          <p:cNvPr id="13" name="Text 11"/>
          <p:cNvSpPr txBox="1"/>
          <p:nvPr/>
        </p:nvSpPr>
        <p:spPr>
          <a:xfrm>
            <a:off x="381305" y="1106046"/>
            <a:ext cx="7734910" cy="191110"/>
          </a:xfrm>
          <a:prstGeom prst="rect">
            <a:avLst/>
          </a:prstGeom>
          <a:noFill/>
          <a:ln/>
        </p:spPr>
        <p:txBody>
          <a:bodyPr wrap="square" lIns="0" tIns="0" rIns="0" bIns="0" rtlCol="0" anchor="ctr"/>
          <a:lstStyle/>
          <a:p>
            <a:pPr marL="0" indent="0" algn="l">
              <a:buNone/>
            </a:pPr>
            <a:r>
              <a:rPr lang="en-US" sz="1000" dirty="0">
                <a:solidFill>
                  <a:srgbClr val="666666"/>
                </a:solidFill>
                <a:latin typeface="Noto Sans JP" pitchFamily="34" charset="0"/>
                <a:ea typeface="Noto Sans JP" pitchFamily="34" charset="-122"/>
                <a:cs typeface="Noto Sans JP" pitchFamily="34" charset="-120"/>
              </a:rPr>
              <a:t>RFID等で入場＋決済を統合し、会計時間を30〜50%短縮。回転率+20〜40%、客単価+10〜20%向上を実現</a:t>
            </a:r>
            <a:endParaRPr lang="en-US" sz="1000" dirty="0"/>
          </a:p>
        </p:txBody>
      </p:sp>
      <p:sp>
        <p:nvSpPr>
          <p:cNvPr id="14" name="Text 12"/>
          <p:cNvSpPr txBox="1"/>
          <p:nvPr/>
        </p:nvSpPr>
        <p:spPr>
          <a:xfrm>
            <a:off x="523951" y="1579963"/>
            <a:ext cx="2572207" cy="181051"/>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会計時間短縮</a:t>
            </a:r>
            <a:endParaRPr lang="en-US" sz="900" dirty="0"/>
          </a:p>
        </p:txBody>
      </p:sp>
      <p:sp>
        <p:nvSpPr>
          <p:cNvPr id="15" name="Text 13"/>
          <p:cNvSpPr txBox="1"/>
          <p:nvPr/>
        </p:nvSpPr>
        <p:spPr>
          <a:xfrm>
            <a:off x="523951" y="2008817"/>
            <a:ext cx="2477110" cy="352958"/>
          </a:xfrm>
          <a:prstGeom prst="rect">
            <a:avLst/>
          </a:prstGeom>
          <a:noFill/>
          <a:ln/>
        </p:spPr>
        <p:txBody>
          <a:bodyPr wrap="square" lIns="0" tIns="0" rIns="0" bIns="0" rtlCol="0" anchor="ctr"/>
          <a:lstStyle/>
          <a:p>
            <a:pPr marL="0" indent="0" algn="l">
              <a:buNone/>
            </a:pPr>
            <a:r>
              <a:rPr lang="en-US" sz="1900" b="1" dirty="0">
                <a:solidFill>
                  <a:srgbClr val="0052CC"/>
                </a:solidFill>
                <a:latin typeface="Montserrat" pitchFamily="34" charset="0"/>
                <a:ea typeface="Montserrat" pitchFamily="34" charset="-122"/>
                <a:cs typeface="Montserrat" pitchFamily="34" charset="-120"/>
              </a:rPr>
              <a:t>30〜50%</a:t>
            </a:r>
            <a:endParaRPr lang="en-US" sz="1900" dirty="0"/>
          </a:p>
        </p:txBody>
      </p:sp>
      <p:sp>
        <p:nvSpPr>
          <p:cNvPr id="16" name="Text 14"/>
          <p:cNvSpPr txBox="1"/>
          <p:nvPr/>
        </p:nvSpPr>
        <p:spPr>
          <a:xfrm>
            <a:off x="681228" y="2399265"/>
            <a:ext cx="2414930" cy="228600"/>
          </a:xfrm>
          <a:prstGeom prst="rect">
            <a:avLst/>
          </a:prstGeom>
          <a:noFill/>
          <a:ln/>
        </p:spPr>
        <p:txBody>
          <a:bodyPr wrap="square" lIns="0" tIns="0" rIns="0" bIns="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 短縮</a:t>
            </a:r>
            <a:endParaRPr lang="en-US" sz="1200" dirty="0"/>
          </a:p>
        </p:txBody>
      </p:sp>
      <p:pic>
        <p:nvPicPr>
          <p:cNvPr id="17" name="Image 0" descr="preencoded.png"/>
          <p:cNvPicPr>
            <a:picLocks noChangeAspect="1"/>
          </p:cNvPicPr>
          <p:nvPr/>
        </p:nvPicPr>
        <p:blipFill>
          <a:blip r:embed="rId2"/>
          <a:srcRect t="-1958" b="-1958"/>
          <a:stretch/>
        </p:blipFill>
        <p:spPr>
          <a:xfrm>
            <a:off x="580644" y="2488877"/>
            <a:ext cx="75895" cy="105156"/>
          </a:xfrm>
          <a:prstGeom prst="rect">
            <a:avLst/>
          </a:prstGeom>
        </p:spPr>
      </p:pic>
      <p:sp>
        <p:nvSpPr>
          <p:cNvPr id="18" name="Text 15"/>
          <p:cNvSpPr txBox="1"/>
          <p:nvPr/>
        </p:nvSpPr>
        <p:spPr>
          <a:xfrm>
            <a:off x="3381451" y="1579963"/>
            <a:ext cx="2572207" cy="181051"/>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回転率向上</a:t>
            </a:r>
            <a:endParaRPr lang="en-US" sz="900" dirty="0"/>
          </a:p>
        </p:txBody>
      </p:sp>
      <p:sp>
        <p:nvSpPr>
          <p:cNvPr id="19" name="Text 16"/>
          <p:cNvSpPr txBox="1"/>
          <p:nvPr/>
        </p:nvSpPr>
        <p:spPr>
          <a:xfrm>
            <a:off x="3381451" y="2008817"/>
            <a:ext cx="2477110" cy="352958"/>
          </a:xfrm>
          <a:prstGeom prst="rect">
            <a:avLst/>
          </a:prstGeom>
          <a:noFill/>
          <a:ln/>
        </p:spPr>
        <p:txBody>
          <a:bodyPr wrap="square" lIns="0" tIns="0" rIns="0" bIns="0" rtlCol="0" anchor="ctr"/>
          <a:lstStyle/>
          <a:p>
            <a:pPr marL="0" indent="0" algn="l">
              <a:buNone/>
            </a:pPr>
            <a:r>
              <a:rPr lang="en-US" sz="1900" b="1" dirty="0">
                <a:solidFill>
                  <a:srgbClr val="0052CC"/>
                </a:solidFill>
                <a:latin typeface="Montserrat" pitchFamily="34" charset="0"/>
                <a:ea typeface="Montserrat" pitchFamily="34" charset="-122"/>
                <a:cs typeface="Montserrat" pitchFamily="34" charset="-120"/>
              </a:rPr>
              <a:t>+20〜40%</a:t>
            </a:r>
            <a:endParaRPr lang="en-US" sz="1900" dirty="0"/>
          </a:p>
        </p:txBody>
      </p:sp>
      <p:sp>
        <p:nvSpPr>
          <p:cNvPr id="20" name="Text 17"/>
          <p:cNvSpPr txBox="1"/>
          <p:nvPr/>
        </p:nvSpPr>
        <p:spPr>
          <a:xfrm>
            <a:off x="3538728" y="2399265"/>
            <a:ext cx="2414930" cy="228600"/>
          </a:xfrm>
          <a:prstGeom prst="rect">
            <a:avLst/>
          </a:prstGeom>
          <a:noFill/>
          <a:ln/>
        </p:spPr>
        <p:txBody>
          <a:bodyPr wrap="square" lIns="0" tIns="0" rIns="0" bIns="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 向上</a:t>
            </a:r>
            <a:endParaRPr lang="en-US" sz="1200" dirty="0"/>
          </a:p>
        </p:txBody>
      </p:sp>
      <p:pic>
        <p:nvPicPr>
          <p:cNvPr id="21" name="Image 1" descr="preencoded.png"/>
          <p:cNvPicPr>
            <a:picLocks noChangeAspect="1"/>
          </p:cNvPicPr>
          <p:nvPr/>
        </p:nvPicPr>
        <p:blipFill>
          <a:blip r:embed="rId3"/>
          <a:srcRect t="-1958" b="-1958"/>
          <a:stretch/>
        </p:blipFill>
        <p:spPr>
          <a:xfrm>
            <a:off x="3438144" y="2488877"/>
            <a:ext cx="75895" cy="105156"/>
          </a:xfrm>
          <a:prstGeom prst="rect">
            <a:avLst/>
          </a:prstGeom>
        </p:spPr>
      </p:pic>
      <p:sp>
        <p:nvSpPr>
          <p:cNvPr id="22" name="Text 18"/>
          <p:cNvSpPr txBox="1"/>
          <p:nvPr/>
        </p:nvSpPr>
        <p:spPr>
          <a:xfrm>
            <a:off x="6238951" y="1579963"/>
            <a:ext cx="2572207" cy="181051"/>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客単価向上</a:t>
            </a:r>
            <a:endParaRPr lang="en-US" sz="900" dirty="0"/>
          </a:p>
        </p:txBody>
      </p:sp>
      <p:sp>
        <p:nvSpPr>
          <p:cNvPr id="23" name="Text 19"/>
          <p:cNvSpPr txBox="1"/>
          <p:nvPr/>
        </p:nvSpPr>
        <p:spPr>
          <a:xfrm>
            <a:off x="6238951" y="2008817"/>
            <a:ext cx="2477110" cy="352958"/>
          </a:xfrm>
          <a:prstGeom prst="rect">
            <a:avLst/>
          </a:prstGeom>
          <a:noFill/>
          <a:ln/>
        </p:spPr>
        <p:txBody>
          <a:bodyPr wrap="square" lIns="0" tIns="0" rIns="0" bIns="0" rtlCol="0" anchor="ctr"/>
          <a:lstStyle/>
          <a:p>
            <a:pPr marL="0" indent="0" algn="l">
              <a:buNone/>
            </a:pPr>
            <a:r>
              <a:rPr lang="en-US" sz="1900" b="1" dirty="0">
                <a:solidFill>
                  <a:srgbClr val="0052CC"/>
                </a:solidFill>
                <a:latin typeface="Montserrat" pitchFamily="34" charset="0"/>
                <a:ea typeface="Montserrat" pitchFamily="34" charset="-122"/>
                <a:cs typeface="Montserrat" pitchFamily="34" charset="-120"/>
              </a:rPr>
              <a:t>+10〜20%</a:t>
            </a:r>
            <a:endParaRPr lang="en-US" sz="1900" dirty="0"/>
          </a:p>
        </p:txBody>
      </p:sp>
      <p:sp>
        <p:nvSpPr>
          <p:cNvPr id="24" name="Text 20"/>
          <p:cNvSpPr txBox="1"/>
          <p:nvPr/>
        </p:nvSpPr>
        <p:spPr>
          <a:xfrm>
            <a:off x="6396228" y="2399265"/>
            <a:ext cx="2414930" cy="228600"/>
          </a:xfrm>
          <a:prstGeom prst="rect">
            <a:avLst/>
          </a:prstGeom>
          <a:noFill/>
          <a:ln/>
        </p:spPr>
        <p:txBody>
          <a:bodyPr wrap="square" lIns="0" tIns="0" rIns="0" bIns="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 向上</a:t>
            </a:r>
            <a:endParaRPr lang="en-US" sz="1200" dirty="0"/>
          </a:p>
        </p:txBody>
      </p:sp>
      <p:pic>
        <p:nvPicPr>
          <p:cNvPr id="25" name="Image 2" descr="preencoded.png"/>
          <p:cNvPicPr>
            <a:picLocks noChangeAspect="1"/>
          </p:cNvPicPr>
          <p:nvPr/>
        </p:nvPicPr>
        <p:blipFill>
          <a:blip r:embed="rId3"/>
          <a:srcRect t="-1958" b="-1958"/>
          <a:stretch/>
        </p:blipFill>
        <p:spPr>
          <a:xfrm>
            <a:off x="6295644" y="2488877"/>
            <a:ext cx="75895" cy="105156"/>
          </a:xfrm>
          <a:prstGeom prst="rect">
            <a:avLst/>
          </a:prstGeom>
        </p:spPr>
      </p:pic>
      <p:sp>
        <p:nvSpPr>
          <p:cNvPr id="26" name="Text 21"/>
          <p:cNvSpPr txBox="1"/>
          <p:nvPr/>
        </p:nvSpPr>
        <p:spPr>
          <a:xfrm>
            <a:off x="9096451" y="1579963"/>
            <a:ext cx="2572207" cy="181051"/>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決済成功率</a:t>
            </a:r>
            <a:endParaRPr lang="en-US" sz="900" dirty="0"/>
          </a:p>
        </p:txBody>
      </p:sp>
      <p:sp>
        <p:nvSpPr>
          <p:cNvPr id="27" name="Text 22"/>
          <p:cNvSpPr txBox="1"/>
          <p:nvPr/>
        </p:nvSpPr>
        <p:spPr>
          <a:xfrm>
            <a:off x="9096451" y="2008817"/>
            <a:ext cx="2477110" cy="305410"/>
          </a:xfrm>
          <a:prstGeom prst="rect">
            <a:avLst/>
          </a:prstGeom>
          <a:noFill/>
          <a:ln/>
        </p:spPr>
        <p:txBody>
          <a:bodyPr wrap="square" lIns="0" tIns="0" rIns="0" bIns="0" rtlCol="0" anchor="ctr"/>
          <a:lstStyle/>
          <a:p>
            <a:pPr marL="0" indent="0" algn="l">
              <a:buNone/>
            </a:pPr>
            <a:r>
              <a:rPr lang="en-US" sz="1900" b="1" dirty="0">
                <a:solidFill>
                  <a:srgbClr val="2E7D32"/>
                </a:solidFill>
                <a:latin typeface="Montserrat" pitchFamily="34" charset="0"/>
                <a:ea typeface="Montserrat" pitchFamily="34" charset="-122"/>
                <a:cs typeface="Montserrat" pitchFamily="34" charset="-120"/>
              </a:rPr>
              <a:t>99.8%</a:t>
            </a:r>
            <a:endParaRPr lang="en-US" sz="1900" dirty="0"/>
          </a:p>
        </p:txBody>
      </p:sp>
      <p:sp>
        <p:nvSpPr>
          <p:cNvPr id="28" name="Text 23"/>
          <p:cNvSpPr txBox="1"/>
          <p:nvPr/>
        </p:nvSpPr>
        <p:spPr>
          <a:xfrm>
            <a:off x="9096451" y="2351717"/>
            <a:ext cx="2572207"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現金決済比+15%</a:t>
            </a:r>
            <a:endParaRPr lang="en-US" sz="800" dirty="0"/>
          </a:p>
        </p:txBody>
      </p:sp>
      <p:sp>
        <p:nvSpPr>
          <p:cNvPr id="29" name="Shape 24"/>
          <p:cNvSpPr/>
          <p:nvPr/>
        </p:nvSpPr>
        <p:spPr>
          <a:xfrm>
            <a:off x="381305" y="2494363"/>
            <a:ext cx="38405" cy="190195"/>
          </a:xfrm>
          <a:prstGeom prst="rect">
            <a:avLst/>
          </a:prstGeom>
          <a:solidFill>
            <a:srgbClr val="4A90E2"/>
          </a:solidFill>
          <a:ln w="12700">
            <a:solidFill>
              <a:srgbClr val="4A90E2">
                <a:alpha val="0"/>
              </a:srgbClr>
            </a:solidFill>
            <a:prstDash val="solid"/>
          </a:ln>
        </p:spPr>
      </p:sp>
      <p:sp>
        <p:nvSpPr>
          <p:cNvPr id="30" name="Text 25"/>
          <p:cNvSpPr txBox="1"/>
          <p:nvPr/>
        </p:nvSpPr>
        <p:spPr>
          <a:xfrm>
            <a:off x="495605" y="2494363"/>
            <a:ext cx="3696005" cy="19111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003366"/>
                </a:solidFill>
                <a:latin typeface="Noto Sans JP" pitchFamily="34" charset="0"/>
                <a:ea typeface="Noto Sans JP" pitchFamily="34" charset="-122"/>
                <a:cs typeface="Noto Sans JP" pitchFamily="34" charset="-120"/>
              </a:rPr>
              <a:t>決済時間比較（秒）</a:t>
            </a:r>
            <a:endParaRPr lang="en-US" sz="1000" dirty="0"/>
          </a:p>
        </p:txBody>
      </p:sp>
      <p:pic>
        <p:nvPicPr>
          <p:cNvPr id="31" name="Image 3" descr="preencoded.png"/>
          <p:cNvPicPr>
            <a:picLocks noChangeAspect="1"/>
          </p:cNvPicPr>
          <p:nvPr/>
        </p:nvPicPr>
        <p:blipFill>
          <a:blip r:embed="rId4"/>
          <a:srcRect l="-4" r="-4"/>
          <a:stretch/>
        </p:blipFill>
        <p:spPr>
          <a:xfrm>
            <a:off x="381305" y="2694617"/>
            <a:ext cx="3619195" cy="1904695"/>
          </a:xfrm>
          <a:prstGeom prst="rect">
            <a:avLst/>
          </a:prstGeom>
        </p:spPr>
      </p:pic>
      <p:sp>
        <p:nvSpPr>
          <p:cNvPr id="32" name="Shape 26"/>
          <p:cNvSpPr/>
          <p:nvPr/>
        </p:nvSpPr>
        <p:spPr>
          <a:xfrm>
            <a:off x="4286707" y="2494363"/>
            <a:ext cx="38405" cy="190195"/>
          </a:xfrm>
          <a:prstGeom prst="rect">
            <a:avLst/>
          </a:prstGeom>
          <a:solidFill>
            <a:srgbClr val="4A90E2"/>
          </a:solidFill>
          <a:ln w="12700">
            <a:solidFill>
              <a:srgbClr val="4A90E2">
                <a:alpha val="0"/>
              </a:srgbClr>
            </a:solidFill>
            <a:prstDash val="solid"/>
          </a:ln>
        </p:spPr>
      </p:sp>
      <p:sp>
        <p:nvSpPr>
          <p:cNvPr id="33" name="Text 27"/>
          <p:cNvSpPr txBox="1"/>
          <p:nvPr/>
        </p:nvSpPr>
        <p:spPr>
          <a:xfrm>
            <a:off x="4401007" y="2494363"/>
            <a:ext cx="3696005" cy="19111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003366"/>
                </a:solidFill>
                <a:latin typeface="Noto Sans JP" pitchFamily="34" charset="0"/>
                <a:ea typeface="Noto Sans JP" pitchFamily="34" charset="-122"/>
                <a:cs typeface="Noto Sans JP" pitchFamily="34" charset="-120"/>
              </a:rPr>
              <a:t>回転率・客単価推移</a:t>
            </a:r>
            <a:endParaRPr lang="en-US" sz="1000" dirty="0"/>
          </a:p>
        </p:txBody>
      </p:sp>
      <p:pic>
        <p:nvPicPr>
          <p:cNvPr id="34" name="Image 4" descr="preencoded.png"/>
          <p:cNvPicPr>
            <a:picLocks noChangeAspect="1"/>
          </p:cNvPicPr>
          <p:nvPr/>
        </p:nvPicPr>
        <p:blipFill>
          <a:blip r:embed="rId5"/>
          <a:srcRect l="-4" r="-4"/>
          <a:stretch/>
        </p:blipFill>
        <p:spPr>
          <a:xfrm>
            <a:off x="4286707" y="2694617"/>
            <a:ext cx="3619195" cy="1904695"/>
          </a:xfrm>
          <a:prstGeom prst="rect">
            <a:avLst/>
          </a:prstGeom>
        </p:spPr>
      </p:pic>
      <p:sp>
        <p:nvSpPr>
          <p:cNvPr id="35" name="Shape 28"/>
          <p:cNvSpPr/>
          <p:nvPr/>
        </p:nvSpPr>
        <p:spPr>
          <a:xfrm>
            <a:off x="8191195" y="2494363"/>
            <a:ext cx="38405" cy="190195"/>
          </a:xfrm>
          <a:prstGeom prst="rect">
            <a:avLst/>
          </a:prstGeom>
          <a:solidFill>
            <a:srgbClr val="4A90E2"/>
          </a:solidFill>
          <a:ln w="12700">
            <a:solidFill>
              <a:srgbClr val="4A90E2">
                <a:alpha val="0"/>
              </a:srgbClr>
            </a:solidFill>
            <a:prstDash val="solid"/>
          </a:ln>
        </p:spPr>
      </p:sp>
      <p:sp>
        <p:nvSpPr>
          <p:cNvPr id="36" name="Text 29"/>
          <p:cNvSpPr txBox="1"/>
          <p:nvPr/>
        </p:nvSpPr>
        <p:spPr>
          <a:xfrm>
            <a:off x="8305495" y="2494363"/>
            <a:ext cx="3696005" cy="19111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003366"/>
                </a:solidFill>
                <a:latin typeface="Noto Sans JP" pitchFamily="34" charset="0"/>
                <a:ea typeface="Noto Sans JP" pitchFamily="34" charset="-122"/>
                <a:cs typeface="Noto Sans JP" pitchFamily="34" charset="-120"/>
              </a:rPr>
              <a:t>決済導入の効果</a:t>
            </a:r>
            <a:endParaRPr lang="en-US" sz="1000" dirty="0"/>
          </a:p>
        </p:txBody>
      </p:sp>
      <p:sp>
        <p:nvSpPr>
          <p:cNvPr id="37" name="Shape 30"/>
          <p:cNvSpPr/>
          <p:nvPr/>
        </p:nvSpPr>
        <p:spPr>
          <a:xfrm>
            <a:off x="8191195" y="2694617"/>
            <a:ext cx="3619195" cy="1904695"/>
          </a:xfrm>
          <a:prstGeom prst="roundRect">
            <a:avLst>
              <a:gd name="adj" fmla="val 2880"/>
            </a:avLst>
          </a:prstGeom>
          <a:solidFill>
            <a:srgbClr val="E3F2FD"/>
          </a:solidFill>
          <a:ln w="12700">
            <a:solidFill>
              <a:srgbClr val="BBDEFB"/>
            </a:solidFill>
            <a:prstDash val="solid"/>
          </a:ln>
        </p:spPr>
      </p:sp>
      <p:sp>
        <p:nvSpPr>
          <p:cNvPr id="38" name="Text 31"/>
          <p:cNvSpPr txBox="1"/>
          <p:nvPr/>
        </p:nvSpPr>
        <p:spPr>
          <a:xfrm>
            <a:off x="8296351" y="2923217"/>
            <a:ext cx="3600907"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決済ではなく「導線と売上を上げる装置」</a:t>
            </a:r>
            <a:endParaRPr lang="en-US" sz="900" dirty="0"/>
          </a:p>
        </p:txBody>
      </p:sp>
      <p:sp>
        <p:nvSpPr>
          <p:cNvPr id="39" name="Text 32"/>
          <p:cNvSpPr txBox="1"/>
          <p:nvPr/>
        </p:nvSpPr>
        <p:spPr>
          <a:xfrm>
            <a:off x="8296351" y="3209424"/>
            <a:ext cx="3486607" cy="448056"/>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リストバンド決済は単なる決済手段ではなく、入場から退場までの顧客行動を追跡し、滞在時間を延ばす導線設計の核となる。決済の「摩擦」を減らすことで、飲食・物販の購買率が向上。</a:t>
            </a:r>
            <a:endParaRPr lang="en-US" sz="800" dirty="0"/>
          </a:p>
        </p:txBody>
      </p:sp>
      <p:sp>
        <p:nvSpPr>
          <p:cNvPr id="40" name="Text 33"/>
          <p:cNvSpPr txBox="1"/>
          <p:nvPr/>
        </p:nvSpPr>
        <p:spPr>
          <a:xfrm>
            <a:off x="8296351" y="3754406"/>
            <a:ext cx="3486607" cy="295351"/>
          </a:xfrm>
          <a:prstGeom prst="rect">
            <a:avLst/>
          </a:prstGeom>
          <a:noFill/>
          <a:ln/>
        </p:spPr>
        <p:txBody>
          <a:bodyPr wrap="square" lIns="0" tIns="0" rIns="0" bIns="0" rtlCol="0" anchor="ctr"/>
          <a:lstStyle/>
          <a:p>
            <a:pPr marL="0" indent="0" algn="l">
              <a:buNone/>
            </a:pPr>
            <a:r>
              <a:rPr lang="en-US" sz="800" b="1" dirty="0">
                <a:solidFill>
                  <a:srgbClr val="333333"/>
                </a:solidFill>
                <a:latin typeface="Noto Sans JP" pitchFamily="34" charset="0"/>
                <a:ea typeface="Noto Sans JP" pitchFamily="34" charset="-122"/>
                <a:cs typeface="Noto Sans JP" pitchFamily="34" charset="-120"/>
              </a:rPr>
              <a:t>会計時間短縮</a:t>
            </a:r>
            <a:r>
              <a:rPr lang="en-US" sz="800" dirty="0">
                <a:solidFill>
                  <a:srgbClr val="333333"/>
                </a:solidFill>
                <a:latin typeface="Noto Sans JP" pitchFamily="34" charset="0"/>
                <a:ea typeface="Noto Sans JP" pitchFamily="34" charset="-122"/>
                <a:cs typeface="Noto Sans JP" pitchFamily="34" charset="-120"/>
              </a:rPr>
              <a:t>により、待ち行列が解消し、顧客満足度が向上。同時にスタッフの人件費も削減可能。</a:t>
            </a:r>
            <a:endParaRPr lang="en-US" sz="800" dirty="0"/>
          </a:p>
        </p:txBody>
      </p:sp>
      <p:sp>
        <p:nvSpPr>
          <p:cNvPr id="41" name="Text 34"/>
          <p:cNvSpPr txBox="1"/>
          <p:nvPr/>
        </p:nvSpPr>
        <p:spPr>
          <a:xfrm>
            <a:off x="523951" y="4885519"/>
            <a:ext cx="5619902" cy="191110"/>
          </a:xfrm>
          <a:prstGeom prst="rect">
            <a:avLst/>
          </a:prstGeom>
          <a:noFill/>
          <a:ln/>
        </p:spPr>
        <p:txBody>
          <a:bodyPr wrap="square" lIns="0" tIns="0" rIns="0" bIns="0" rtlCol="0" anchor="ctr"/>
          <a:lstStyle/>
          <a:p>
            <a:pPr marL="0" indent="0" algn="l">
              <a:buNone/>
            </a:pPr>
            <a:r>
              <a:rPr lang="en-US" sz="1000" b="1" dirty="0">
                <a:solidFill>
                  <a:srgbClr val="003366"/>
                </a:solidFill>
                <a:latin typeface="Noto Sans JP" pitchFamily="34" charset="0"/>
                <a:ea typeface="Noto Sans JP" pitchFamily="34" charset="-122"/>
                <a:cs typeface="Noto Sans JP" pitchFamily="34" charset="-120"/>
              </a:rPr>
              <a:t>決済導入の3つの効果</a:t>
            </a:r>
            <a:endParaRPr lang="en-US" sz="1000" dirty="0"/>
          </a:p>
        </p:txBody>
      </p:sp>
      <p:sp>
        <p:nvSpPr>
          <p:cNvPr id="42" name="Text 35"/>
          <p:cNvSpPr txBox="1"/>
          <p:nvPr/>
        </p:nvSpPr>
        <p:spPr>
          <a:xfrm>
            <a:off x="663854" y="5152524"/>
            <a:ext cx="1742846"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 会計時間短縮</a:t>
            </a:r>
            <a:endParaRPr lang="en-US" sz="900" dirty="0"/>
          </a:p>
        </p:txBody>
      </p:sp>
      <p:sp>
        <p:nvSpPr>
          <p:cNvPr id="43" name="Text 36"/>
          <p:cNvSpPr txBox="1"/>
          <p:nvPr/>
        </p:nvSpPr>
        <p:spPr>
          <a:xfrm>
            <a:off x="523951" y="5351863"/>
            <a:ext cx="1882750" cy="152705"/>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30〜50%短縮で行列解消</a:t>
            </a:r>
            <a:endParaRPr lang="en-US" sz="800" dirty="0"/>
          </a:p>
        </p:txBody>
      </p:sp>
      <p:sp>
        <p:nvSpPr>
          <p:cNvPr id="44" name="Text 37"/>
          <p:cNvSpPr txBox="1"/>
          <p:nvPr/>
        </p:nvSpPr>
        <p:spPr>
          <a:xfrm>
            <a:off x="2510028" y="5152524"/>
            <a:ext cx="1742846"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 回転率向上</a:t>
            </a:r>
            <a:endParaRPr lang="en-US" sz="900" dirty="0"/>
          </a:p>
        </p:txBody>
      </p:sp>
      <p:sp>
        <p:nvSpPr>
          <p:cNvPr id="45" name="Text 38"/>
          <p:cNvSpPr txBox="1"/>
          <p:nvPr/>
        </p:nvSpPr>
        <p:spPr>
          <a:xfrm>
            <a:off x="2370125" y="5351863"/>
            <a:ext cx="1819656" cy="152705"/>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+20〜40%で売上増</a:t>
            </a:r>
            <a:endParaRPr lang="en-US" sz="800" dirty="0"/>
          </a:p>
        </p:txBody>
      </p:sp>
      <p:sp>
        <p:nvSpPr>
          <p:cNvPr id="46" name="Text 39"/>
          <p:cNvSpPr txBox="1"/>
          <p:nvPr/>
        </p:nvSpPr>
        <p:spPr>
          <a:xfrm>
            <a:off x="4356202" y="5152524"/>
            <a:ext cx="1742846"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 客単価向上</a:t>
            </a:r>
            <a:endParaRPr lang="en-US" sz="900" dirty="0"/>
          </a:p>
        </p:txBody>
      </p:sp>
      <p:sp>
        <p:nvSpPr>
          <p:cNvPr id="47" name="Text 40"/>
          <p:cNvSpPr txBox="1"/>
          <p:nvPr/>
        </p:nvSpPr>
        <p:spPr>
          <a:xfrm>
            <a:off x="4216298" y="5351863"/>
            <a:ext cx="1819656" cy="152705"/>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+10〜20%で収益性向上</a:t>
            </a:r>
            <a:endParaRPr lang="en-US" sz="800" dirty="0"/>
          </a:p>
        </p:txBody>
      </p:sp>
      <p:pic>
        <p:nvPicPr>
          <p:cNvPr id="48" name="Image 5" descr="preencoded.png"/>
          <p:cNvPicPr>
            <a:picLocks noChangeAspect="1"/>
          </p:cNvPicPr>
          <p:nvPr/>
        </p:nvPicPr>
        <p:blipFill>
          <a:blip r:embed="rId6"/>
          <a:srcRect/>
          <a:stretch/>
        </p:blipFill>
        <p:spPr>
          <a:xfrm>
            <a:off x="523951" y="5185442"/>
            <a:ext cx="114300" cy="114300"/>
          </a:xfrm>
          <a:prstGeom prst="rect">
            <a:avLst/>
          </a:prstGeom>
        </p:spPr>
      </p:pic>
      <p:pic>
        <p:nvPicPr>
          <p:cNvPr id="49" name="Image 6" descr="preencoded.png"/>
          <p:cNvPicPr>
            <a:picLocks noChangeAspect="1"/>
          </p:cNvPicPr>
          <p:nvPr/>
        </p:nvPicPr>
        <p:blipFill>
          <a:blip r:embed="rId7"/>
          <a:srcRect/>
          <a:stretch/>
        </p:blipFill>
        <p:spPr>
          <a:xfrm>
            <a:off x="2370125" y="5185442"/>
            <a:ext cx="114300" cy="114300"/>
          </a:xfrm>
          <a:prstGeom prst="rect">
            <a:avLst/>
          </a:prstGeom>
        </p:spPr>
      </p:pic>
      <p:pic>
        <p:nvPicPr>
          <p:cNvPr id="50" name="Image 7" descr="preencoded.png"/>
          <p:cNvPicPr>
            <a:picLocks noChangeAspect="1"/>
          </p:cNvPicPr>
          <p:nvPr/>
        </p:nvPicPr>
        <p:blipFill>
          <a:blip r:embed="rId8"/>
          <a:srcRect/>
          <a:stretch/>
        </p:blipFill>
        <p:spPr>
          <a:xfrm>
            <a:off x="4216298" y="5185442"/>
            <a:ext cx="114300" cy="114300"/>
          </a:xfrm>
          <a:prstGeom prst="rect">
            <a:avLst/>
          </a:prstGeom>
        </p:spPr>
      </p:pic>
      <p:sp>
        <p:nvSpPr>
          <p:cNvPr id="51" name="Text 41"/>
          <p:cNvSpPr txBox="1"/>
          <p:nvPr/>
        </p:nvSpPr>
        <p:spPr>
          <a:xfrm>
            <a:off x="6429146" y="4885519"/>
            <a:ext cx="5429707" cy="191110"/>
          </a:xfrm>
          <a:prstGeom prst="rect">
            <a:avLst/>
          </a:prstGeom>
          <a:noFill/>
          <a:ln/>
        </p:spPr>
        <p:txBody>
          <a:bodyPr wrap="square" lIns="0" tIns="0" rIns="0" bIns="0" rtlCol="0" anchor="ctr"/>
          <a:lstStyle/>
          <a:p>
            <a:pPr marL="0" indent="0" algn="l">
              <a:buNone/>
            </a:pPr>
            <a:r>
              <a:rPr lang="en-US" sz="1000" b="1" dirty="0">
                <a:solidFill>
                  <a:srgbClr val="003366"/>
                </a:solidFill>
                <a:latin typeface="Noto Sans JP" pitchFamily="34" charset="0"/>
                <a:ea typeface="Noto Sans JP" pitchFamily="34" charset="-122"/>
                <a:cs typeface="Noto Sans JP" pitchFamily="34" charset="-120"/>
              </a:rPr>
              <a:t>実装ステップ</a:t>
            </a:r>
            <a:endParaRPr lang="en-US" sz="1000" dirty="0"/>
          </a:p>
        </p:txBody>
      </p:sp>
      <p:sp>
        <p:nvSpPr>
          <p:cNvPr id="52" name="Shape 42"/>
          <p:cNvSpPr/>
          <p:nvPr/>
        </p:nvSpPr>
        <p:spPr>
          <a:xfrm>
            <a:off x="6679692" y="5152524"/>
            <a:ext cx="286207" cy="286207"/>
          </a:xfrm>
          <a:prstGeom prst="ellipse">
            <a:avLst/>
          </a:prstGeom>
          <a:solidFill>
            <a:srgbClr val="4A90E2"/>
          </a:solidFill>
          <a:ln w="12700">
            <a:solidFill>
              <a:srgbClr val="FFFFFF">
                <a:alpha val="0"/>
              </a:srgbClr>
            </a:solidFill>
            <a:prstDash val="solid"/>
          </a:ln>
        </p:spPr>
      </p:sp>
      <p:sp>
        <p:nvSpPr>
          <p:cNvPr id="53" name="Text 43"/>
          <p:cNvSpPr/>
          <p:nvPr/>
        </p:nvSpPr>
        <p:spPr>
          <a:xfrm>
            <a:off x="6650431" y="5152524"/>
            <a:ext cx="342900" cy="286207"/>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900" dirty="0">
                <a:solidFill>
                  <a:srgbClr val="FFFFFF"/>
                </a:solidFill>
                <a:latin typeface="Noto Sans JP" pitchFamily="34" charset="0"/>
                <a:ea typeface="Noto Sans JP" pitchFamily="34" charset="-122"/>
                <a:cs typeface="Noto Sans JP" pitchFamily="34" charset="-120"/>
              </a:rPr>
              <a:t>1</a:t>
            </a:r>
            <a:endParaRPr lang="en-US" sz="900" dirty="0"/>
          </a:p>
        </p:txBody>
      </p:sp>
      <p:sp>
        <p:nvSpPr>
          <p:cNvPr id="54" name="Text 44"/>
          <p:cNvSpPr txBox="1"/>
          <p:nvPr/>
        </p:nvSpPr>
        <p:spPr>
          <a:xfrm>
            <a:off x="6391656" y="5476221"/>
            <a:ext cx="866851" cy="143561"/>
          </a:xfrm>
          <a:prstGeom prst="rect">
            <a:avLst/>
          </a:prstGeom>
          <a:noFill/>
          <a:ln/>
        </p:spPr>
        <p:txBody>
          <a:bodyPr wrap="square" lIns="0" tIns="0" rIns="0" bIns="0" rtlCol="0" anchor="ctr"/>
          <a:lstStyle/>
          <a:p>
            <a:pPr marL="0" indent="0" algn="ctr">
              <a:buNone/>
            </a:pPr>
            <a:r>
              <a:rPr lang="en-US" sz="800" dirty="0">
                <a:solidFill>
                  <a:srgbClr val="000000"/>
                </a:solidFill>
                <a:latin typeface="Noto Sans JP" pitchFamily="34" charset="0"/>
                <a:ea typeface="Noto Sans JP" pitchFamily="34" charset="-122"/>
                <a:cs typeface="Noto Sans JP" pitchFamily="34" charset="-120"/>
              </a:rPr>
              <a:t>導入検討</a:t>
            </a:r>
            <a:endParaRPr lang="en-US" sz="800" dirty="0"/>
          </a:p>
        </p:txBody>
      </p:sp>
      <p:sp>
        <p:nvSpPr>
          <p:cNvPr id="55" name="Shape 45"/>
          <p:cNvSpPr/>
          <p:nvPr/>
        </p:nvSpPr>
        <p:spPr>
          <a:xfrm>
            <a:off x="7792517" y="5152524"/>
            <a:ext cx="286207" cy="286207"/>
          </a:xfrm>
          <a:prstGeom prst="ellipse">
            <a:avLst/>
          </a:prstGeom>
          <a:solidFill>
            <a:srgbClr val="4A90E2"/>
          </a:solidFill>
          <a:ln w="12700">
            <a:solidFill>
              <a:srgbClr val="FFFFFF">
                <a:alpha val="0"/>
              </a:srgbClr>
            </a:solidFill>
            <a:prstDash val="solid"/>
          </a:ln>
        </p:spPr>
      </p:sp>
      <p:sp>
        <p:nvSpPr>
          <p:cNvPr id="56" name="Text 46"/>
          <p:cNvSpPr/>
          <p:nvPr/>
        </p:nvSpPr>
        <p:spPr>
          <a:xfrm>
            <a:off x="7764170" y="5152524"/>
            <a:ext cx="342900" cy="286207"/>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900" dirty="0">
                <a:solidFill>
                  <a:srgbClr val="FFFFFF"/>
                </a:solidFill>
                <a:latin typeface="Noto Sans JP" pitchFamily="34" charset="0"/>
                <a:ea typeface="Noto Sans JP" pitchFamily="34" charset="-122"/>
                <a:cs typeface="Noto Sans JP" pitchFamily="34" charset="-120"/>
              </a:rPr>
              <a:t>2</a:t>
            </a:r>
            <a:endParaRPr lang="en-US" sz="900" dirty="0"/>
          </a:p>
        </p:txBody>
      </p:sp>
      <p:sp>
        <p:nvSpPr>
          <p:cNvPr id="57" name="Text 47"/>
          <p:cNvSpPr txBox="1"/>
          <p:nvPr/>
        </p:nvSpPr>
        <p:spPr>
          <a:xfrm>
            <a:off x="7504481" y="5476221"/>
            <a:ext cx="866851" cy="143561"/>
          </a:xfrm>
          <a:prstGeom prst="rect">
            <a:avLst/>
          </a:prstGeom>
          <a:noFill/>
          <a:ln/>
        </p:spPr>
        <p:txBody>
          <a:bodyPr wrap="square" lIns="0" tIns="0" rIns="0" bIns="0" rtlCol="0" anchor="ctr"/>
          <a:lstStyle/>
          <a:p>
            <a:pPr marL="0" indent="0" algn="ctr">
              <a:buNone/>
            </a:pPr>
            <a:r>
              <a:rPr lang="en-US" sz="800" dirty="0">
                <a:solidFill>
                  <a:srgbClr val="000000"/>
                </a:solidFill>
                <a:latin typeface="Noto Sans JP" pitchFamily="34" charset="0"/>
                <a:ea typeface="Noto Sans JP" pitchFamily="34" charset="-122"/>
                <a:cs typeface="Noto Sans JP" pitchFamily="34" charset="-120"/>
              </a:rPr>
              <a:t>システム構築</a:t>
            </a:r>
            <a:endParaRPr lang="en-US" sz="800" dirty="0"/>
          </a:p>
        </p:txBody>
      </p:sp>
      <p:sp>
        <p:nvSpPr>
          <p:cNvPr id="58" name="Shape 48"/>
          <p:cNvSpPr/>
          <p:nvPr/>
        </p:nvSpPr>
        <p:spPr>
          <a:xfrm>
            <a:off x="8906256" y="5152524"/>
            <a:ext cx="286207" cy="286207"/>
          </a:xfrm>
          <a:prstGeom prst="ellipse">
            <a:avLst/>
          </a:prstGeom>
          <a:solidFill>
            <a:srgbClr val="4A90E2"/>
          </a:solidFill>
          <a:ln w="12700">
            <a:solidFill>
              <a:srgbClr val="FFFFFF">
                <a:alpha val="0"/>
              </a:srgbClr>
            </a:solidFill>
            <a:prstDash val="solid"/>
          </a:ln>
        </p:spPr>
      </p:sp>
      <p:sp>
        <p:nvSpPr>
          <p:cNvPr id="59" name="Text 49"/>
          <p:cNvSpPr/>
          <p:nvPr/>
        </p:nvSpPr>
        <p:spPr>
          <a:xfrm>
            <a:off x="8876995" y="5152524"/>
            <a:ext cx="342900" cy="286207"/>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900" dirty="0">
                <a:solidFill>
                  <a:srgbClr val="FFFFFF"/>
                </a:solidFill>
                <a:latin typeface="Noto Sans JP" pitchFamily="34" charset="0"/>
                <a:ea typeface="Noto Sans JP" pitchFamily="34" charset="-122"/>
                <a:cs typeface="Noto Sans JP" pitchFamily="34" charset="-120"/>
              </a:rPr>
              <a:t>3</a:t>
            </a:r>
            <a:endParaRPr lang="en-US" sz="900" dirty="0"/>
          </a:p>
        </p:txBody>
      </p:sp>
      <p:sp>
        <p:nvSpPr>
          <p:cNvPr id="60" name="Text 50"/>
          <p:cNvSpPr txBox="1"/>
          <p:nvPr/>
        </p:nvSpPr>
        <p:spPr>
          <a:xfrm>
            <a:off x="8617306" y="5476221"/>
            <a:ext cx="866851" cy="143561"/>
          </a:xfrm>
          <a:prstGeom prst="rect">
            <a:avLst/>
          </a:prstGeom>
          <a:noFill/>
          <a:ln/>
        </p:spPr>
        <p:txBody>
          <a:bodyPr wrap="square" lIns="0" tIns="0" rIns="0" bIns="0" rtlCol="0" anchor="ctr"/>
          <a:lstStyle/>
          <a:p>
            <a:pPr marL="0" indent="0" algn="ctr">
              <a:buNone/>
            </a:pPr>
            <a:r>
              <a:rPr lang="en-US" sz="800" dirty="0">
                <a:solidFill>
                  <a:srgbClr val="000000"/>
                </a:solidFill>
                <a:latin typeface="Noto Sans JP" pitchFamily="34" charset="0"/>
                <a:ea typeface="Noto Sans JP" pitchFamily="34" charset="-122"/>
                <a:cs typeface="Noto Sans JP" pitchFamily="34" charset="-120"/>
              </a:rPr>
              <a:t>テスト運用</a:t>
            </a:r>
            <a:endParaRPr lang="en-US" sz="800" dirty="0"/>
          </a:p>
        </p:txBody>
      </p:sp>
      <p:sp>
        <p:nvSpPr>
          <p:cNvPr id="61" name="Shape 51"/>
          <p:cNvSpPr/>
          <p:nvPr/>
        </p:nvSpPr>
        <p:spPr>
          <a:xfrm>
            <a:off x="10019081" y="5152524"/>
            <a:ext cx="286207" cy="286207"/>
          </a:xfrm>
          <a:prstGeom prst="ellipse">
            <a:avLst/>
          </a:prstGeom>
          <a:solidFill>
            <a:srgbClr val="4A90E2"/>
          </a:solidFill>
          <a:ln w="12700">
            <a:solidFill>
              <a:srgbClr val="FFFFFF">
                <a:alpha val="0"/>
              </a:srgbClr>
            </a:solidFill>
            <a:prstDash val="solid"/>
          </a:ln>
        </p:spPr>
      </p:sp>
      <p:sp>
        <p:nvSpPr>
          <p:cNvPr id="62" name="Text 52"/>
          <p:cNvSpPr/>
          <p:nvPr/>
        </p:nvSpPr>
        <p:spPr>
          <a:xfrm>
            <a:off x="9990734" y="5152524"/>
            <a:ext cx="342900" cy="286207"/>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900" dirty="0">
                <a:solidFill>
                  <a:srgbClr val="FFFFFF"/>
                </a:solidFill>
                <a:latin typeface="Noto Sans JP" pitchFamily="34" charset="0"/>
                <a:ea typeface="Noto Sans JP" pitchFamily="34" charset="-122"/>
                <a:cs typeface="Noto Sans JP" pitchFamily="34" charset="-120"/>
              </a:rPr>
              <a:t>4</a:t>
            </a:r>
            <a:endParaRPr lang="en-US" sz="900" dirty="0"/>
          </a:p>
        </p:txBody>
      </p:sp>
      <p:sp>
        <p:nvSpPr>
          <p:cNvPr id="63" name="Text 53"/>
          <p:cNvSpPr txBox="1"/>
          <p:nvPr/>
        </p:nvSpPr>
        <p:spPr>
          <a:xfrm>
            <a:off x="9731045" y="5476221"/>
            <a:ext cx="866851" cy="143561"/>
          </a:xfrm>
          <a:prstGeom prst="rect">
            <a:avLst/>
          </a:prstGeom>
          <a:noFill/>
          <a:ln/>
        </p:spPr>
        <p:txBody>
          <a:bodyPr wrap="square" lIns="0" tIns="0" rIns="0" bIns="0" rtlCol="0" anchor="ctr"/>
          <a:lstStyle/>
          <a:p>
            <a:pPr marL="0" indent="0" algn="ctr">
              <a:buNone/>
            </a:pPr>
            <a:r>
              <a:rPr lang="en-US" sz="800" dirty="0">
                <a:solidFill>
                  <a:srgbClr val="000000"/>
                </a:solidFill>
                <a:latin typeface="Noto Sans JP" pitchFamily="34" charset="0"/>
                <a:ea typeface="Noto Sans JP" pitchFamily="34" charset="-122"/>
                <a:cs typeface="Noto Sans JP" pitchFamily="34" charset="-120"/>
              </a:rPr>
              <a:t>本格導入</a:t>
            </a:r>
            <a:endParaRPr lang="en-US" sz="800" dirty="0"/>
          </a:p>
        </p:txBody>
      </p:sp>
      <p:sp>
        <p:nvSpPr>
          <p:cNvPr id="64" name="Shape 54"/>
          <p:cNvSpPr/>
          <p:nvPr/>
        </p:nvSpPr>
        <p:spPr>
          <a:xfrm>
            <a:off x="11131906" y="5152524"/>
            <a:ext cx="286207" cy="286207"/>
          </a:xfrm>
          <a:prstGeom prst="ellipse">
            <a:avLst/>
          </a:prstGeom>
          <a:solidFill>
            <a:srgbClr val="4A90E2"/>
          </a:solidFill>
          <a:ln w="12700">
            <a:solidFill>
              <a:srgbClr val="FFFFFF">
                <a:alpha val="0"/>
              </a:srgbClr>
            </a:solidFill>
            <a:prstDash val="solid"/>
          </a:ln>
        </p:spPr>
      </p:sp>
      <p:sp>
        <p:nvSpPr>
          <p:cNvPr id="65" name="Text 55"/>
          <p:cNvSpPr/>
          <p:nvPr/>
        </p:nvSpPr>
        <p:spPr>
          <a:xfrm>
            <a:off x="11103559" y="5152524"/>
            <a:ext cx="342900" cy="286207"/>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900" dirty="0">
                <a:solidFill>
                  <a:srgbClr val="FFFFFF"/>
                </a:solidFill>
                <a:latin typeface="Noto Sans JP" pitchFamily="34" charset="0"/>
                <a:ea typeface="Noto Sans JP" pitchFamily="34" charset="-122"/>
                <a:cs typeface="Noto Sans JP" pitchFamily="34" charset="-120"/>
              </a:rPr>
              <a:t>5</a:t>
            </a:r>
            <a:endParaRPr lang="en-US" sz="900" dirty="0"/>
          </a:p>
        </p:txBody>
      </p:sp>
      <p:sp>
        <p:nvSpPr>
          <p:cNvPr id="66" name="Text 56"/>
          <p:cNvSpPr txBox="1"/>
          <p:nvPr/>
        </p:nvSpPr>
        <p:spPr>
          <a:xfrm>
            <a:off x="10843870" y="5476221"/>
            <a:ext cx="866851" cy="143561"/>
          </a:xfrm>
          <a:prstGeom prst="rect">
            <a:avLst/>
          </a:prstGeom>
          <a:noFill/>
          <a:ln/>
        </p:spPr>
        <p:txBody>
          <a:bodyPr wrap="square" lIns="0" tIns="0" rIns="0" bIns="0" rtlCol="0" anchor="ctr"/>
          <a:lstStyle/>
          <a:p>
            <a:pPr marL="0" indent="0" algn="ctr">
              <a:buNone/>
            </a:pPr>
            <a:r>
              <a:rPr lang="en-US" sz="800" dirty="0">
                <a:solidFill>
                  <a:srgbClr val="000000"/>
                </a:solidFill>
                <a:latin typeface="Noto Sans JP" pitchFamily="34" charset="0"/>
                <a:ea typeface="Noto Sans JP" pitchFamily="34" charset="-122"/>
                <a:cs typeface="Noto Sans JP" pitchFamily="34" charset="-120"/>
              </a:rPr>
              <a:t>効果測定</a:t>
            </a:r>
            <a:endParaRPr lang="en-US" sz="800" dirty="0"/>
          </a:p>
        </p:txBody>
      </p:sp>
      <p:sp>
        <p:nvSpPr>
          <p:cNvPr id="67" name="Text 57"/>
          <p:cNvSpPr txBox="1"/>
          <p:nvPr/>
        </p:nvSpPr>
        <p:spPr>
          <a:xfrm>
            <a:off x="381305" y="6486754"/>
            <a:ext cx="5906110" cy="152705"/>
          </a:xfrm>
          <a:prstGeom prst="rect">
            <a:avLst/>
          </a:prstGeom>
          <a:noFill/>
          <a:ln/>
        </p:spPr>
        <p:txBody>
          <a:bodyPr wrap="square" lIns="0" tIns="0" rIns="0" bIns="0" rtlCol="0" anchor="ctr"/>
          <a:lstStyle/>
          <a:p>
            <a:pPr marL="0" indent="0" algn="l">
              <a:buNone/>
            </a:pPr>
            <a:r>
              <a:rPr lang="en-US" sz="800" dirty="0">
                <a:solidFill>
                  <a:srgbClr val="999999"/>
                </a:solidFill>
                <a:latin typeface="Noto Sans JP" pitchFamily="34" charset="0"/>
                <a:ea typeface="Noto Sans JP" pitchFamily="34" charset="-122"/>
                <a:cs typeface="Noto Sans JP" pitchFamily="34" charset="-120"/>
              </a:rPr>
              <a:t>Source: 各フェス運営データ、決済サービスプロバイダー調査（2024）</a:t>
            </a:r>
            <a:endParaRPr lang="en-US" sz="800" dirty="0"/>
          </a:p>
        </p:txBody>
      </p:sp>
      <p:sp>
        <p:nvSpPr>
          <p:cNvPr id="68" name="Text 58"/>
          <p:cNvSpPr txBox="1"/>
          <p:nvPr/>
        </p:nvSpPr>
        <p:spPr>
          <a:xfrm>
            <a:off x="10782605" y="6610198"/>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42</a:t>
            </a:r>
            <a:endParaRPr lang="en-US" sz="1000" dirty="0"/>
          </a:p>
        </p:txBody>
      </p:sp>
      <p:sp>
        <p:nvSpPr>
          <p:cNvPr id="69" name="Text 7">
            <a:extLst>
              <a:ext uri="{FF2B5EF4-FFF2-40B4-BE49-F238E27FC236}">
                <a16:creationId xmlns:a16="http://schemas.microsoft.com/office/drawing/2014/main" id="{B07B2422-FF16-2465-509C-D1E7ACED59D7}"/>
              </a:ext>
            </a:extLst>
          </p:cNvPr>
          <p:cNvSpPr txBox="1"/>
          <p:nvPr/>
        </p:nvSpPr>
        <p:spPr>
          <a:xfrm>
            <a:off x="381305" y="381305"/>
            <a:ext cx="11735410" cy="419710"/>
          </a:xfrm>
          <a:prstGeom prst="rect">
            <a:avLst/>
          </a:prstGeom>
          <a:noFill/>
          <a:ln/>
        </p:spPr>
        <p:txBody>
          <a:bodyPr wrap="square" lIns="0" tIns="0" rIns="0" bIns="0" rtlCol="0" anchor="ctr"/>
          <a:lstStyle/>
          <a:p>
            <a:r>
              <a:rPr lang="ja-JP" altLang="en-US" sz="2700" b="1" dirty="0">
                <a:solidFill>
                  <a:srgbClr val="003366"/>
                </a:solidFill>
                <a:latin typeface="Montserrat" pitchFamily="34" charset="0"/>
                <a:ea typeface="Montserrat" pitchFamily="34" charset="-122"/>
                <a:cs typeface="Montserrat" pitchFamily="34" charset="-120"/>
              </a:rPr>
              <a:t>リストバンド決済　～音楽フェスでのキャッシュレス決済～</a:t>
            </a:r>
            <a:endParaRPr lang="en-US" sz="27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Text 4"/>
          <p:cNvSpPr txBox="1"/>
          <p:nvPr/>
        </p:nvSpPr>
        <p:spPr>
          <a:xfrm>
            <a:off x="381305" y="381305"/>
            <a:ext cx="11735410" cy="419710"/>
          </a:xfrm>
          <a:prstGeom prst="rect">
            <a:avLst/>
          </a:prstGeom>
          <a:noFill/>
          <a:ln/>
        </p:spPr>
        <p:txBody>
          <a:bodyPr wrap="square" lIns="0" tIns="0" rIns="0" bIns="0" rtlCol="0" anchor="ctr"/>
          <a:lstStyle/>
          <a:p>
            <a:pPr marL="0" indent="0" algn="l">
              <a:buNone/>
            </a:pPr>
            <a:r>
              <a:rPr lang="ja-JP" altLang="en-US" sz="2700" b="1" dirty="0">
                <a:solidFill>
                  <a:srgbClr val="003366"/>
                </a:solidFill>
                <a:latin typeface="Montserrat" pitchFamily="34" charset="0"/>
                <a:ea typeface="Montserrat" pitchFamily="34" charset="-122"/>
                <a:cs typeface="Montserrat" pitchFamily="34" charset="-120"/>
              </a:rPr>
              <a:t>永続的な課題</a:t>
            </a:r>
            <a:r>
              <a:rPr lang="en-US" sz="2700" b="1" dirty="0" err="1">
                <a:solidFill>
                  <a:srgbClr val="003366"/>
                </a:solidFill>
                <a:latin typeface="Montserrat" pitchFamily="34" charset="0"/>
                <a:ea typeface="Montserrat" pitchFamily="34" charset="-122"/>
                <a:cs typeface="Montserrat" pitchFamily="34" charset="-120"/>
              </a:rPr>
              <a:t>トイレ問題と対策：運用設計</a:t>
            </a:r>
            <a:endParaRPr lang="en-US" sz="2700" dirty="0"/>
          </a:p>
        </p:txBody>
      </p:sp>
      <p:pic>
        <p:nvPicPr>
          <p:cNvPr id="7" name="Image 0" descr="preencoded.png"/>
          <p:cNvPicPr>
            <a:picLocks noChangeAspect="1"/>
          </p:cNvPicPr>
          <p:nvPr/>
        </p:nvPicPr>
        <p:blipFill>
          <a:blip r:embed="rId2"/>
          <a:srcRect t="-400" b="-400"/>
          <a:stretch/>
        </p:blipFill>
        <p:spPr>
          <a:xfrm>
            <a:off x="381305" y="857707"/>
            <a:ext cx="571500" cy="38405"/>
          </a:xfrm>
          <a:prstGeom prst="rect">
            <a:avLst/>
          </a:prstGeom>
        </p:spPr>
      </p:pic>
      <p:sp>
        <p:nvSpPr>
          <p:cNvPr id="8" name="Shape 5"/>
          <p:cNvSpPr/>
          <p:nvPr/>
        </p:nvSpPr>
        <p:spPr>
          <a:xfrm>
            <a:off x="381305" y="1600200"/>
            <a:ext cx="5486400" cy="19202"/>
          </a:xfrm>
          <a:prstGeom prst="rect">
            <a:avLst/>
          </a:prstGeom>
          <a:solidFill>
            <a:srgbClr val="4A90E2"/>
          </a:solidFill>
          <a:ln w="12700">
            <a:solidFill>
              <a:srgbClr val="4A90E2">
                <a:alpha val="0"/>
              </a:srgbClr>
            </a:solidFill>
            <a:prstDash val="solid"/>
          </a:ln>
        </p:spPr>
      </p:sp>
      <p:sp>
        <p:nvSpPr>
          <p:cNvPr id="9" name="Text 6"/>
          <p:cNvSpPr txBox="1"/>
          <p:nvPr/>
        </p:nvSpPr>
        <p:spPr>
          <a:xfrm>
            <a:off x="381305" y="1314907"/>
            <a:ext cx="5563210"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52CC"/>
                </a:solidFill>
                <a:latin typeface="Montserrat" pitchFamily="34" charset="0"/>
                <a:ea typeface="Montserrat" pitchFamily="34" charset="-122"/>
                <a:cs typeface="Montserrat" pitchFamily="34" charset="-120"/>
              </a:rPr>
              <a:t>1. 最大クレーム要因（待ち時間・衛生）</a:t>
            </a:r>
            <a:endParaRPr lang="en-US" sz="1300" dirty="0"/>
          </a:p>
        </p:txBody>
      </p:sp>
      <p:sp>
        <p:nvSpPr>
          <p:cNvPr id="10" name="Shape 7"/>
          <p:cNvSpPr/>
          <p:nvPr/>
        </p:nvSpPr>
        <p:spPr>
          <a:xfrm>
            <a:off x="381305" y="1695298"/>
            <a:ext cx="5486400" cy="800100"/>
          </a:xfrm>
          <a:prstGeom prst="roundRect">
            <a:avLst>
              <a:gd name="adj" fmla="val 21769"/>
            </a:avLst>
          </a:prstGeom>
          <a:solidFill>
            <a:srgbClr val="FFEBEE"/>
          </a:solidFill>
          <a:ln w="12700">
            <a:solidFill>
              <a:srgbClr val="FFCDD2"/>
            </a:solidFill>
            <a:prstDash val="solid"/>
          </a:ln>
        </p:spPr>
      </p:sp>
      <p:sp>
        <p:nvSpPr>
          <p:cNvPr id="11" name="Text 8"/>
          <p:cNvSpPr txBox="1"/>
          <p:nvPr/>
        </p:nvSpPr>
        <p:spPr>
          <a:xfrm>
            <a:off x="543154" y="1923898"/>
            <a:ext cx="1204265" cy="191110"/>
          </a:xfrm>
          <a:prstGeom prst="rect">
            <a:avLst/>
          </a:prstGeom>
          <a:noFill/>
          <a:ln/>
        </p:spPr>
        <p:txBody>
          <a:bodyPr wrap="square" lIns="0" tIns="0" rIns="0" bIns="0" rtlCol="0" anchor="ctr"/>
          <a:lstStyle/>
          <a:p>
            <a:pPr marL="0" indent="0" algn="l">
              <a:buNone/>
            </a:pPr>
            <a:r>
              <a:rPr lang="en-US" sz="1000" b="1" dirty="0">
                <a:solidFill>
                  <a:srgbClr val="C62828"/>
                </a:solidFill>
                <a:latin typeface="Noto Sans JP" pitchFamily="34" charset="0"/>
                <a:ea typeface="Noto Sans JP" pitchFamily="34" charset="-122"/>
                <a:cs typeface="Noto Sans JP" pitchFamily="34" charset="-120"/>
              </a:rPr>
              <a:t>トイレ待ち時間</a:t>
            </a:r>
            <a:endParaRPr lang="en-US" sz="1000" dirty="0"/>
          </a:p>
        </p:txBody>
      </p:sp>
      <p:sp>
        <p:nvSpPr>
          <p:cNvPr id="12" name="Text 9"/>
          <p:cNvSpPr txBox="1"/>
          <p:nvPr/>
        </p:nvSpPr>
        <p:spPr>
          <a:xfrm>
            <a:off x="543154" y="2115007"/>
            <a:ext cx="1208837"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平均15-30分の待ち行列</a:t>
            </a:r>
            <a:endParaRPr lang="en-US" sz="800" dirty="0"/>
          </a:p>
        </p:txBody>
      </p:sp>
      <p:sp>
        <p:nvSpPr>
          <p:cNvPr id="13" name="Text 10"/>
          <p:cNvSpPr txBox="1"/>
          <p:nvPr/>
        </p:nvSpPr>
        <p:spPr>
          <a:xfrm>
            <a:off x="5138928" y="2190902"/>
            <a:ext cx="571500" cy="143561"/>
          </a:xfrm>
          <a:prstGeom prst="rect">
            <a:avLst/>
          </a:prstGeom>
          <a:noFill/>
          <a:ln/>
        </p:spPr>
        <p:txBody>
          <a:bodyPr wrap="square" lIns="0" tIns="0" rIns="0" bIns="0" rtlCol="0" anchor="ctr"/>
          <a:lstStyle/>
          <a:p>
            <a:pPr marL="0" indent="0" algn="r">
              <a:buNone/>
            </a:pPr>
            <a:r>
              <a:rPr lang="en-US" sz="800" dirty="0">
                <a:solidFill>
                  <a:srgbClr val="666666"/>
                </a:solidFill>
                <a:latin typeface="Noto Sans JP" pitchFamily="34" charset="0"/>
                <a:ea typeface="Noto Sans JP" pitchFamily="34" charset="-122"/>
                <a:cs typeface="Noto Sans JP" pitchFamily="34" charset="-120"/>
              </a:rPr>
              <a:t>不満率</a:t>
            </a:r>
            <a:endParaRPr lang="en-US" sz="800" dirty="0"/>
          </a:p>
        </p:txBody>
      </p:sp>
      <p:sp>
        <p:nvSpPr>
          <p:cNvPr id="14" name="Shape 11"/>
          <p:cNvSpPr/>
          <p:nvPr/>
        </p:nvSpPr>
        <p:spPr>
          <a:xfrm>
            <a:off x="6324905" y="1600200"/>
            <a:ext cx="5486400" cy="19202"/>
          </a:xfrm>
          <a:prstGeom prst="rect">
            <a:avLst/>
          </a:prstGeom>
          <a:solidFill>
            <a:srgbClr val="4A90E2"/>
          </a:solidFill>
          <a:ln w="12700">
            <a:solidFill>
              <a:srgbClr val="4A90E2">
                <a:alpha val="0"/>
              </a:srgbClr>
            </a:solidFill>
            <a:prstDash val="solid"/>
          </a:ln>
        </p:spPr>
      </p:sp>
      <p:sp>
        <p:nvSpPr>
          <p:cNvPr id="15" name="Text 12"/>
          <p:cNvSpPr txBox="1"/>
          <p:nvPr/>
        </p:nvSpPr>
        <p:spPr>
          <a:xfrm>
            <a:off x="6324905" y="1314907"/>
            <a:ext cx="5563210"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52CC"/>
                </a:solidFill>
                <a:latin typeface="Montserrat" pitchFamily="34" charset="0"/>
                <a:ea typeface="Montserrat" pitchFamily="34" charset="-122"/>
                <a:cs typeface="Montserrat" pitchFamily="34" charset="-120"/>
              </a:rPr>
              <a:t>2. 配置基準（100人：1基）</a:t>
            </a:r>
            <a:endParaRPr lang="en-US" sz="1300" dirty="0"/>
          </a:p>
        </p:txBody>
      </p:sp>
      <p:sp>
        <p:nvSpPr>
          <p:cNvPr id="16" name="Shape 13"/>
          <p:cNvSpPr/>
          <p:nvPr/>
        </p:nvSpPr>
        <p:spPr>
          <a:xfrm>
            <a:off x="6324905" y="1695298"/>
            <a:ext cx="5486400" cy="666598"/>
          </a:xfrm>
          <a:prstGeom prst="roundRect">
            <a:avLst>
              <a:gd name="adj" fmla="val 31354"/>
            </a:avLst>
          </a:prstGeom>
          <a:solidFill>
            <a:srgbClr val="E3F2FD"/>
          </a:solidFill>
          <a:ln w="12700">
            <a:solidFill>
              <a:srgbClr val="BBDEFB"/>
            </a:solidFill>
            <a:prstDash val="solid"/>
          </a:ln>
        </p:spPr>
      </p:sp>
      <p:sp>
        <p:nvSpPr>
          <p:cNvPr id="17" name="Text 14"/>
          <p:cNvSpPr txBox="1"/>
          <p:nvPr/>
        </p:nvSpPr>
        <p:spPr>
          <a:xfrm>
            <a:off x="6486754" y="1857146"/>
            <a:ext cx="1563624"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標準配置</a:t>
            </a:r>
            <a:endParaRPr lang="en-US" sz="1000" dirty="0"/>
          </a:p>
        </p:txBody>
      </p:sp>
      <p:sp>
        <p:nvSpPr>
          <p:cNvPr id="18" name="Text 15"/>
          <p:cNvSpPr txBox="1"/>
          <p:nvPr/>
        </p:nvSpPr>
        <p:spPr>
          <a:xfrm>
            <a:off x="6486754" y="2048256"/>
            <a:ext cx="1563624"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100人あたり1基（女性は2基）</a:t>
            </a:r>
            <a:endParaRPr lang="en-US" sz="800" dirty="0"/>
          </a:p>
        </p:txBody>
      </p:sp>
      <p:sp>
        <p:nvSpPr>
          <p:cNvPr id="19" name="Shape 16"/>
          <p:cNvSpPr/>
          <p:nvPr/>
        </p:nvSpPr>
        <p:spPr>
          <a:xfrm>
            <a:off x="381305" y="3142793"/>
            <a:ext cx="3657600" cy="19202"/>
          </a:xfrm>
          <a:prstGeom prst="rect">
            <a:avLst/>
          </a:prstGeom>
          <a:solidFill>
            <a:srgbClr val="4A90E2"/>
          </a:solidFill>
          <a:ln w="12700">
            <a:solidFill>
              <a:srgbClr val="4A90E2">
                <a:alpha val="0"/>
              </a:srgbClr>
            </a:solidFill>
            <a:prstDash val="solid"/>
          </a:ln>
        </p:spPr>
      </p:sp>
      <p:sp>
        <p:nvSpPr>
          <p:cNvPr id="20" name="Text 17"/>
          <p:cNvSpPr txBox="1"/>
          <p:nvPr/>
        </p:nvSpPr>
        <p:spPr>
          <a:xfrm>
            <a:off x="381305" y="2857500"/>
            <a:ext cx="3734410"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52CC"/>
                </a:solidFill>
                <a:latin typeface="Montserrat" pitchFamily="34" charset="0"/>
                <a:ea typeface="Montserrat" pitchFamily="34" charset="-122"/>
                <a:cs typeface="Montserrat" pitchFamily="34" charset="-120"/>
              </a:rPr>
              <a:t>3. 分散配置戦略</a:t>
            </a:r>
            <a:endParaRPr lang="en-US" sz="1300" dirty="0"/>
          </a:p>
        </p:txBody>
      </p:sp>
      <p:sp>
        <p:nvSpPr>
          <p:cNvPr id="21" name="Shape 18"/>
          <p:cNvSpPr/>
          <p:nvPr/>
        </p:nvSpPr>
        <p:spPr>
          <a:xfrm>
            <a:off x="381305" y="3238805"/>
            <a:ext cx="3657600" cy="780898"/>
          </a:xfrm>
          <a:prstGeom prst="roundRect">
            <a:avLst>
              <a:gd name="adj" fmla="val 22848"/>
            </a:avLst>
          </a:prstGeom>
          <a:solidFill>
            <a:srgbClr val="FFFFFF"/>
          </a:solidFill>
          <a:ln w="12700">
            <a:solidFill>
              <a:srgbClr val="E0E0E0"/>
            </a:solidFill>
            <a:prstDash val="solid"/>
          </a:ln>
        </p:spPr>
      </p:sp>
      <p:sp>
        <p:nvSpPr>
          <p:cNvPr id="22" name="Shape 19"/>
          <p:cNvSpPr/>
          <p:nvPr/>
        </p:nvSpPr>
        <p:spPr>
          <a:xfrm>
            <a:off x="504749" y="3362249"/>
            <a:ext cx="1086307" cy="533095"/>
          </a:xfrm>
          <a:prstGeom prst="roundRect">
            <a:avLst>
              <a:gd name="adj" fmla="val 24504"/>
            </a:avLst>
          </a:prstGeom>
          <a:solidFill>
            <a:srgbClr val="E3F2FD"/>
          </a:solidFill>
          <a:ln w="12700">
            <a:solidFill>
              <a:srgbClr val="FFFFFF">
                <a:alpha val="0"/>
              </a:srgbClr>
            </a:solidFill>
            <a:prstDash val="solid"/>
          </a:ln>
        </p:spPr>
      </p:sp>
      <p:sp>
        <p:nvSpPr>
          <p:cNvPr id="23" name="Text 20"/>
          <p:cNvSpPr txBox="1"/>
          <p:nvPr/>
        </p:nvSpPr>
        <p:spPr>
          <a:xfrm>
            <a:off x="580644" y="3666744"/>
            <a:ext cx="933602" cy="152705"/>
          </a:xfrm>
          <a:prstGeom prst="rect">
            <a:avLst/>
          </a:prstGeom>
          <a:noFill/>
          <a:ln/>
        </p:spPr>
        <p:txBody>
          <a:bodyPr wrap="square" lIns="0" tIns="0" rIns="0" bIns="0" rtlCol="0" anchor="ctr"/>
          <a:lstStyle/>
          <a:p>
            <a:pPr marL="0" indent="0" algn="ctr">
              <a:buNone/>
            </a:pPr>
            <a:r>
              <a:rPr lang="en-US" sz="800" dirty="0">
                <a:solidFill>
                  <a:srgbClr val="000000"/>
                </a:solidFill>
                <a:latin typeface="Noto Sans JP" pitchFamily="34" charset="0"/>
                <a:ea typeface="Noto Sans JP" pitchFamily="34" charset="-122"/>
                <a:cs typeface="Noto Sans JP" pitchFamily="34" charset="-120"/>
              </a:rPr>
              <a:t>ステージ前</a:t>
            </a:r>
            <a:endParaRPr lang="en-US" sz="800" dirty="0"/>
          </a:p>
        </p:txBody>
      </p:sp>
      <p:sp>
        <p:nvSpPr>
          <p:cNvPr id="24" name="Shape 21"/>
          <p:cNvSpPr/>
          <p:nvPr/>
        </p:nvSpPr>
        <p:spPr>
          <a:xfrm>
            <a:off x="1666951" y="3362249"/>
            <a:ext cx="1086307" cy="533095"/>
          </a:xfrm>
          <a:prstGeom prst="roundRect">
            <a:avLst>
              <a:gd name="adj" fmla="val 24504"/>
            </a:avLst>
          </a:prstGeom>
          <a:solidFill>
            <a:srgbClr val="E8F5E9"/>
          </a:solidFill>
          <a:ln w="12700">
            <a:solidFill>
              <a:srgbClr val="FFFFFF">
                <a:alpha val="0"/>
              </a:srgbClr>
            </a:solidFill>
            <a:prstDash val="solid"/>
          </a:ln>
        </p:spPr>
      </p:sp>
      <p:sp>
        <p:nvSpPr>
          <p:cNvPr id="25" name="Text 22"/>
          <p:cNvSpPr txBox="1"/>
          <p:nvPr/>
        </p:nvSpPr>
        <p:spPr>
          <a:xfrm>
            <a:off x="1742846" y="3666744"/>
            <a:ext cx="933602" cy="152705"/>
          </a:xfrm>
          <a:prstGeom prst="rect">
            <a:avLst/>
          </a:prstGeom>
          <a:noFill/>
          <a:ln/>
        </p:spPr>
        <p:txBody>
          <a:bodyPr wrap="square" lIns="0" tIns="0" rIns="0" bIns="0" rtlCol="0" anchor="ctr"/>
          <a:lstStyle/>
          <a:p>
            <a:pPr marL="0" indent="0" algn="ctr">
              <a:buNone/>
            </a:pPr>
            <a:r>
              <a:rPr lang="en-US" sz="800" dirty="0">
                <a:solidFill>
                  <a:srgbClr val="000000"/>
                </a:solidFill>
                <a:latin typeface="Noto Sans JP" pitchFamily="34" charset="0"/>
                <a:ea typeface="Noto Sans JP" pitchFamily="34" charset="-122"/>
                <a:cs typeface="Noto Sans JP" pitchFamily="34" charset="-120"/>
              </a:rPr>
              <a:t>フードエリア</a:t>
            </a:r>
            <a:endParaRPr lang="en-US" sz="800" dirty="0"/>
          </a:p>
        </p:txBody>
      </p:sp>
      <p:sp>
        <p:nvSpPr>
          <p:cNvPr id="26" name="Shape 23"/>
          <p:cNvSpPr/>
          <p:nvPr/>
        </p:nvSpPr>
        <p:spPr>
          <a:xfrm>
            <a:off x="2829154" y="3362249"/>
            <a:ext cx="1086307" cy="533095"/>
          </a:xfrm>
          <a:prstGeom prst="roundRect">
            <a:avLst>
              <a:gd name="adj" fmla="val 24504"/>
            </a:avLst>
          </a:prstGeom>
          <a:solidFill>
            <a:srgbClr val="FFF3E0"/>
          </a:solidFill>
          <a:ln w="12700">
            <a:solidFill>
              <a:srgbClr val="FFFFFF">
                <a:alpha val="0"/>
              </a:srgbClr>
            </a:solidFill>
            <a:prstDash val="solid"/>
          </a:ln>
        </p:spPr>
      </p:sp>
      <p:sp>
        <p:nvSpPr>
          <p:cNvPr id="27" name="Text 24"/>
          <p:cNvSpPr txBox="1"/>
          <p:nvPr/>
        </p:nvSpPr>
        <p:spPr>
          <a:xfrm>
            <a:off x="2905049" y="3666744"/>
            <a:ext cx="933602" cy="152705"/>
          </a:xfrm>
          <a:prstGeom prst="rect">
            <a:avLst/>
          </a:prstGeom>
          <a:noFill/>
          <a:ln/>
        </p:spPr>
        <p:txBody>
          <a:bodyPr wrap="square" lIns="0" tIns="0" rIns="0" bIns="0" rtlCol="0" anchor="ctr"/>
          <a:lstStyle/>
          <a:p>
            <a:pPr marL="0" indent="0" algn="ctr">
              <a:buNone/>
            </a:pPr>
            <a:r>
              <a:rPr lang="en-US" sz="800" dirty="0">
                <a:solidFill>
                  <a:srgbClr val="000000"/>
                </a:solidFill>
                <a:latin typeface="Noto Sans JP" pitchFamily="34" charset="0"/>
                <a:ea typeface="Noto Sans JP" pitchFamily="34" charset="-122"/>
                <a:cs typeface="Noto Sans JP" pitchFamily="34" charset="-120"/>
              </a:rPr>
              <a:t>キャンプ</a:t>
            </a:r>
            <a:endParaRPr lang="en-US" sz="800" dirty="0"/>
          </a:p>
        </p:txBody>
      </p:sp>
      <p:sp>
        <p:nvSpPr>
          <p:cNvPr id="28" name="Shape 25"/>
          <p:cNvSpPr/>
          <p:nvPr/>
        </p:nvSpPr>
        <p:spPr>
          <a:xfrm>
            <a:off x="4267505" y="3142793"/>
            <a:ext cx="3657600" cy="19202"/>
          </a:xfrm>
          <a:prstGeom prst="rect">
            <a:avLst/>
          </a:prstGeom>
          <a:solidFill>
            <a:srgbClr val="4A90E2"/>
          </a:solidFill>
          <a:ln w="12700">
            <a:solidFill>
              <a:srgbClr val="4A90E2">
                <a:alpha val="0"/>
              </a:srgbClr>
            </a:solidFill>
            <a:prstDash val="solid"/>
          </a:ln>
        </p:spPr>
      </p:sp>
      <p:sp>
        <p:nvSpPr>
          <p:cNvPr id="29" name="Text 26"/>
          <p:cNvSpPr txBox="1"/>
          <p:nvPr/>
        </p:nvSpPr>
        <p:spPr>
          <a:xfrm>
            <a:off x="4267505" y="2857500"/>
            <a:ext cx="3734410"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52CC"/>
                </a:solidFill>
                <a:latin typeface="Montserrat" pitchFamily="34" charset="0"/>
                <a:ea typeface="Montserrat" pitchFamily="34" charset="-122"/>
                <a:cs typeface="Montserrat" pitchFamily="34" charset="-120"/>
              </a:rPr>
              <a:t>4. 清掃サイクル</a:t>
            </a:r>
            <a:endParaRPr lang="en-US" sz="1300" dirty="0"/>
          </a:p>
        </p:txBody>
      </p:sp>
      <p:sp>
        <p:nvSpPr>
          <p:cNvPr id="30" name="Shape 27"/>
          <p:cNvSpPr/>
          <p:nvPr/>
        </p:nvSpPr>
        <p:spPr>
          <a:xfrm>
            <a:off x="4267505" y="3238805"/>
            <a:ext cx="3657600" cy="666598"/>
          </a:xfrm>
          <a:prstGeom prst="roundRect">
            <a:avLst>
              <a:gd name="adj" fmla="val 31354"/>
            </a:avLst>
          </a:prstGeom>
          <a:solidFill>
            <a:srgbClr val="FFFFFF"/>
          </a:solidFill>
          <a:ln w="12700">
            <a:solidFill>
              <a:srgbClr val="E0E0E0"/>
            </a:solidFill>
            <a:prstDash val="solid"/>
          </a:ln>
        </p:spPr>
      </p:sp>
      <p:sp>
        <p:nvSpPr>
          <p:cNvPr id="31" name="Text 28"/>
          <p:cNvSpPr txBox="1"/>
          <p:nvPr/>
        </p:nvSpPr>
        <p:spPr>
          <a:xfrm>
            <a:off x="4429354" y="3400654"/>
            <a:ext cx="933602"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30〜60分間隔</a:t>
            </a:r>
            <a:endParaRPr lang="en-US" sz="1000" dirty="0"/>
          </a:p>
        </p:txBody>
      </p:sp>
      <p:sp>
        <p:nvSpPr>
          <p:cNvPr id="32" name="Text 29"/>
          <p:cNvSpPr txBox="1"/>
          <p:nvPr/>
        </p:nvSpPr>
        <p:spPr>
          <a:xfrm>
            <a:off x="4429354" y="3590849"/>
            <a:ext cx="933602"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清掃・消毒・補充</a:t>
            </a:r>
            <a:endParaRPr lang="en-US" sz="800" dirty="0"/>
          </a:p>
        </p:txBody>
      </p:sp>
      <p:sp>
        <p:nvSpPr>
          <p:cNvPr id="33" name="Shape 30"/>
          <p:cNvSpPr/>
          <p:nvPr/>
        </p:nvSpPr>
        <p:spPr>
          <a:xfrm>
            <a:off x="8153705" y="3142793"/>
            <a:ext cx="3657600" cy="19202"/>
          </a:xfrm>
          <a:prstGeom prst="rect">
            <a:avLst/>
          </a:prstGeom>
          <a:solidFill>
            <a:srgbClr val="4A90E2"/>
          </a:solidFill>
          <a:ln w="12700">
            <a:solidFill>
              <a:srgbClr val="4A90E2">
                <a:alpha val="0"/>
              </a:srgbClr>
            </a:solidFill>
            <a:prstDash val="solid"/>
          </a:ln>
        </p:spPr>
      </p:sp>
      <p:sp>
        <p:nvSpPr>
          <p:cNvPr id="34" name="Text 31"/>
          <p:cNvSpPr txBox="1"/>
          <p:nvPr/>
        </p:nvSpPr>
        <p:spPr>
          <a:xfrm>
            <a:off x="8153705" y="2857500"/>
            <a:ext cx="3734410"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52CC"/>
                </a:solidFill>
                <a:latin typeface="Montserrat" pitchFamily="34" charset="0"/>
                <a:ea typeface="Montserrat" pitchFamily="34" charset="-122"/>
                <a:cs typeface="Montserrat" pitchFamily="34" charset="-120"/>
              </a:rPr>
              <a:t>5. 誘導スタッフ配置</a:t>
            </a:r>
            <a:endParaRPr lang="en-US" sz="1300" dirty="0"/>
          </a:p>
        </p:txBody>
      </p:sp>
      <p:sp>
        <p:nvSpPr>
          <p:cNvPr id="35" name="Shape 32"/>
          <p:cNvSpPr/>
          <p:nvPr/>
        </p:nvSpPr>
        <p:spPr>
          <a:xfrm>
            <a:off x="8153705" y="3238805"/>
            <a:ext cx="3657600" cy="666598"/>
          </a:xfrm>
          <a:prstGeom prst="roundRect">
            <a:avLst>
              <a:gd name="adj" fmla="val 31354"/>
            </a:avLst>
          </a:prstGeom>
          <a:solidFill>
            <a:srgbClr val="FFFFFF"/>
          </a:solidFill>
          <a:ln w="12700">
            <a:solidFill>
              <a:srgbClr val="E0E0E0"/>
            </a:solidFill>
            <a:prstDash val="solid"/>
          </a:ln>
        </p:spPr>
      </p:sp>
      <p:sp>
        <p:nvSpPr>
          <p:cNvPr id="36" name="Text 33"/>
          <p:cNvSpPr txBox="1"/>
          <p:nvPr/>
        </p:nvSpPr>
        <p:spPr>
          <a:xfrm>
            <a:off x="8315554" y="3400654"/>
            <a:ext cx="914400"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空き状況監視</a:t>
            </a:r>
            <a:endParaRPr lang="en-US" sz="1000" dirty="0"/>
          </a:p>
        </p:txBody>
      </p:sp>
      <p:sp>
        <p:nvSpPr>
          <p:cNvPr id="37" name="Text 34"/>
          <p:cNvSpPr txBox="1"/>
          <p:nvPr/>
        </p:nvSpPr>
        <p:spPr>
          <a:xfrm>
            <a:off x="8315554" y="3590849"/>
            <a:ext cx="914400"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行列監視システム</a:t>
            </a:r>
            <a:endParaRPr lang="en-US" sz="800" dirty="0"/>
          </a:p>
        </p:txBody>
      </p:sp>
      <p:sp>
        <p:nvSpPr>
          <p:cNvPr id="38" name="Shape 35"/>
          <p:cNvSpPr/>
          <p:nvPr/>
        </p:nvSpPr>
        <p:spPr>
          <a:xfrm>
            <a:off x="381305" y="4209898"/>
            <a:ext cx="7429500" cy="1067105"/>
          </a:xfrm>
          <a:prstGeom prst="roundRect">
            <a:avLst>
              <a:gd name="adj" fmla="val 12241"/>
            </a:avLst>
          </a:prstGeom>
          <a:solidFill>
            <a:srgbClr val="F5F5F5"/>
          </a:solidFill>
          <a:ln w="12700">
            <a:solidFill>
              <a:srgbClr val="E0E0E0"/>
            </a:solidFill>
            <a:prstDash val="solid"/>
          </a:ln>
        </p:spPr>
      </p:sp>
      <p:sp>
        <p:nvSpPr>
          <p:cNvPr id="39" name="Text 36"/>
          <p:cNvSpPr txBox="1"/>
          <p:nvPr/>
        </p:nvSpPr>
        <p:spPr>
          <a:xfrm>
            <a:off x="488290" y="4533595"/>
            <a:ext cx="2338121" cy="228600"/>
          </a:xfrm>
          <a:prstGeom prst="rect">
            <a:avLst/>
          </a:prstGeom>
          <a:noFill/>
          <a:ln/>
        </p:spPr>
        <p:txBody>
          <a:bodyPr wrap="square" lIns="0" tIns="0" rIns="0" bIns="0" rtlCol="0" anchor="ctr"/>
          <a:lstStyle/>
          <a:p>
            <a:pPr marL="0" indent="0" algn="ctr">
              <a:buNone/>
            </a:pPr>
            <a:r>
              <a:rPr lang="en-US" sz="1300" b="1" dirty="0">
                <a:solidFill>
                  <a:srgbClr val="C62828"/>
                </a:solidFill>
                <a:latin typeface="Montserrat" pitchFamily="34" charset="0"/>
                <a:ea typeface="Montserrat" pitchFamily="34" charset="-122"/>
                <a:cs typeface="Montserrat" pitchFamily="34" charset="-120"/>
              </a:rPr>
              <a:t>3万</a:t>
            </a:r>
            <a:r>
              <a:rPr lang="en-US" sz="1000" b="1" dirty="0">
                <a:solidFill>
                  <a:srgbClr val="C62828"/>
                </a:solidFill>
                <a:latin typeface="Montserrat" pitchFamily="34" charset="0"/>
                <a:ea typeface="Montserrat" pitchFamily="34" charset="-122"/>
                <a:cs typeface="Montserrat" pitchFamily="34" charset="-120"/>
              </a:rPr>
              <a:t>人</a:t>
            </a:r>
            <a:endParaRPr lang="en-US" sz="1300" dirty="0"/>
          </a:p>
        </p:txBody>
      </p:sp>
      <p:sp>
        <p:nvSpPr>
          <p:cNvPr id="40" name="Text 37"/>
          <p:cNvSpPr txBox="1"/>
          <p:nvPr/>
        </p:nvSpPr>
        <p:spPr>
          <a:xfrm>
            <a:off x="443484" y="4867351"/>
            <a:ext cx="2427732" cy="152705"/>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危険動員数</a:t>
            </a:r>
            <a:endParaRPr lang="en-US" sz="800" dirty="0"/>
          </a:p>
        </p:txBody>
      </p:sp>
      <p:pic>
        <p:nvPicPr>
          <p:cNvPr id="41" name="Image 1" descr="preencoded.png"/>
          <p:cNvPicPr>
            <a:picLocks noChangeAspect="1"/>
          </p:cNvPicPr>
          <p:nvPr/>
        </p:nvPicPr>
        <p:blipFill>
          <a:blip r:embed="rId3"/>
          <a:srcRect t="-2127" b="-2127"/>
          <a:stretch/>
        </p:blipFill>
        <p:spPr>
          <a:xfrm>
            <a:off x="2870302" y="4362602"/>
            <a:ext cx="9144" cy="381305"/>
          </a:xfrm>
          <a:prstGeom prst="rect">
            <a:avLst/>
          </a:prstGeom>
        </p:spPr>
      </p:pic>
      <p:sp>
        <p:nvSpPr>
          <p:cNvPr id="42" name="Text 38"/>
          <p:cNvSpPr txBox="1"/>
          <p:nvPr/>
        </p:nvSpPr>
        <p:spPr>
          <a:xfrm>
            <a:off x="2929738" y="4533595"/>
            <a:ext cx="2338121" cy="210312"/>
          </a:xfrm>
          <a:prstGeom prst="rect">
            <a:avLst/>
          </a:prstGeom>
          <a:noFill/>
          <a:ln/>
        </p:spPr>
        <p:txBody>
          <a:bodyPr wrap="square" lIns="0" tIns="0" rIns="0" bIns="0" rtlCol="0" anchor="ctr"/>
          <a:lstStyle/>
          <a:p>
            <a:pPr marL="0" indent="0" algn="ctr">
              <a:buNone/>
            </a:pPr>
            <a:r>
              <a:rPr lang="en-US" sz="1300" b="1" dirty="0">
                <a:solidFill>
                  <a:srgbClr val="C62828"/>
                </a:solidFill>
                <a:latin typeface="Montserrat" pitchFamily="34" charset="0"/>
                <a:ea typeface="Montserrat" pitchFamily="34" charset="-122"/>
                <a:cs typeface="Montserrat" pitchFamily="34" charset="-120"/>
              </a:rPr>
              <a:t>15</a:t>
            </a:r>
            <a:r>
              <a:rPr lang="en-US" sz="1000" b="1" dirty="0">
                <a:solidFill>
                  <a:srgbClr val="C62828"/>
                </a:solidFill>
                <a:latin typeface="Montserrat" pitchFamily="34" charset="0"/>
                <a:ea typeface="Montserrat" pitchFamily="34" charset="-122"/>
                <a:cs typeface="Montserrat" pitchFamily="34" charset="-120"/>
              </a:rPr>
              <a:t>分</a:t>
            </a:r>
            <a:endParaRPr lang="en-US" sz="1300" dirty="0"/>
          </a:p>
        </p:txBody>
      </p:sp>
      <p:sp>
        <p:nvSpPr>
          <p:cNvPr id="43" name="Text 39"/>
          <p:cNvSpPr txBox="1"/>
          <p:nvPr/>
        </p:nvSpPr>
        <p:spPr>
          <a:xfrm>
            <a:off x="2884932" y="4848149"/>
            <a:ext cx="2427732" cy="152705"/>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待ち時間目安</a:t>
            </a:r>
            <a:endParaRPr lang="en-US" sz="800" dirty="0"/>
          </a:p>
        </p:txBody>
      </p:sp>
      <p:pic>
        <p:nvPicPr>
          <p:cNvPr id="44" name="Image 2" descr="preencoded.png"/>
          <p:cNvPicPr>
            <a:picLocks noChangeAspect="1"/>
          </p:cNvPicPr>
          <p:nvPr/>
        </p:nvPicPr>
        <p:blipFill>
          <a:blip r:embed="rId3"/>
          <a:srcRect t="-2127" b="-2127"/>
          <a:stretch/>
        </p:blipFill>
        <p:spPr>
          <a:xfrm>
            <a:off x="5311750" y="4362602"/>
            <a:ext cx="9144" cy="381305"/>
          </a:xfrm>
          <a:prstGeom prst="rect">
            <a:avLst/>
          </a:prstGeom>
        </p:spPr>
      </p:pic>
      <p:sp>
        <p:nvSpPr>
          <p:cNvPr id="45" name="Text 40"/>
          <p:cNvSpPr txBox="1"/>
          <p:nvPr/>
        </p:nvSpPr>
        <p:spPr>
          <a:xfrm>
            <a:off x="5371186" y="4533595"/>
            <a:ext cx="2338121" cy="210312"/>
          </a:xfrm>
          <a:prstGeom prst="rect">
            <a:avLst/>
          </a:prstGeom>
          <a:noFill/>
          <a:ln/>
        </p:spPr>
        <p:txBody>
          <a:bodyPr wrap="square" lIns="0" tIns="0" rIns="0" bIns="0" rtlCol="0" anchor="ctr"/>
          <a:lstStyle/>
          <a:p>
            <a:pPr marL="0" indent="0" algn="ctr">
              <a:buNone/>
            </a:pPr>
            <a:r>
              <a:rPr lang="en-US" sz="1300" b="1" dirty="0">
                <a:solidFill>
                  <a:srgbClr val="C62828"/>
                </a:solidFill>
                <a:latin typeface="Montserrat" pitchFamily="34" charset="0"/>
                <a:ea typeface="Montserrat" pitchFamily="34" charset="-122"/>
                <a:cs typeface="Montserrat" pitchFamily="34" charset="-120"/>
              </a:rPr>
              <a:t>90</a:t>
            </a:r>
            <a:r>
              <a:rPr lang="en-US" sz="1000" b="1" dirty="0">
                <a:solidFill>
                  <a:srgbClr val="C62828"/>
                </a:solidFill>
                <a:latin typeface="Montserrat" pitchFamily="34" charset="0"/>
                <a:ea typeface="Montserrat" pitchFamily="34" charset="-122"/>
                <a:cs typeface="Montserrat" pitchFamily="34" charset="-120"/>
              </a:rPr>
              <a:t>%</a:t>
            </a:r>
            <a:endParaRPr lang="en-US" sz="1300" dirty="0"/>
          </a:p>
        </p:txBody>
      </p:sp>
      <p:sp>
        <p:nvSpPr>
          <p:cNvPr id="46" name="Text 41"/>
          <p:cNvSpPr txBox="1"/>
          <p:nvPr/>
        </p:nvSpPr>
        <p:spPr>
          <a:xfrm>
            <a:off x="5326380" y="4848149"/>
            <a:ext cx="2427732" cy="152705"/>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満足度目標</a:t>
            </a:r>
            <a:endParaRPr lang="en-US" sz="800" dirty="0"/>
          </a:p>
        </p:txBody>
      </p:sp>
      <p:sp>
        <p:nvSpPr>
          <p:cNvPr id="47" name="Shape 42"/>
          <p:cNvSpPr/>
          <p:nvPr/>
        </p:nvSpPr>
        <p:spPr>
          <a:xfrm>
            <a:off x="8153705" y="4539082"/>
            <a:ext cx="3657600" cy="409651"/>
          </a:xfrm>
          <a:prstGeom prst="roundRect">
            <a:avLst>
              <a:gd name="adj" fmla="val 83057"/>
            </a:avLst>
          </a:prstGeom>
          <a:solidFill>
            <a:srgbClr val="E8F5E9"/>
          </a:solidFill>
          <a:ln w="12700">
            <a:solidFill>
              <a:srgbClr val="4CAF50"/>
            </a:solidFill>
            <a:prstDash val="solid"/>
          </a:ln>
        </p:spPr>
      </p:sp>
      <p:sp>
        <p:nvSpPr>
          <p:cNvPr id="48" name="Text 43"/>
          <p:cNvSpPr txBox="1"/>
          <p:nvPr/>
        </p:nvSpPr>
        <p:spPr>
          <a:xfrm>
            <a:off x="8464601" y="4662526"/>
            <a:ext cx="3413455" cy="162763"/>
          </a:xfrm>
          <a:prstGeom prst="rect">
            <a:avLst/>
          </a:prstGeom>
          <a:noFill/>
          <a:ln/>
        </p:spPr>
        <p:txBody>
          <a:bodyPr wrap="square" lIns="0" tIns="0" rIns="0" bIns="0" rtlCol="0" anchor="ctr"/>
          <a:lstStyle/>
          <a:p>
            <a:pPr marL="0" indent="0" algn="l">
              <a:buNone/>
            </a:pPr>
            <a:r>
              <a:rPr lang="en-US" sz="900" b="1" dirty="0">
                <a:solidFill>
                  <a:srgbClr val="2E7D32"/>
                </a:solidFill>
                <a:latin typeface="Noto Sans JP" pitchFamily="34" charset="0"/>
                <a:ea typeface="Noto Sans JP" pitchFamily="34" charset="-122"/>
                <a:cs typeface="Noto Sans JP" pitchFamily="34" charset="-120"/>
              </a:rPr>
              <a:t> トイレ＝満足度と売上を左右するインフラ </a:t>
            </a:r>
            <a:endParaRPr lang="en-US" sz="900" dirty="0"/>
          </a:p>
        </p:txBody>
      </p:sp>
      <p:sp>
        <p:nvSpPr>
          <p:cNvPr id="49" name="Text 44"/>
          <p:cNvSpPr txBox="1"/>
          <p:nvPr/>
        </p:nvSpPr>
        <p:spPr>
          <a:xfrm>
            <a:off x="5138928" y="1857146"/>
            <a:ext cx="571500" cy="333756"/>
          </a:xfrm>
          <a:prstGeom prst="rect">
            <a:avLst/>
          </a:prstGeom>
          <a:noFill/>
          <a:ln/>
        </p:spPr>
        <p:txBody>
          <a:bodyPr wrap="square" lIns="0" tIns="0" rIns="0" bIns="0" rtlCol="0" anchor="ctr"/>
          <a:lstStyle/>
          <a:p>
            <a:pPr marL="0" indent="0" algn="r">
              <a:buNone/>
            </a:pPr>
            <a:r>
              <a:rPr lang="en-US" sz="1800" b="1" dirty="0">
                <a:solidFill>
                  <a:srgbClr val="C62828"/>
                </a:solidFill>
                <a:latin typeface="Noto Sans JP" pitchFamily="34" charset="0"/>
                <a:ea typeface="Noto Sans JP" pitchFamily="34" charset="-122"/>
                <a:cs typeface="Noto Sans JP" pitchFamily="34" charset="-120"/>
              </a:rPr>
              <a:t>75%</a:t>
            </a:r>
            <a:endParaRPr lang="en-US" sz="1800" dirty="0"/>
          </a:p>
        </p:txBody>
      </p:sp>
      <p:sp>
        <p:nvSpPr>
          <p:cNvPr id="50" name="Text 45"/>
          <p:cNvSpPr txBox="1"/>
          <p:nvPr/>
        </p:nvSpPr>
        <p:spPr>
          <a:xfrm>
            <a:off x="11040466" y="1857146"/>
            <a:ext cx="611734" cy="277063"/>
          </a:xfrm>
          <a:prstGeom prst="rect">
            <a:avLst/>
          </a:prstGeom>
          <a:noFill/>
          <a:ln/>
        </p:spPr>
        <p:txBody>
          <a:bodyPr wrap="square" lIns="0" tIns="0" rIns="0" bIns="0" rtlCol="0" anchor="ctr"/>
          <a:lstStyle/>
          <a:p>
            <a:pPr marL="0" indent="0" algn="r">
              <a:buNone/>
            </a:pPr>
            <a:r>
              <a:rPr lang="en-US" sz="1500" b="1" dirty="0">
                <a:solidFill>
                  <a:srgbClr val="0052CC"/>
                </a:solidFill>
                <a:latin typeface="Noto Sans JP" pitchFamily="34" charset="0"/>
                <a:ea typeface="Noto Sans JP" pitchFamily="34" charset="-122"/>
                <a:cs typeface="Noto Sans JP" pitchFamily="34" charset="-120"/>
              </a:rPr>
              <a:t>1:100</a:t>
            </a:r>
            <a:endParaRPr lang="en-US" sz="1500" dirty="0"/>
          </a:p>
        </p:txBody>
      </p:sp>
      <p:pic>
        <p:nvPicPr>
          <p:cNvPr id="51" name="Image 3" descr="preencoded.png"/>
          <p:cNvPicPr>
            <a:picLocks noChangeAspect="1"/>
          </p:cNvPicPr>
          <p:nvPr/>
        </p:nvPicPr>
        <p:blipFill>
          <a:blip r:embed="rId4"/>
          <a:srcRect t="-100" b="-100"/>
          <a:stretch/>
        </p:blipFill>
        <p:spPr>
          <a:xfrm>
            <a:off x="990295" y="3486607"/>
            <a:ext cx="114300" cy="152705"/>
          </a:xfrm>
          <a:prstGeom prst="rect">
            <a:avLst/>
          </a:prstGeom>
        </p:spPr>
      </p:pic>
      <p:pic>
        <p:nvPicPr>
          <p:cNvPr id="52" name="Image 4" descr="preencoded.png"/>
          <p:cNvPicPr>
            <a:picLocks noChangeAspect="1"/>
          </p:cNvPicPr>
          <p:nvPr/>
        </p:nvPicPr>
        <p:blipFill>
          <a:blip r:embed="rId5"/>
          <a:srcRect t="-43" b="-43"/>
          <a:stretch/>
        </p:blipFill>
        <p:spPr>
          <a:xfrm>
            <a:off x="2143354" y="3486607"/>
            <a:ext cx="133502" cy="152705"/>
          </a:xfrm>
          <a:prstGeom prst="rect">
            <a:avLst/>
          </a:prstGeom>
        </p:spPr>
      </p:pic>
      <p:pic>
        <p:nvPicPr>
          <p:cNvPr id="53" name="Image 5" descr="preencoded.png"/>
          <p:cNvPicPr>
            <a:picLocks noChangeAspect="1"/>
          </p:cNvPicPr>
          <p:nvPr/>
        </p:nvPicPr>
        <p:blipFill>
          <a:blip r:embed="rId6"/>
          <a:srcRect l="-33" r="-33"/>
          <a:stretch/>
        </p:blipFill>
        <p:spPr>
          <a:xfrm>
            <a:off x="3286354" y="3486607"/>
            <a:ext cx="171907" cy="152705"/>
          </a:xfrm>
          <a:prstGeom prst="rect">
            <a:avLst/>
          </a:prstGeom>
        </p:spPr>
      </p:pic>
      <p:sp>
        <p:nvSpPr>
          <p:cNvPr id="54" name="Text 46"/>
          <p:cNvSpPr txBox="1"/>
          <p:nvPr/>
        </p:nvSpPr>
        <p:spPr>
          <a:xfrm>
            <a:off x="7043623" y="3448202"/>
            <a:ext cx="727862" cy="247802"/>
          </a:xfrm>
          <a:prstGeom prst="rect">
            <a:avLst/>
          </a:prstGeom>
          <a:noFill/>
          <a:ln/>
        </p:spPr>
        <p:txBody>
          <a:bodyPr wrap="square" lIns="0" tIns="0" rIns="0" bIns="0" rtlCol="0" anchor="ctr"/>
          <a:lstStyle/>
          <a:p>
            <a:pPr marL="0" indent="0" algn="r">
              <a:buNone/>
            </a:pPr>
            <a:r>
              <a:rPr lang="en-US" sz="1300" b="1" dirty="0">
                <a:solidFill>
                  <a:srgbClr val="4CAF50"/>
                </a:solidFill>
                <a:latin typeface="Noto Sans JP" pitchFamily="34" charset="0"/>
                <a:ea typeface="Noto Sans JP" pitchFamily="34" charset="-122"/>
                <a:cs typeface="Noto Sans JP" pitchFamily="34" charset="-120"/>
              </a:rPr>
              <a:t>30-60分</a:t>
            </a:r>
            <a:endParaRPr lang="en-US" sz="1300" dirty="0"/>
          </a:p>
        </p:txBody>
      </p:sp>
      <p:sp>
        <p:nvSpPr>
          <p:cNvPr id="55" name="Text 47"/>
          <p:cNvSpPr txBox="1"/>
          <p:nvPr/>
        </p:nvSpPr>
        <p:spPr>
          <a:xfrm>
            <a:off x="11260836" y="3448202"/>
            <a:ext cx="391363" cy="247802"/>
          </a:xfrm>
          <a:prstGeom prst="rect">
            <a:avLst/>
          </a:prstGeom>
          <a:noFill/>
          <a:ln/>
        </p:spPr>
        <p:txBody>
          <a:bodyPr wrap="square" lIns="0" tIns="0" rIns="0" bIns="0" rtlCol="0" anchor="ctr"/>
          <a:lstStyle/>
          <a:p>
            <a:pPr marL="0" indent="0" algn="r">
              <a:buNone/>
            </a:pPr>
            <a:r>
              <a:rPr lang="en-US" sz="1300" b="1" dirty="0">
                <a:solidFill>
                  <a:srgbClr val="0052CC"/>
                </a:solidFill>
                <a:latin typeface="Noto Sans JP" pitchFamily="34" charset="0"/>
                <a:ea typeface="Noto Sans JP" pitchFamily="34" charset="-122"/>
                <a:cs typeface="Noto Sans JP" pitchFamily="34" charset="-120"/>
              </a:rPr>
              <a:t>24h</a:t>
            </a:r>
            <a:endParaRPr lang="en-US" sz="1300" dirty="0"/>
          </a:p>
        </p:txBody>
      </p:sp>
      <p:pic>
        <p:nvPicPr>
          <p:cNvPr id="56" name="Image 6" descr="preencoded.png"/>
          <p:cNvPicPr>
            <a:picLocks noChangeAspect="1"/>
          </p:cNvPicPr>
          <p:nvPr/>
        </p:nvPicPr>
        <p:blipFill>
          <a:blip r:embed="rId7"/>
          <a:srcRect/>
          <a:stretch/>
        </p:blipFill>
        <p:spPr>
          <a:xfrm>
            <a:off x="8277149" y="4695444"/>
            <a:ext cx="114300" cy="114300"/>
          </a:xfrm>
          <a:prstGeom prst="rect">
            <a:avLst/>
          </a:prstGeom>
        </p:spPr>
      </p:pic>
      <p:sp>
        <p:nvSpPr>
          <p:cNvPr id="57" name="Text 48"/>
          <p:cNvSpPr txBox="1"/>
          <p:nvPr/>
        </p:nvSpPr>
        <p:spPr>
          <a:xfrm>
            <a:off x="381305" y="6486754"/>
            <a:ext cx="3048610" cy="152705"/>
          </a:xfrm>
          <a:prstGeom prst="rect">
            <a:avLst/>
          </a:prstGeom>
          <a:noFill/>
          <a:ln/>
        </p:spPr>
        <p:txBody>
          <a:bodyPr wrap="square" lIns="0" tIns="0" rIns="0" bIns="0" rtlCol="0" anchor="ctr"/>
          <a:lstStyle/>
          <a:p>
            <a:pPr marL="0" indent="0" algn="l">
              <a:buNone/>
            </a:pPr>
            <a:r>
              <a:rPr lang="en-US" sz="800" dirty="0">
                <a:solidFill>
                  <a:srgbClr val="999999"/>
                </a:solidFill>
                <a:latin typeface="Noto Sans JP" pitchFamily="34" charset="0"/>
                <a:ea typeface="Noto Sans JP" pitchFamily="34" charset="-122"/>
                <a:cs typeface="Noto Sans JP" pitchFamily="34" charset="-120"/>
              </a:rPr>
              <a:t>Source: フェス運営ガイドライン・衛生管理基準</a:t>
            </a:r>
            <a:endParaRPr lang="en-US" sz="800" dirty="0"/>
          </a:p>
        </p:txBody>
      </p:sp>
      <p:sp>
        <p:nvSpPr>
          <p:cNvPr id="58" name="Text 49"/>
          <p:cNvSpPr txBox="1"/>
          <p:nvPr/>
        </p:nvSpPr>
        <p:spPr>
          <a:xfrm>
            <a:off x="10782605" y="6467551"/>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41</a:t>
            </a:r>
            <a:endParaRPr lang="en-US" sz="1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Text 2"/>
          <p:cNvSpPr txBox="1"/>
          <p:nvPr/>
        </p:nvSpPr>
        <p:spPr>
          <a:xfrm>
            <a:off x="381305" y="190195"/>
            <a:ext cx="7810805" cy="372161"/>
          </a:xfrm>
          <a:prstGeom prst="rect">
            <a:avLst/>
          </a:prstGeom>
          <a:noFill/>
          <a:ln/>
        </p:spPr>
        <p:txBody>
          <a:bodyPr wrap="square" lIns="0" tIns="0" rIns="0" bIns="0" rtlCol="0" anchor="ctr"/>
          <a:lstStyle/>
          <a:p>
            <a:pPr marL="0" indent="0" algn="l">
              <a:buNone/>
            </a:pPr>
            <a:r>
              <a:rPr lang="en-US" sz="2400" b="1" dirty="0">
                <a:solidFill>
                  <a:srgbClr val="003366"/>
                </a:solidFill>
                <a:latin typeface="Montserrat" pitchFamily="34" charset="0"/>
                <a:ea typeface="Montserrat" pitchFamily="34" charset="-122"/>
                <a:cs typeface="Montserrat" pitchFamily="34" charset="-120"/>
              </a:rPr>
              <a:t>BtoB支援サービス（裏側）</a:t>
            </a:r>
            <a:endParaRPr lang="en-US" sz="2400" dirty="0"/>
          </a:p>
        </p:txBody>
      </p:sp>
      <p:sp>
        <p:nvSpPr>
          <p:cNvPr id="5" name="Text 3"/>
          <p:cNvSpPr txBox="1"/>
          <p:nvPr/>
        </p:nvSpPr>
        <p:spPr>
          <a:xfrm>
            <a:off x="381305" y="1343733"/>
            <a:ext cx="7810805" cy="191110"/>
          </a:xfrm>
          <a:prstGeom prst="rect">
            <a:avLst/>
          </a:prstGeom>
          <a:noFill/>
          <a:ln/>
        </p:spPr>
        <p:txBody>
          <a:bodyPr wrap="square" lIns="0" tIns="0" rIns="0" bIns="0" rtlCol="0" anchor="ctr"/>
          <a:lstStyle/>
          <a:p>
            <a:pPr marL="0" indent="0" algn="l">
              <a:buNone/>
            </a:pPr>
            <a:r>
              <a:rPr lang="en-US" sz="1000" dirty="0">
                <a:solidFill>
                  <a:srgbClr val="666666"/>
                </a:solidFill>
                <a:latin typeface="Noto Sans JP" pitchFamily="34" charset="0"/>
                <a:ea typeface="Noto Sans JP" pitchFamily="34" charset="-122"/>
                <a:cs typeface="Noto Sans JP" pitchFamily="34" charset="-120"/>
              </a:rPr>
              <a:t>フェスは複数企業で成り立つ"総合産業" - 各種専門サービスプロバイダーのエコシステム</a:t>
            </a:r>
            <a:endParaRPr lang="en-US" sz="1000" dirty="0"/>
          </a:p>
        </p:txBody>
      </p:sp>
      <p:sp>
        <p:nvSpPr>
          <p:cNvPr id="7" name="Shape 4"/>
          <p:cNvSpPr/>
          <p:nvPr/>
        </p:nvSpPr>
        <p:spPr>
          <a:xfrm>
            <a:off x="523951" y="1740583"/>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8" name="Shape 5"/>
          <p:cNvSpPr/>
          <p:nvPr/>
        </p:nvSpPr>
        <p:spPr>
          <a:xfrm>
            <a:off x="647395" y="1864027"/>
            <a:ext cx="381305" cy="381305"/>
          </a:xfrm>
          <a:prstGeom prst="ellipse">
            <a:avLst/>
          </a:prstGeom>
          <a:solidFill>
            <a:srgbClr val="4A90E2">
              <a:alpha val="10000"/>
            </a:srgbClr>
          </a:solidFill>
          <a:ln w="12700">
            <a:solidFill>
              <a:srgbClr val="FFFFFF">
                <a:alpha val="0"/>
              </a:srgbClr>
            </a:solidFill>
            <a:prstDash val="solid"/>
          </a:ln>
        </p:spPr>
      </p:sp>
      <p:pic>
        <p:nvPicPr>
          <p:cNvPr id="9" name="Image 1" descr="preencoded.png"/>
          <p:cNvPicPr>
            <a:picLocks noChangeAspect="1"/>
          </p:cNvPicPr>
          <p:nvPr/>
        </p:nvPicPr>
        <p:blipFill>
          <a:blip r:embed="rId2"/>
          <a:srcRect t="-842" b="-842"/>
          <a:stretch/>
        </p:blipFill>
        <p:spPr>
          <a:xfrm>
            <a:off x="743407" y="1969183"/>
            <a:ext cx="190195" cy="171907"/>
          </a:xfrm>
          <a:prstGeom prst="rect">
            <a:avLst/>
          </a:prstGeom>
        </p:spPr>
      </p:pic>
      <p:sp>
        <p:nvSpPr>
          <p:cNvPr id="10" name="Text 6"/>
          <p:cNvSpPr txBox="1"/>
          <p:nvPr/>
        </p:nvSpPr>
        <p:spPr>
          <a:xfrm>
            <a:off x="647395" y="2321227"/>
            <a:ext cx="1635862"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チケッティング</a:t>
            </a:r>
            <a:endParaRPr lang="en-US" sz="900" dirty="0"/>
          </a:p>
        </p:txBody>
      </p:sp>
      <p:sp>
        <p:nvSpPr>
          <p:cNvPr id="11" name="Text 7"/>
          <p:cNvSpPr txBox="1"/>
          <p:nvPr/>
        </p:nvSpPr>
        <p:spPr>
          <a:xfrm>
            <a:off x="647395" y="2540683"/>
            <a:ext cx="1575511" cy="2953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販売・認証システム、QRコード管理、入場制御、リセール対策</a:t>
            </a:r>
            <a:endParaRPr lang="en-US" sz="800" dirty="0"/>
          </a:p>
        </p:txBody>
      </p:sp>
      <p:sp>
        <p:nvSpPr>
          <p:cNvPr id="12" name="Text 8"/>
          <p:cNvSpPr txBox="1"/>
          <p:nvPr/>
        </p:nvSpPr>
        <p:spPr>
          <a:xfrm>
            <a:off x="647395" y="2871695"/>
            <a:ext cx="1635862"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Key: 売上管理・不正防止</a:t>
            </a:r>
            <a:endParaRPr lang="en-US" sz="800" dirty="0"/>
          </a:p>
        </p:txBody>
      </p:sp>
      <p:sp>
        <p:nvSpPr>
          <p:cNvPr id="13" name="Shape 9"/>
          <p:cNvSpPr/>
          <p:nvPr/>
        </p:nvSpPr>
        <p:spPr>
          <a:xfrm>
            <a:off x="2400300" y="1740583"/>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14" name="Shape 10"/>
          <p:cNvSpPr/>
          <p:nvPr/>
        </p:nvSpPr>
        <p:spPr>
          <a:xfrm>
            <a:off x="2523744" y="1864027"/>
            <a:ext cx="381305" cy="381305"/>
          </a:xfrm>
          <a:prstGeom prst="ellipse">
            <a:avLst/>
          </a:prstGeom>
          <a:solidFill>
            <a:srgbClr val="4A90E2">
              <a:alpha val="10000"/>
            </a:srgbClr>
          </a:solidFill>
          <a:ln w="12700">
            <a:solidFill>
              <a:srgbClr val="FFFFFF">
                <a:alpha val="0"/>
              </a:srgbClr>
            </a:solidFill>
            <a:prstDash val="solid"/>
          </a:ln>
        </p:spPr>
      </p:sp>
      <p:sp>
        <p:nvSpPr>
          <p:cNvPr id="15" name="Text 11"/>
          <p:cNvSpPr txBox="1"/>
          <p:nvPr/>
        </p:nvSpPr>
        <p:spPr>
          <a:xfrm>
            <a:off x="2523744" y="2321227"/>
            <a:ext cx="1635862"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ステージ・音響</a:t>
            </a:r>
            <a:endParaRPr lang="en-US" sz="900" dirty="0"/>
          </a:p>
        </p:txBody>
      </p:sp>
      <p:sp>
        <p:nvSpPr>
          <p:cNvPr id="16" name="Text 12"/>
          <p:cNvSpPr txBox="1"/>
          <p:nvPr/>
        </p:nvSpPr>
        <p:spPr>
          <a:xfrm>
            <a:off x="2523744" y="2540683"/>
            <a:ext cx="1575511" cy="2953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PA設備、モニター、RF管理、騒音対策、音質調整</a:t>
            </a:r>
            <a:endParaRPr lang="en-US" sz="800" dirty="0"/>
          </a:p>
        </p:txBody>
      </p:sp>
      <p:sp>
        <p:nvSpPr>
          <p:cNvPr id="17" name="Text 13"/>
          <p:cNvSpPr txBox="1"/>
          <p:nvPr/>
        </p:nvSpPr>
        <p:spPr>
          <a:xfrm>
            <a:off x="2523744" y="2871695"/>
            <a:ext cx="1635862"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Key: 技術スタッフ配置</a:t>
            </a:r>
            <a:endParaRPr lang="en-US" sz="800" dirty="0"/>
          </a:p>
        </p:txBody>
      </p:sp>
      <p:sp>
        <p:nvSpPr>
          <p:cNvPr id="18" name="Shape 14"/>
          <p:cNvSpPr/>
          <p:nvPr/>
        </p:nvSpPr>
        <p:spPr>
          <a:xfrm>
            <a:off x="4276649" y="1740583"/>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19" name="Shape 15"/>
          <p:cNvSpPr/>
          <p:nvPr/>
        </p:nvSpPr>
        <p:spPr>
          <a:xfrm>
            <a:off x="4401007" y="1864027"/>
            <a:ext cx="381305" cy="381305"/>
          </a:xfrm>
          <a:prstGeom prst="ellipse">
            <a:avLst/>
          </a:prstGeom>
          <a:solidFill>
            <a:srgbClr val="4A90E2">
              <a:alpha val="10000"/>
            </a:srgbClr>
          </a:solidFill>
          <a:ln w="12700">
            <a:solidFill>
              <a:srgbClr val="FFFFFF">
                <a:alpha val="0"/>
              </a:srgbClr>
            </a:solidFill>
            <a:prstDash val="solid"/>
          </a:ln>
        </p:spPr>
      </p:sp>
      <p:pic>
        <p:nvPicPr>
          <p:cNvPr id="20" name="Image 2" descr="preencoded.png"/>
          <p:cNvPicPr>
            <a:picLocks noChangeAspect="1"/>
          </p:cNvPicPr>
          <p:nvPr/>
        </p:nvPicPr>
        <p:blipFill>
          <a:blip r:embed="rId3"/>
          <a:srcRect l="-1773" r="-1773"/>
          <a:stretch/>
        </p:blipFill>
        <p:spPr>
          <a:xfrm>
            <a:off x="4524451" y="1969183"/>
            <a:ext cx="133502" cy="171907"/>
          </a:xfrm>
          <a:prstGeom prst="rect">
            <a:avLst/>
          </a:prstGeom>
        </p:spPr>
      </p:pic>
      <p:sp>
        <p:nvSpPr>
          <p:cNvPr id="21" name="Text 16"/>
          <p:cNvSpPr txBox="1"/>
          <p:nvPr/>
        </p:nvSpPr>
        <p:spPr>
          <a:xfrm>
            <a:off x="4401007" y="2321227"/>
            <a:ext cx="1635862"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照明・映像</a:t>
            </a:r>
            <a:endParaRPr lang="en-US" sz="900" dirty="0"/>
          </a:p>
        </p:txBody>
      </p:sp>
      <p:sp>
        <p:nvSpPr>
          <p:cNvPr id="22" name="Text 17"/>
          <p:cNvSpPr txBox="1"/>
          <p:nvPr/>
        </p:nvSpPr>
        <p:spPr>
          <a:xfrm>
            <a:off x="4401007" y="2540683"/>
            <a:ext cx="1575511" cy="2953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照明設計、映像投影、LEDパネル、特効演出</a:t>
            </a:r>
            <a:endParaRPr lang="en-US" sz="800" dirty="0"/>
          </a:p>
        </p:txBody>
      </p:sp>
      <p:sp>
        <p:nvSpPr>
          <p:cNvPr id="23" name="Text 18"/>
          <p:cNvSpPr txBox="1"/>
          <p:nvPr/>
        </p:nvSpPr>
        <p:spPr>
          <a:xfrm>
            <a:off x="4401007" y="2871695"/>
            <a:ext cx="1635862"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Key: 演出効果・安全性</a:t>
            </a:r>
            <a:endParaRPr lang="en-US" sz="800" dirty="0"/>
          </a:p>
        </p:txBody>
      </p:sp>
      <p:sp>
        <p:nvSpPr>
          <p:cNvPr id="24" name="Shape 19"/>
          <p:cNvSpPr/>
          <p:nvPr/>
        </p:nvSpPr>
        <p:spPr>
          <a:xfrm>
            <a:off x="6152998" y="1740583"/>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25" name="Shape 20"/>
          <p:cNvSpPr/>
          <p:nvPr/>
        </p:nvSpPr>
        <p:spPr>
          <a:xfrm>
            <a:off x="6277356" y="1864027"/>
            <a:ext cx="381305" cy="381305"/>
          </a:xfrm>
          <a:prstGeom prst="ellipse">
            <a:avLst/>
          </a:prstGeom>
          <a:solidFill>
            <a:srgbClr val="4A90E2">
              <a:alpha val="10000"/>
            </a:srgbClr>
          </a:solidFill>
          <a:ln w="12700">
            <a:solidFill>
              <a:srgbClr val="FFFFFF">
                <a:alpha val="0"/>
              </a:srgbClr>
            </a:solidFill>
            <a:prstDash val="solid"/>
          </a:ln>
        </p:spPr>
      </p:sp>
      <p:pic>
        <p:nvPicPr>
          <p:cNvPr id="26" name="Image 3" descr="preencoded.png"/>
          <p:cNvPicPr>
            <a:picLocks noChangeAspect="1"/>
          </p:cNvPicPr>
          <p:nvPr/>
        </p:nvPicPr>
        <p:blipFill>
          <a:blip r:embed="rId4"/>
          <a:srcRect l="-1773" r="-1773"/>
          <a:stretch/>
        </p:blipFill>
        <p:spPr>
          <a:xfrm>
            <a:off x="6400800" y="1969183"/>
            <a:ext cx="133502" cy="171907"/>
          </a:xfrm>
          <a:prstGeom prst="rect">
            <a:avLst/>
          </a:prstGeom>
        </p:spPr>
      </p:pic>
      <p:sp>
        <p:nvSpPr>
          <p:cNvPr id="27" name="Text 21"/>
          <p:cNvSpPr txBox="1"/>
          <p:nvPr/>
        </p:nvSpPr>
        <p:spPr>
          <a:xfrm>
            <a:off x="6277356" y="2321227"/>
            <a:ext cx="1635862"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仮設電源</a:t>
            </a:r>
            <a:endParaRPr lang="en-US" sz="900" dirty="0"/>
          </a:p>
        </p:txBody>
      </p:sp>
      <p:sp>
        <p:nvSpPr>
          <p:cNvPr id="28" name="Text 22"/>
          <p:cNvSpPr txBox="1"/>
          <p:nvPr/>
        </p:nvSpPr>
        <p:spPr>
          <a:xfrm>
            <a:off x="6277356" y="2540683"/>
            <a:ext cx="1575511" cy="2953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発電機、UPS、配電盤、ケーブル敷設、非常電源</a:t>
            </a:r>
            <a:endParaRPr lang="en-US" sz="800" dirty="0"/>
          </a:p>
        </p:txBody>
      </p:sp>
      <p:sp>
        <p:nvSpPr>
          <p:cNvPr id="29" name="Text 23"/>
          <p:cNvSpPr txBox="1"/>
          <p:nvPr/>
        </p:nvSpPr>
        <p:spPr>
          <a:xfrm>
            <a:off x="6277356" y="2871695"/>
            <a:ext cx="1635862"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Key: 冗長化・安全性</a:t>
            </a:r>
            <a:endParaRPr lang="en-US" sz="800" dirty="0"/>
          </a:p>
        </p:txBody>
      </p:sp>
      <p:sp>
        <p:nvSpPr>
          <p:cNvPr id="30" name="Shape 24"/>
          <p:cNvSpPr/>
          <p:nvPr/>
        </p:nvSpPr>
        <p:spPr>
          <a:xfrm>
            <a:off x="8029346" y="1740583"/>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31" name="Shape 25"/>
          <p:cNvSpPr/>
          <p:nvPr/>
        </p:nvSpPr>
        <p:spPr>
          <a:xfrm>
            <a:off x="8153705" y="1864027"/>
            <a:ext cx="381305" cy="381305"/>
          </a:xfrm>
          <a:prstGeom prst="ellipse">
            <a:avLst/>
          </a:prstGeom>
          <a:solidFill>
            <a:srgbClr val="4A90E2">
              <a:alpha val="10000"/>
            </a:srgbClr>
          </a:solidFill>
          <a:ln w="12700">
            <a:solidFill>
              <a:srgbClr val="FFFFFF">
                <a:alpha val="0"/>
              </a:srgbClr>
            </a:solidFill>
            <a:prstDash val="solid"/>
          </a:ln>
        </p:spPr>
      </p:sp>
      <p:pic>
        <p:nvPicPr>
          <p:cNvPr id="32" name="Image 4" descr="preencoded.png"/>
          <p:cNvPicPr>
            <a:picLocks noChangeAspect="1"/>
          </p:cNvPicPr>
          <p:nvPr/>
        </p:nvPicPr>
        <p:blipFill>
          <a:blip r:embed="rId5"/>
          <a:srcRect l="-760" r="-760"/>
          <a:stretch/>
        </p:blipFill>
        <p:spPr>
          <a:xfrm>
            <a:off x="8268005" y="1969183"/>
            <a:ext cx="152705" cy="171907"/>
          </a:xfrm>
          <a:prstGeom prst="rect">
            <a:avLst/>
          </a:prstGeom>
        </p:spPr>
      </p:pic>
      <p:sp>
        <p:nvSpPr>
          <p:cNvPr id="33" name="Text 26"/>
          <p:cNvSpPr txBox="1"/>
          <p:nvPr/>
        </p:nvSpPr>
        <p:spPr>
          <a:xfrm>
            <a:off x="8153705" y="2321227"/>
            <a:ext cx="1635862"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仮設トイレ</a:t>
            </a:r>
            <a:endParaRPr lang="en-US" sz="900" dirty="0"/>
          </a:p>
        </p:txBody>
      </p:sp>
      <p:sp>
        <p:nvSpPr>
          <p:cNvPr id="34" name="Text 27"/>
          <p:cNvSpPr txBox="1"/>
          <p:nvPr/>
        </p:nvSpPr>
        <p:spPr>
          <a:xfrm>
            <a:off x="8153705" y="2540683"/>
            <a:ext cx="1575511" cy="2953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移動式トイレ、手洗い場、清掃管理、給水設備</a:t>
            </a:r>
            <a:endParaRPr lang="en-US" sz="800" dirty="0"/>
          </a:p>
        </p:txBody>
      </p:sp>
      <p:sp>
        <p:nvSpPr>
          <p:cNvPr id="35" name="Text 28"/>
          <p:cNvSpPr txBox="1"/>
          <p:nvPr/>
        </p:nvSpPr>
        <p:spPr>
          <a:xfrm>
            <a:off x="8153705" y="2871695"/>
            <a:ext cx="1635862"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Key: 衛生管理・配置</a:t>
            </a:r>
            <a:endParaRPr lang="en-US" sz="800" dirty="0"/>
          </a:p>
        </p:txBody>
      </p:sp>
      <p:sp>
        <p:nvSpPr>
          <p:cNvPr id="36" name="Shape 29"/>
          <p:cNvSpPr/>
          <p:nvPr/>
        </p:nvSpPr>
        <p:spPr>
          <a:xfrm>
            <a:off x="9905695" y="1740583"/>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37" name="Shape 30"/>
          <p:cNvSpPr/>
          <p:nvPr/>
        </p:nvSpPr>
        <p:spPr>
          <a:xfrm>
            <a:off x="10030054" y="1864027"/>
            <a:ext cx="381305" cy="381305"/>
          </a:xfrm>
          <a:prstGeom prst="ellipse">
            <a:avLst/>
          </a:prstGeom>
          <a:solidFill>
            <a:srgbClr val="4A90E2">
              <a:alpha val="10000"/>
            </a:srgbClr>
          </a:solidFill>
          <a:ln w="12700">
            <a:solidFill>
              <a:srgbClr val="FFFFFF">
                <a:alpha val="0"/>
              </a:srgbClr>
            </a:solidFill>
            <a:prstDash val="solid"/>
          </a:ln>
        </p:spPr>
      </p:sp>
      <p:pic>
        <p:nvPicPr>
          <p:cNvPr id="38" name="Image 5" descr="preencoded.png"/>
          <p:cNvPicPr>
            <a:picLocks noChangeAspect="1"/>
          </p:cNvPicPr>
          <p:nvPr/>
        </p:nvPicPr>
        <p:blipFill>
          <a:blip r:embed="rId6"/>
          <a:srcRect/>
          <a:stretch/>
        </p:blipFill>
        <p:spPr>
          <a:xfrm>
            <a:off x="10134295" y="1969183"/>
            <a:ext cx="171907" cy="171907"/>
          </a:xfrm>
          <a:prstGeom prst="rect">
            <a:avLst/>
          </a:prstGeom>
        </p:spPr>
      </p:pic>
      <p:sp>
        <p:nvSpPr>
          <p:cNvPr id="39" name="Text 31"/>
          <p:cNvSpPr txBox="1"/>
          <p:nvPr/>
        </p:nvSpPr>
        <p:spPr>
          <a:xfrm>
            <a:off x="10030054" y="2321227"/>
            <a:ext cx="1635862"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警備・医療</a:t>
            </a:r>
            <a:endParaRPr lang="en-US" sz="900" dirty="0"/>
          </a:p>
        </p:txBody>
      </p:sp>
      <p:sp>
        <p:nvSpPr>
          <p:cNvPr id="40" name="Text 32"/>
          <p:cNvSpPr txBox="1"/>
          <p:nvPr/>
        </p:nvSpPr>
        <p:spPr>
          <a:xfrm>
            <a:off x="10030054" y="2540683"/>
            <a:ext cx="1575511" cy="2953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外周警戒、救護テント、AED配置、救急搬送</a:t>
            </a:r>
            <a:endParaRPr lang="en-US" sz="800" dirty="0"/>
          </a:p>
        </p:txBody>
      </p:sp>
      <p:sp>
        <p:nvSpPr>
          <p:cNvPr id="41" name="Text 33"/>
          <p:cNvSpPr txBox="1"/>
          <p:nvPr/>
        </p:nvSpPr>
        <p:spPr>
          <a:xfrm>
            <a:off x="10030054" y="2871695"/>
            <a:ext cx="1635862"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Key: 安全管理・対応</a:t>
            </a:r>
            <a:endParaRPr lang="en-US" sz="800" dirty="0"/>
          </a:p>
        </p:txBody>
      </p:sp>
      <p:sp>
        <p:nvSpPr>
          <p:cNvPr id="42" name="Shape 34"/>
          <p:cNvSpPr/>
          <p:nvPr/>
        </p:nvSpPr>
        <p:spPr>
          <a:xfrm>
            <a:off x="523951" y="3262144"/>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43" name="Shape 35"/>
          <p:cNvSpPr/>
          <p:nvPr/>
        </p:nvSpPr>
        <p:spPr>
          <a:xfrm>
            <a:off x="647395" y="3386503"/>
            <a:ext cx="381305" cy="381305"/>
          </a:xfrm>
          <a:prstGeom prst="ellipse">
            <a:avLst/>
          </a:prstGeom>
          <a:solidFill>
            <a:srgbClr val="4A90E2">
              <a:alpha val="10000"/>
            </a:srgbClr>
          </a:solidFill>
          <a:ln w="12700">
            <a:solidFill>
              <a:srgbClr val="FFFFFF">
                <a:alpha val="0"/>
              </a:srgbClr>
            </a:solidFill>
            <a:prstDash val="solid"/>
          </a:ln>
        </p:spPr>
      </p:sp>
      <p:pic>
        <p:nvPicPr>
          <p:cNvPr id="44" name="Image 6" descr="preencoded.png"/>
          <p:cNvPicPr>
            <a:picLocks noChangeAspect="1"/>
          </p:cNvPicPr>
          <p:nvPr/>
        </p:nvPicPr>
        <p:blipFill>
          <a:blip r:embed="rId7"/>
          <a:srcRect t="-842" b="-842"/>
          <a:stretch/>
        </p:blipFill>
        <p:spPr>
          <a:xfrm>
            <a:off x="743407" y="3490744"/>
            <a:ext cx="190195" cy="171907"/>
          </a:xfrm>
          <a:prstGeom prst="rect">
            <a:avLst/>
          </a:prstGeom>
        </p:spPr>
      </p:pic>
      <p:sp>
        <p:nvSpPr>
          <p:cNvPr id="45" name="Text 36"/>
          <p:cNvSpPr txBox="1"/>
          <p:nvPr/>
        </p:nvSpPr>
        <p:spPr>
          <a:xfrm>
            <a:off x="647395" y="3843703"/>
            <a:ext cx="1635862"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決済インフラ</a:t>
            </a:r>
            <a:endParaRPr lang="en-US" sz="900" dirty="0"/>
          </a:p>
        </p:txBody>
      </p:sp>
      <p:sp>
        <p:nvSpPr>
          <p:cNvPr id="46" name="Text 37"/>
          <p:cNvSpPr txBox="1"/>
          <p:nvPr/>
        </p:nvSpPr>
        <p:spPr>
          <a:xfrm>
            <a:off x="647395" y="4062244"/>
            <a:ext cx="1575511" cy="2953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RFID決済、キャッシュレス、POSシステム、精算</a:t>
            </a:r>
            <a:endParaRPr lang="en-US" sz="800" dirty="0"/>
          </a:p>
        </p:txBody>
      </p:sp>
      <p:sp>
        <p:nvSpPr>
          <p:cNvPr id="47" name="Text 38"/>
          <p:cNvSpPr txBox="1"/>
          <p:nvPr/>
        </p:nvSpPr>
        <p:spPr>
          <a:xfrm>
            <a:off x="647395" y="4394171"/>
            <a:ext cx="1591056"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Key: 売上最大化</a:t>
            </a:r>
            <a:endParaRPr lang="en-US" sz="800" dirty="0"/>
          </a:p>
        </p:txBody>
      </p:sp>
      <p:sp>
        <p:nvSpPr>
          <p:cNvPr id="48" name="Shape 39"/>
          <p:cNvSpPr/>
          <p:nvPr/>
        </p:nvSpPr>
        <p:spPr>
          <a:xfrm>
            <a:off x="2400300" y="3262144"/>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49" name="Shape 40"/>
          <p:cNvSpPr/>
          <p:nvPr/>
        </p:nvSpPr>
        <p:spPr>
          <a:xfrm>
            <a:off x="2523744" y="3386503"/>
            <a:ext cx="381305" cy="381305"/>
          </a:xfrm>
          <a:prstGeom prst="ellipse">
            <a:avLst/>
          </a:prstGeom>
          <a:solidFill>
            <a:srgbClr val="4A90E2">
              <a:alpha val="10000"/>
            </a:srgbClr>
          </a:solidFill>
          <a:ln w="12700">
            <a:solidFill>
              <a:srgbClr val="FFFFFF">
                <a:alpha val="0"/>
              </a:srgbClr>
            </a:solidFill>
            <a:prstDash val="solid"/>
          </a:ln>
        </p:spPr>
      </p:sp>
      <p:pic>
        <p:nvPicPr>
          <p:cNvPr id="50" name="Image 7" descr="preencoded.png"/>
          <p:cNvPicPr>
            <a:picLocks noChangeAspect="1"/>
          </p:cNvPicPr>
          <p:nvPr/>
        </p:nvPicPr>
        <p:blipFill>
          <a:blip r:embed="rId8"/>
          <a:srcRect/>
          <a:stretch/>
        </p:blipFill>
        <p:spPr>
          <a:xfrm>
            <a:off x="2628900" y="3490744"/>
            <a:ext cx="171907" cy="171907"/>
          </a:xfrm>
          <a:prstGeom prst="rect">
            <a:avLst/>
          </a:prstGeom>
        </p:spPr>
      </p:pic>
      <p:sp>
        <p:nvSpPr>
          <p:cNvPr id="51" name="Text 41"/>
          <p:cNvSpPr txBox="1"/>
          <p:nvPr/>
        </p:nvSpPr>
        <p:spPr>
          <a:xfrm>
            <a:off x="2523744" y="3843703"/>
            <a:ext cx="1635862"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海外アーティスト招聘</a:t>
            </a:r>
            <a:endParaRPr lang="en-US" sz="900" dirty="0"/>
          </a:p>
        </p:txBody>
      </p:sp>
      <p:sp>
        <p:nvSpPr>
          <p:cNvPr id="52" name="Text 42"/>
          <p:cNvSpPr txBox="1"/>
          <p:nvPr/>
        </p:nvSpPr>
        <p:spPr>
          <a:xfrm>
            <a:off x="2523744" y="4062244"/>
            <a:ext cx="1575511" cy="2953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ビザ取得、通訳、ホスピタリティ、機材輸送</a:t>
            </a:r>
            <a:endParaRPr lang="en-US" sz="800" dirty="0"/>
          </a:p>
        </p:txBody>
      </p:sp>
      <p:sp>
        <p:nvSpPr>
          <p:cNvPr id="53" name="Text 43"/>
          <p:cNvSpPr txBox="1"/>
          <p:nvPr/>
        </p:nvSpPr>
        <p:spPr>
          <a:xfrm>
            <a:off x="2523744" y="4394171"/>
            <a:ext cx="1591056"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Key: 国際対応</a:t>
            </a:r>
            <a:endParaRPr lang="en-US" sz="800" dirty="0"/>
          </a:p>
        </p:txBody>
      </p:sp>
      <p:sp>
        <p:nvSpPr>
          <p:cNvPr id="54" name="Shape 44"/>
          <p:cNvSpPr/>
          <p:nvPr/>
        </p:nvSpPr>
        <p:spPr>
          <a:xfrm>
            <a:off x="4276649" y="3262144"/>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55" name="Shape 45"/>
          <p:cNvSpPr/>
          <p:nvPr/>
        </p:nvSpPr>
        <p:spPr>
          <a:xfrm>
            <a:off x="4401007" y="3386503"/>
            <a:ext cx="381305" cy="381305"/>
          </a:xfrm>
          <a:prstGeom prst="ellipse">
            <a:avLst/>
          </a:prstGeom>
          <a:solidFill>
            <a:srgbClr val="4A90E2">
              <a:alpha val="10000"/>
            </a:srgbClr>
          </a:solidFill>
          <a:ln w="12700">
            <a:solidFill>
              <a:srgbClr val="FFFFFF">
                <a:alpha val="0"/>
              </a:srgbClr>
            </a:solidFill>
            <a:prstDash val="solid"/>
          </a:ln>
        </p:spPr>
      </p:sp>
      <p:pic>
        <p:nvPicPr>
          <p:cNvPr id="56" name="Image 8" descr="preencoded.png"/>
          <p:cNvPicPr>
            <a:picLocks noChangeAspect="1"/>
          </p:cNvPicPr>
          <p:nvPr/>
        </p:nvPicPr>
        <p:blipFill>
          <a:blip r:embed="rId9"/>
          <a:srcRect l="-1064" r="-1064"/>
          <a:stretch/>
        </p:blipFill>
        <p:spPr>
          <a:xfrm>
            <a:off x="4481474" y="3490744"/>
            <a:ext cx="219456" cy="171907"/>
          </a:xfrm>
          <a:prstGeom prst="rect">
            <a:avLst/>
          </a:prstGeom>
        </p:spPr>
      </p:pic>
      <p:sp>
        <p:nvSpPr>
          <p:cNvPr id="57" name="Text 46"/>
          <p:cNvSpPr txBox="1"/>
          <p:nvPr/>
        </p:nvSpPr>
        <p:spPr>
          <a:xfrm>
            <a:off x="4401007" y="3843703"/>
            <a:ext cx="1635862"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物流・搬入出</a:t>
            </a:r>
            <a:endParaRPr lang="en-US" sz="900" dirty="0"/>
          </a:p>
        </p:txBody>
      </p:sp>
      <p:sp>
        <p:nvSpPr>
          <p:cNvPr id="58" name="Text 47"/>
          <p:cNvSpPr txBox="1"/>
          <p:nvPr/>
        </p:nvSpPr>
        <p:spPr>
          <a:xfrm>
            <a:off x="4401007" y="4062244"/>
            <a:ext cx="1575511" cy="2953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機材搬入、倉庫管理、配送調整、撤収作業</a:t>
            </a:r>
            <a:endParaRPr lang="en-US" sz="800" dirty="0"/>
          </a:p>
        </p:txBody>
      </p:sp>
      <p:sp>
        <p:nvSpPr>
          <p:cNvPr id="59" name="Text 48"/>
          <p:cNvSpPr txBox="1"/>
          <p:nvPr/>
        </p:nvSpPr>
        <p:spPr>
          <a:xfrm>
            <a:off x="4401007" y="4394171"/>
            <a:ext cx="1635862"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Key: 効率的な運搬</a:t>
            </a:r>
            <a:endParaRPr lang="en-US" sz="800" dirty="0"/>
          </a:p>
        </p:txBody>
      </p:sp>
      <p:sp>
        <p:nvSpPr>
          <p:cNvPr id="60" name="Shape 49"/>
          <p:cNvSpPr/>
          <p:nvPr/>
        </p:nvSpPr>
        <p:spPr>
          <a:xfrm>
            <a:off x="6152998" y="3262144"/>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61" name="Shape 50"/>
          <p:cNvSpPr/>
          <p:nvPr/>
        </p:nvSpPr>
        <p:spPr>
          <a:xfrm>
            <a:off x="6277356" y="3386503"/>
            <a:ext cx="381305" cy="381305"/>
          </a:xfrm>
          <a:prstGeom prst="ellipse">
            <a:avLst/>
          </a:prstGeom>
          <a:solidFill>
            <a:srgbClr val="4A90E2">
              <a:alpha val="10000"/>
            </a:srgbClr>
          </a:solidFill>
          <a:ln w="12700">
            <a:solidFill>
              <a:srgbClr val="FFFFFF">
                <a:alpha val="0"/>
              </a:srgbClr>
            </a:solidFill>
            <a:prstDash val="solid"/>
          </a:ln>
        </p:spPr>
      </p:sp>
      <p:pic>
        <p:nvPicPr>
          <p:cNvPr id="62" name="Image 9" descr="preencoded.png"/>
          <p:cNvPicPr>
            <a:picLocks noChangeAspect="1"/>
          </p:cNvPicPr>
          <p:nvPr/>
        </p:nvPicPr>
        <p:blipFill>
          <a:blip r:embed="rId10"/>
          <a:srcRect l="-1064" r="-1064"/>
          <a:stretch/>
        </p:blipFill>
        <p:spPr>
          <a:xfrm>
            <a:off x="6357823" y="3490744"/>
            <a:ext cx="219456" cy="171907"/>
          </a:xfrm>
          <a:prstGeom prst="rect">
            <a:avLst/>
          </a:prstGeom>
        </p:spPr>
      </p:pic>
      <p:sp>
        <p:nvSpPr>
          <p:cNvPr id="63" name="Text 51"/>
          <p:cNvSpPr txBox="1"/>
          <p:nvPr/>
        </p:nvSpPr>
        <p:spPr>
          <a:xfrm>
            <a:off x="6277356" y="3843703"/>
            <a:ext cx="1635862"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通信・IT</a:t>
            </a:r>
            <a:endParaRPr lang="en-US" sz="900" dirty="0"/>
          </a:p>
        </p:txBody>
      </p:sp>
      <p:sp>
        <p:nvSpPr>
          <p:cNvPr id="64" name="Text 52"/>
          <p:cNvSpPr txBox="1"/>
          <p:nvPr/>
        </p:nvSpPr>
        <p:spPr>
          <a:xfrm>
            <a:off x="6277356" y="4062244"/>
            <a:ext cx="1575511" cy="2953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Wi-Fi、基地局、ネットワーク、システム運用</a:t>
            </a:r>
            <a:endParaRPr lang="en-US" sz="800" dirty="0"/>
          </a:p>
        </p:txBody>
      </p:sp>
      <p:sp>
        <p:nvSpPr>
          <p:cNvPr id="65" name="Text 53"/>
          <p:cNvSpPr txBox="1"/>
          <p:nvPr/>
        </p:nvSpPr>
        <p:spPr>
          <a:xfrm>
            <a:off x="6277356" y="4394171"/>
            <a:ext cx="1635862"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Key: 安定性・容量</a:t>
            </a:r>
            <a:endParaRPr lang="en-US" sz="800" dirty="0"/>
          </a:p>
        </p:txBody>
      </p:sp>
      <p:sp>
        <p:nvSpPr>
          <p:cNvPr id="66" name="Shape 54"/>
          <p:cNvSpPr/>
          <p:nvPr/>
        </p:nvSpPr>
        <p:spPr>
          <a:xfrm>
            <a:off x="8029346" y="3262144"/>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67" name="Shape 55"/>
          <p:cNvSpPr/>
          <p:nvPr/>
        </p:nvSpPr>
        <p:spPr>
          <a:xfrm>
            <a:off x="8153705" y="3386503"/>
            <a:ext cx="381305" cy="381305"/>
          </a:xfrm>
          <a:prstGeom prst="ellipse">
            <a:avLst/>
          </a:prstGeom>
          <a:solidFill>
            <a:srgbClr val="4A90E2">
              <a:alpha val="10000"/>
            </a:srgbClr>
          </a:solidFill>
          <a:ln w="12700">
            <a:solidFill>
              <a:srgbClr val="FFFFFF">
                <a:alpha val="0"/>
              </a:srgbClr>
            </a:solidFill>
            <a:prstDash val="solid"/>
          </a:ln>
        </p:spPr>
      </p:sp>
      <p:pic>
        <p:nvPicPr>
          <p:cNvPr id="68" name="Image 10" descr="preencoded.png"/>
          <p:cNvPicPr>
            <a:picLocks noChangeAspect="1"/>
          </p:cNvPicPr>
          <p:nvPr/>
        </p:nvPicPr>
        <p:blipFill>
          <a:blip r:embed="rId11"/>
          <a:srcRect/>
          <a:stretch/>
        </p:blipFill>
        <p:spPr>
          <a:xfrm>
            <a:off x="8257946" y="3490744"/>
            <a:ext cx="171907" cy="171907"/>
          </a:xfrm>
          <a:prstGeom prst="rect">
            <a:avLst/>
          </a:prstGeom>
        </p:spPr>
      </p:pic>
      <p:sp>
        <p:nvSpPr>
          <p:cNvPr id="69" name="Text 56"/>
          <p:cNvSpPr txBox="1"/>
          <p:nvPr/>
        </p:nvSpPr>
        <p:spPr>
          <a:xfrm>
            <a:off x="8153705" y="3843703"/>
            <a:ext cx="1635862"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広報・宣伝</a:t>
            </a:r>
            <a:endParaRPr lang="en-US" sz="900" dirty="0"/>
          </a:p>
        </p:txBody>
      </p:sp>
      <p:sp>
        <p:nvSpPr>
          <p:cNvPr id="70" name="Text 57"/>
          <p:cNvSpPr txBox="1"/>
          <p:nvPr/>
        </p:nvSpPr>
        <p:spPr>
          <a:xfrm>
            <a:off x="8153705" y="4062244"/>
            <a:ext cx="1575511" cy="2953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SNS運用、PR、メディア対応、広告制作</a:t>
            </a:r>
            <a:endParaRPr lang="en-US" sz="800" dirty="0"/>
          </a:p>
        </p:txBody>
      </p:sp>
      <p:sp>
        <p:nvSpPr>
          <p:cNvPr id="71" name="Text 58"/>
          <p:cNvSpPr txBox="1"/>
          <p:nvPr/>
        </p:nvSpPr>
        <p:spPr>
          <a:xfrm>
            <a:off x="8153705" y="4394171"/>
            <a:ext cx="1591056"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Key: 集客・認知</a:t>
            </a:r>
            <a:endParaRPr lang="en-US" sz="800" dirty="0"/>
          </a:p>
        </p:txBody>
      </p:sp>
      <p:sp>
        <p:nvSpPr>
          <p:cNvPr id="72" name="Shape 59"/>
          <p:cNvSpPr/>
          <p:nvPr/>
        </p:nvSpPr>
        <p:spPr>
          <a:xfrm>
            <a:off x="9905695" y="3262144"/>
            <a:ext cx="1762049" cy="1410005"/>
          </a:xfrm>
          <a:prstGeom prst="roundRect">
            <a:avLst>
              <a:gd name="adj" fmla="val 7011"/>
            </a:avLst>
          </a:prstGeom>
          <a:solidFill>
            <a:srgbClr val="FFFFFF">
              <a:alpha val="90000"/>
            </a:srgbClr>
          </a:solidFill>
          <a:ln w="12700">
            <a:solidFill>
              <a:srgbClr val="4A90E2">
                <a:alpha val="15000"/>
              </a:srgbClr>
            </a:solidFill>
            <a:prstDash val="solid"/>
          </a:ln>
        </p:spPr>
      </p:sp>
      <p:sp>
        <p:nvSpPr>
          <p:cNvPr id="73" name="Shape 60"/>
          <p:cNvSpPr/>
          <p:nvPr/>
        </p:nvSpPr>
        <p:spPr>
          <a:xfrm>
            <a:off x="10030054" y="3386503"/>
            <a:ext cx="381305" cy="381305"/>
          </a:xfrm>
          <a:prstGeom prst="ellipse">
            <a:avLst/>
          </a:prstGeom>
          <a:solidFill>
            <a:srgbClr val="4A90E2">
              <a:alpha val="10000"/>
            </a:srgbClr>
          </a:solidFill>
          <a:ln w="12700">
            <a:solidFill>
              <a:srgbClr val="FFFFFF">
                <a:alpha val="0"/>
              </a:srgbClr>
            </a:solidFill>
            <a:prstDash val="solid"/>
          </a:ln>
        </p:spPr>
      </p:sp>
      <p:pic>
        <p:nvPicPr>
          <p:cNvPr id="74" name="Image 11" descr="preencoded.png"/>
          <p:cNvPicPr>
            <a:picLocks noChangeAspect="1"/>
          </p:cNvPicPr>
          <p:nvPr/>
        </p:nvPicPr>
        <p:blipFill>
          <a:blip r:embed="rId12"/>
          <a:srcRect l="-1064" r="-1064"/>
          <a:stretch/>
        </p:blipFill>
        <p:spPr>
          <a:xfrm>
            <a:off x="10110521" y="3490744"/>
            <a:ext cx="219456" cy="171907"/>
          </a:xfrm>
          <a:prstGeom prst="rect">
            <a:avLst/>
          </a:prstGeom>
        </p:spPr>
      </p:pic>
      <p:sp>
        <p:nvSpPr>
          <p:cNvPr id="75" name="Text 61"/>
          <p:cNvSpPr txBox="1"/>
          <p:nvPr/>
        </p:nvSpPr>
        <p:spPr>
          <a:xfrm>
            <a:off x="10030054" y="3843703"/>
            <a:ext cx="1635862" cy="181051"/>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ボランティア管理</a:t>
            </a:r>
            <a:endParaRPr lang="en-US" sz="900" dirty="0"/>
          </a:p>
        </p:txBody>
      </p:sp>
      <p:sp>
        <p:nvSpPr>
          <p:cNvPr id="76" name="Text 62"/>
          <p:cNvSpPr txBox="1"/>
          <p:nvPr/>
        </p:nvSpPr>
        <p:spPr>
          <a:xfrm>
            <a:off x="10030054" y="4062244"/>
            <a:ext cx="1575511" cy="295351"/>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募集・研修・配置・評価、安全配慮</a:t>
            </a:r>
            <a:endParaRPr lang="en-US" sz="800" dirty="0"/>
          </a:p>
        </p:txBody>
      </p:sp>
      <p:sp>
        <p:nvSpPr>
          <p:cNvPr id="77" name="Text 63"/>
          <p:cNvSpPr txBox="1"/>
          <p:nvPr/>
        </p:nvSpPr>
        <p:spPr>
          <a:xfrm>
            <a:off x="10030054" y="4394171"/>
            <a:ext cx="1591056"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Key: 人材確保</a:t>
            </a:r>
            <a:endParaRPr lang="en-US" sz="800" dirty="0"/>
          </a:p>
        </p:txBody>
      </p:sp>
      <p:sp>
        <p:nvSpPr>
          <p:cNvPr id="78" name="Shape 64"/>
          <p:cNvSpPr/>
          <p:nvPr/>
        </p:nvSpPr>
        <p:spPr>
          <a:xfrm>
            <a:off x="381305" y="5252046"/>
            <a:ext cx="11430000" cy="761695"/>
          </a:xfrm>
          <a:prstGeom prst="roundRect">
            <a:avLst>
              <a:gd name="adj" fmla="val 24010"/>
            </a:avLst>
          </a:prstGeom>
          <a:solidFill>
            <a:srgbClr val="4A90E2">
              <a:alpha val="10000"/>
            </a:srgbClr>
          </a:solidFill>
          <a:ln w="12700">
            <a:solidFill>
              <a:srgbClr val="FFFFFF">
                <a:alpha val="0"/>
              </a:srgbClr>
            </a:solidFill>
            <a:prstDash val="solid"/>
          </a:ln>
        </p:spPr>
      </p:sp>
      <p:sp>
        <p:nvSpPr>
          <p:cNvPr id="79" name="Text 65"/>
          <p:cNvSpPr txBox="1"/>
          <p:nvPr/>
        </p:nvSpPr>
        <p:spPr>
          <a:xfrm>
            <a:off x="571500" y="5395607"/>
            <a:ext cx="4067251" cy="181051"/>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フェス運営のエコシステム</a:t>
            </a:r>
            <a:endParaRPr lang="en-US" sz="900" dirty="0"/>
          </a:p>
        </p:txBody>
      </p:sp>
      <p:sp>
        <p:nvSpPr>
          <p:cNvPr id="80" name="Text 66"/>
          <p:cNvSpPr txBox="1"/>
          <p:nvPr/>
        </p:nvSpPr>
        <p:spPr>
          <a:xfrm>
            <a:off x="571500" y="5614149"/>
            <a:ext cx="4227271"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チケッティング → ステージ → 警備 → 決済 → 広報 → ボランティア → 物流 → 通信</a:t>
            </a:r>
            <a:endParaRPr lang="en-US" sz="800" dirty="0"/>
          </a:p>
        </p:txBody>
      </p:sp>
      <p:sp>
        <p:nvSpPr>
          <p:cNvPr id="81" name="Text 67"/>
          <p:cNvSpPr txBox="1"/>
          <p:nvPr/>
        </p:nvSpPr>
        <p:spPr>
          <a:xfrm>
            <a:off x="10039198" y="5423953"/>
            <a:ext cx="1584655" cy="162763"/>
          </a:xfrm>
          <a:prstGeom prst="rect">
            <a:avLst/>
          </a:prstGeom>
          <a:noFill/>
          <a:ln/>
        </p:spPr>
        <p:txBody>
          <a:bodyPr wrap="square" lIns="0" tIns="0" rIns="0" bIns="0" rtlCol="0" anchor="ctr"/>
          <a:lstStyle/>
          <a:p>
            <a:pPr marL="0" indent="0" algn="r">
              <a:buNone/>
            </a:pPr>
            <a:r>
              <a:rPr lang="en-US" sz="900" b="1" dirty="0">
                <a:solidFill>
                  <a:srgbClr val="333333"/>
                </a:solidFill>
                <a:latin typeface="Noto Sans JP" pitchFamily="34" charset="0"/>
                <a:ea typeface="Noto Sans JP" pitchFamily="34" charset="-122"/>
                <a:cs typeface="Noto Sans JP" pitchFamily="34" charset="-120"/>
              </a:rPr>
              <a:t>総合産業としてのフェス</a:t>
            </a:r>
            <a:endParaRPr lang="en-US" sz="900" dirty="0"/>
          </a:p>
        </p:txBody>
      </p:sp>
      <p:sp>
        <p:nvSpPr>
          <p:cNvPr id="82" name="Text 68"/>
          <p:cNvSpPr txBox="1"/>
          <p:nvPr/>
        </p:nvSpPr>
        <p:spPr>
          <a:xfrm>
            <a:off x="10039198" y="5585802"/>
            <a:ext cx="1584655" cy="152705"/>
          </a:xfrm>
          <a:prstGeom prst="rect">
            <a:avLst/>
          </a:prstGeom>
          <a:noFill/>
          <a:ln/>
        </p:spPr>
        <p:txBody>
          <a:bodyPr wrap="square" lIns="0" tIns="0" rIns="0" bIns="0" rtlCol="0" anchor="ctr"/>
          <a:lstStyle/>
          <a:p>
            <a:pPr marL="0" indent="0" algn="r">
              <a:buNone/>
            </a:pPr>
            <a:r>
              <a:rPr lang="en-US" sz="800" dirty="0">
                <a:solidFill>
                  <a:srgbClr val="666666"/>
                </a:solidFill>
                <a:latin typeface="Noto Sans JP" pitchFamily="34" charset="0"/>
                <a:ea typeface="Noto Sans JP" pitchFamily="34" charset="-122"/>
                <a:cs typeface="Noto Sans JP" pitchFamily="34" charset="-120"/>
              </a:rPr>
              <a:t>複数専門企業の協働による運営</a:t>
            </a:r>
            <a:endParaRPr lang="en-US" sz="800" dirty="0"/>
          </a:p>
        </p:txBody>
      </p:sp>
      <p:sp>
        <p:nvSpPr>
          <p:cNvPr id="83" name="Text 69"/>
          <p:cNvSpPr txBox="1"/>
          <p:nvPr/>
        </p:nvSpPr>
        <p:spPr>
          <a:xfrm>
            <a:off x="381305" y="6476695"/>
            <a:ext cx="304861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フェス運営関連企業・業界分析</a:t>
            </a:r>
            <a:endParaRPr lang="en-US" sz="900" dirty="0"/>
          </a:p>
        </p:txBody>
      </p:sp>
      <p:sp>
        <p:nvSpPr>
          <p:cNvPr id="84" name="Text 70"/>
          <p:cNvSpPr txBox="1"/>
          <p:nvPr/>
        </p:nvSpPr>
        <p:spPr>
          <a:xfrm>
            <a:off x="10782605" y="6476695"/>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44</a:t>
            </a:r>
            <a:endParaRPr 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6">
            <a:extLst>
              <a:ext uri="{FF2B5EF4-FFF2-40B4-BE49-F238E27FC236}">
                <a16:creationId xmlns:a16="http://schemas.microsoft.com/office/drawing/2014/main" id="{CE791D8E-FC2E-F7AC-28D4-11F705E487F3}"/>
              </a:ext>
            </a:extLst>
          </p:cNvPr>
          <p:cNvSpPr txBox="1"/>
          <p:nvPr/>
        </p:nvSpPr>
        <p:spPr>
          <a:xfrm>
            <a:off x="-152705" y="2533103"/>
            <a:ext cx="12497105" cy="571500"/>
          </a:xfrm>
          <a:prstGeom prst="rect">
            <a:avLst/>
          </a:prstGeom>
          <a:noFill/>
          <a:ln/>
        </p:spPr>
        <p:txBody>
          <a:bodyPr wrap="square" lIns="0" tIns="0" rIns="0" bIns="0" rtlCol="0" anchor="ctr"/>
          <a:lstStyle/>
          <a:p>
            <a:pPr marL="0" indent="0" algn="ctr">
              <a:buNone/>
            </a:pPr>
            <a:r>
              <a:rPr lang="ja-JP" altLang="en-US" sz="3700" b="1" dirty="0">
                <a:solidFill>
                  <a:srgbClr val="0052CC"/>
                </a:solidFill>
                <a:latin typeface="Montserrat" pitchFamily="34" charset="0"/>
                <a:ea typeface="Montserrat" pitchFamily="34" charset="-122"/>
                <a:cs typeface="Montserrat" pitchFamily="34" charset="-120"/>
              </a:rPr>
              <a:t>運営のオペレーション詳細</a:t>
            </a:r>
            <a:endParaRPr lang="en-US" sz="3700" dirty="0"/>
          </a:p>
        </p:txBody>
      </p:sp>
    </p:spTree>
    <p:extLst>
      <p:ext uri="{BB962C8B-B14F-4D97-AF65-F5344CB8AC3E}">
        <p14:creationId xmlns:p14="http://schemas.microsoft.com/office/powerpoint/2010/main" val="20133907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a:off x="381305" y="1238098"/>
            <a:ext cx="11734495" cy="5257800"/>
          </a:xfrm>
          <a:prstGeom prst="roundRect">
            <a:avLst>
              <a:gd name="adj" fmla="val 504"/>
            </a:avLst>
          </a:prstGeom>
          <a:solidFill>
            <a:srgbClr val="F8FAFC"/>
          </a:solidFill>
          <a:ln w="12700">
            <a:solidFill>
              <a:srgbClr val="E2E8F0"/>
            </a:solidFill>
            <a:prstDash val="solid"/>
          </a:ln>
        </p:spPr>
      </p:sp>
      <p:sp>
        <p:nvSpPr>
          <p:cNvPr id="5" name="Shape 3"/>
          <p:cNvSpPr/>
          <p:nvPr/>
        </p:nvSpPr>
        <p:spPr>
          <a:xfrm>
            <a:off x="4629607" y="1895909"/>
            <a:ext cx="3238805" cy="533095"/>
          </a:xfrm>
          <a:prstGeom prst="roundRect">
            <a:avLst>
              <a:gd name="adj" fmla="val 49008"/>
            </a:avLst>
          </a:prstGeom>
          <a:solidFill>
            <a:srgbClr val="0052CC"/>
          </a:solidFill>
          <a:ln w="12700">
            <a:solidFill>
              <a:srgbClr val="FFFFFF">
                <a:alpha val="0"/>
              </a:srgbClr>
            </a:solidFill>
            <a:prstDash val="solid"/>
          </a:ln>
        </p:spPr>
      </p:sp>
      <p:sp>
        <p:nvSpPr>
          <p:cNvPr id="6" name="Text 4"/>
          <p:cNvSpPr txBox="1"/>
          <p:nvPr/>
        </p:nvSpPr>
        <p:spPr>
          <a:xfrm>
            <a:off x="4762195" y="1991007"/>
            <a:ext cx="2971800" cy="191110"/>
          </a:xfrm>
          <a:prstGeom prst="rect">
            <a:avLst/>
          </a:prstGeom>
          <a:noFill/>
          <a:ln/>
        </p:spPr>
        <p:txBody>
          <a:bodyPr wrap="square" lIns="0" tIns="0" rIns="0" bIns="0" rtlCol="0" anchor="ctr"/>
          <a:lstStyle/>
          <a:p>
            <a:pPr marL="0" indent="0" algn="ctr">
              <a:buNone/>
            </a:pPr>
            <a:r>
              <a:rPr lang="en-US" sz="1000" b="1" dirty="0">
                <a:solidFill>
                  <a:srgbClr val="FFFFFF"/>
                </a:solidFill>
                <a:latin typeface="Noto Sans JP" pitchFamily="34" charset="0"/>
                <a:ea typeface="Noto Sans JP" pitchFamily="34" charset="-122"/>
                <a:cs typeface="Noto Sans JP" pitchFamily="34" charset="-120"/>
              </a:rPr>
              <a:t>総合運営本部 (MOC)</a:t>
            </a:r>
            <a:endParaRPr lang="en-US" sz="1000" dirty="0"/>
          </a:p>
        </p:txBody>
      </p:sp>
      <p:sp>
        <p:nvSpPr>
          <p:cNvPr id="7" name="Text 5"/>
          <p:cNvSpPr txBox="1"/>
          <p:nvPr/>
        </p:nvSpPr>
        <p:spPr>
          <a:xfrm>
            <a:off x="4724705" y="2181202"/>
            <a:ext cx="3048610" cy="152705"/>
          </a:xfrm>
          <a:prstGeom prst="rect">
            <a:avLst/>
          </a:prstGeom>
          <a:noFill/>
          <a:ln/>
        </p:spPr>
        <p:txBody>
          <a:bodyPr wrap="square" lIns="0" tIns="0" rIns="0" bIns="0" rtlCol="0" anchor="ctr"/>
          <a:lstStyle/>
          <a:p>
            <a:pPr marL="0" indent="0" algn="ctr">
              <a:buNone/>
            </a:pPr>
            <a:r>
              <a:rPr lang="en-US" sz="800" dirty="0">
                <a:solidFill>
                  <a:srgbClr val="E6F2FF"/>
                </a:solidFill>
                <a:latin typeface="Noto Sans JP" pitchFamily="34" charset="0"/>
                <a:ea typeface="Noto Sans JP" pitchFamily="34" charset="-122"/>
                <a:cs typeface="Noto Sans JP" pitchFamily="34" charset="-120"/>
              </a:rPr>
              <a:t>企画・戦略・予算管理・危機管理</a:t>
            </a:r>
            <a:endParaRPr lang="en-US" sz="800" dirty="0"/>
          </a:p>
        </p:txBody>
      </p:sp>
      <p:sp>
        <p:nvSpPr>
          <p:cNvPr id="8" name="Shape 6"/>
          <p:cNvSpPr/>
          <p:nvPr/>
        </p:nvSpPr>
        <p:spPr>
          <a:xfrm>
            <a:off x="533095" y="2571651"/>
            <a:ext cx="3752698" cy="790956"/>
          </a:xfrm>
          <a:prstGeom prst="roundRect">
            <a:avLst>
              <a:gd name="adj" fmla="val 16714"/>
            </a:avLst>
          </a:prstGeom>
          <a:solidFill>
            <a:srgbClr val="FFFFFF"/>
          </a:solidFill>
          <a:ln w="12700">
            <a:solidFill>
              <a:srgbClr val="E2E8F0"/>
            </a:solidFill>
            <a:prstDash val="solid"/>
          </a:ln>
        </p:spPr>
      </p:sp>
      <p:sp>
        <p:nvSpPr>
          <p:cNvPr id="9" name="Text 7"/>
          <p:cNvSpPr txBox="1"/>
          <p:nvPr/>
        </p:nvSpPr>
        <p:spPr>
          <a:xfrm>
            <a:off x="838505" y="2676807"/>
            <a:ext cx="3534156" cy="162763"/>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 制作・演出部門 </a:t>
            </a:r>
            <a:endParaRPr lang="en-US" sz="900" dirty="0"/>
          </a:p>
        </p:txBody>
      </p:sp>
      <p:pic>
        <p:nvPicPr>
          <p:cNvPr id="10" name="Image 0" descr="preencoded.png"/>
          <p:cNvPicPr>
            <a:picLocks noChangeAspect="1"/>
          </p:cNvPicPr>
          <p:nvPr/>
        </p:nvPicPr>
        <p:blipFill>
          <a:blip r:embed="rId3"/>
          <a:srcRect t="-80" b="-80"/>
          <a:stretch/>
        </p:blipFill>
        <p:spPr>
          <a:xfrm>
            <a:off x="638251" y="2700581"/>
            <a:ext cx="142646" cy="114300"/>
          </a:xfrm>
          <a:prstGeom prst="rect">
            <a:avLst/>
          </a:prstGeom>
        </p:spPr>
      </p:pic>
      <p:sp>
        <p:nvSpPr>
          <p:cNvPr id="11" name="Shape 8"/>
          <p:cNvSpPr/>
          <p:nvPr/>
        </p:nvSpPr>
        <p:spPr>
          <a:xfrm>
            <a:off x="638251" y="2914551"/>
            <a:ext cx="1190549" cy="342900"/>
          </a:xfrm>
          <a:prstGeom prst="roundRect">
            <a:avLst>
              <a:gd name="adj" fmla="val 59259"/>
            </a:avLst>
          </a:prstGeom>
          <a:solidFill>
            <a:srgbClr val="F0F7FF"/>
          </a:solidFill>
          <a:ln w="12700">
            <a:solidFill>
              <a:srgbClr val="FFFFFF">
                <a:alpha val="0"/>
              </a:srgbClr>
            </a:solidFill>
            <a:prstDash val="solid"/>
          </a:ln>
        </p:spPr>
      </p:sp>
      <p:sp>
        <p:nvSpPr>
          <p:cNvPr id="12" name="Text 9"/>
          <p:cNvSpPr txBox="1"/>
          <p:nvPr/>
        </p:nvSpPr>
        <p:spPr>
          <a:xfrm>
            <a:off x="714146" y="2952956"/>
            <a:ext cx="1122883" cy="143561"/>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アーティストブッキング</a:t>
            </a:r>
            <a:endParaRPr lang="en-US" sz="800" dirty="0"/>
          </a:p>
        </p:txBody>
      </p:sp>
      <p:sp>
        <p:nvSpPr>
          <p:cNvPr id="13" name="Text 10"/>
          <p:cNvSpPr txBox="1"/>
          <p:nvPr/>
        </p:nvSpPr>
        <p:spPr>
          <a:xfrm>
            <a:off x="714146" y="3095602"/>
            <a:ext cx="1121969"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出演者交渉・契約</a:t>
            </a:r>
            <a:endParaRPr lang="en-US" sz="800" dirty="0"/>
          </a:p>
        </p:txBody>
      </p:sp>
      <p:sp>
        <p:nvSpPr>
          <p:cNvPr id="14" name="Shape 11"/>
          <p:cNvSpPr/>
          <p:nvPr/>
        </p:nvSpPr>
        <p:spPr>
          <a:xfrm>
            <a:off x="1871777" y="2914551"/>
            <a:ext cx="923544" cy="342900"/>
          </a:xfrm>
          <a:prstGeom prst="roundRect">
            <a:avLst>
              <a:gd name="adj" fmla="val 59259"/>
            </a:avLst>
          </a:prstGeom>
          <a:solidFill>
            <a:srgbClr val="F0F7FF"/>
          </a:solidFill>
          <a:ln w="12700">
            <a:solidFill>
              <a:srgbClr val="FFFFFF">
                <a:alpha val="0"/>
              </a:srgbClr>
            </a:solidFill>
            <a:prstDash val="solid"/>
          </a:ln>
        </p:spPr>
      </p:sp>
      <p:sp>
        <p:nvSpPr>
          <p:cNvPr id="15" name="Text 12"/>
          <p:cNvSpPr txBox="1"/>
          <p:nvPr/>
        </p:nvSpPr>
        <p:spPr>
          <a:xfrm>
            <a:off x="1947672" y="2952956"/>
            <a:ext cx="848563" cy="143561"/>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制作進行</a:t>
            </a:r>
            <a:endParaRPr lang="en-US" sz="800" dirty="0"/>
          </a:p>
        </p:txBody>
      </p:sp>
      <p:sp>
        <p:nvSpPr>
          <p:cNvPr id="16" name="Text 13"/>
          <p:cNvSpPr txBox="1"/>
          <p:nvPr/>
        </p:nvSpPr>
        <p:spPr>
          <a:xfrm>
            <a:off x="1947672" y="3095602"/>
            <a:ext cx="848563"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タイムテーブル管理</a:t>
            </a:r>
            <a:endParaRPr lang="en-US" sz="800" dirty="0"/>
          </a:p>
        </p:txBody>
      </p:sp>
      <p:sp>
        <p:nvSpPr>
          <p:cNvPr id="17" name="Shape 14"/>
          <p:cNvSpPr/>
          <p:nvPr/>
        </p:nvSpPr>
        <p:spPr>
          <a:xfrm>
            <a:off x="2836469" y="2914551"/>
            <a:ext cx="1104595" cy="342900"/>
          </a:xfrm>
          <a:prstGeom prst="roundRect">
            <a:avLst>
              <a:gd name="adj" fmla="val 59259"/>
            </a:avLst>
          </a:prstGeom>
          <a:solidFill>
            <a:srgbClr val="F0F7FF"/>
          </a:solidFill>
          <a:ln w="12700">
            <a:solidFill>
              <a:srgbClr val="FFFFFF">
                <a:alpha val="0"/>
              </a:srgbClr>
            </a:solidFill>
            <a:prstDash val="solid"/>
          </a:ln>
        </p:spPr>
      </p:sp>
      <p:sp>
        <p:nvSpPr>
          <p:cNvPr id="18" name="Text 15"/>
          <p:cNvSpPr txBox="1"/>
          <p:nvPr/>
        </p:nvSpPr>
        <p:spPr>
          <a:xfrm>
            <a:off x="2912364" y="2952956"/>
            <a:ext cx="1028700" cy="143561"/>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ステージマネジメント</a:t>
            </a:r>
            <a:endParaRPr lang="en-US" sz="800" dirty="0"/>
          </a:p>
        </p:txBody>
      </p:sp>
      <p:sp>
        <p:nvSpPr>
          <p:cNvPr id="19" name="Text 16"/>
          <p:cNvSpPr txBox="1"/>
          <p:nvPr/>
        </p:nvSpPr>
        <p:spPr>
          <a:xfrm>
            <a:off x="2912364" y="3095602"/>
            <a:ext cx="1028700"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演出・転換</a:t>
            </a:r>
            <a:endParaRPr lang="en-US" sz="800" dirty="0"/>
          </a:p>
        </p:txBody>
      </p:sp>
      <p:sp>
        <p:nvSpPr>
          <p:cNvPr id="20" name="Shape 17"/>
          <p:cNvSpPr/>
          <p:nvPr/>
        </p:nvSpPr>
        <p:spPr>
          <a:xfrm>
            <a:off x="4375404" y="2571651"/>
            <a:ext cx="3752698" cy="790956"/>
          </a:xfrm>
          <a:prstGeom prst="roundRect">
            <a:avLst>
              <a:gd name="adj" fmla="val 16714"/>
            </a:avLst>
          </a:prstGeom>
          <a:solidFill>
            <a:srgbClr val="FFFFFF"/>
          </a:solidFill>
          <a:ln w="12700">
            <a:solidFill>
              <a:srgbClr val="E2E8F0"/>
            </a:solidFill>
            <a:prstDash val="solid"/>
          </a:ln>
        </p:spPr>
      </p:sp>
      <p:sp>
        <p:nvSpPr>
          <p:cNvPr id="21" name="Text 18"/>
          <p:cNvSpPr txBox="1"/>
          <p:nvPr/>
        </p:nvSpPr>
        <p:spPr>
          <a:xfrm>
            <a:off x="4679899" y="2676807"/>
            <a:ext cx="3534156" cy="162763"/>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 技術・設備部門 </a:t>
            </a:r>
            <a:endParaRPr lang="en-US" sz="900" dirty="0"/>
          </a:p>
        </p:txBody>
      </p:sp>
      <p:pic>
        <p:nvPicPr>
          <p:cNvPr id="22" name="Image 1" descr="preencoded.png"/>
          <p:cNvPicPr>
            <a:picLocks noChangeAspect="1"/>
          </p:cNvPicPr>
          <p:nvPr/>
        </p:nvPicPr>
        <p:blipFill>
          <a:blip r:embed="rId4"/>
          <a:srcRect t="-80" b="-80"/>
          <a:stretch/>
        </p:blipFill>
        <p:spPr>
          <a:xfrm>
            <a:off x="4479646" y="2700581"/>
            <a:ext cx="142646" cy="114300"/>
          </a:xfrm>
          <a:prstGeom prst="rect">
            <a:avLst/>
          </a:prstGeom>
        </p:spPr>
      </p:pic>
      <p:sp>
        <p:nvSpPr>
          <p:cNvPr id="23" name="Shape 19"/>
          <p:cNvSpPr/>
          <p:nvPr/>
        </p:nvSpPr>
        <p:spPr>
          <a:xfrm>
            <a:off x="4479646" y="2914551"/>
            <a:ext cx="914400" cy="342900"/>
          </a:xfrm>
          <a:prstGeom prst="roundRect">
            <a:avLst>
              <a:gd name="adj" fmla="val 59259"/>
            </a:avLst>
          </a:prstGeom>
          <a:solidFill>
            <a:srgbClr val="F0F7FF"/>
          </a:solidFill>
          <a:ln w="12700">
            <a:solidFill>
              <a:srgbClr val="FFFFFF">
                <a:alpha val="0"/>
              </a:srgbClr>
            </a:solidFill>
            <a:prstDash val="solid"/>
          </a:ln>
        </p:spPr>
      </p:sp>
      <p:sp>
        <p:nvSpPr>
          <p:cNvPr id="24" name="Text 20"/>
          <p:cNvSpPr txBox="1"/>
          <p:nvPr/>
        </p:nvSpPr>
        <p:spPr>
          <a:xfrm>
            <a:off x="4556455" y="2952956"/>
            <a:ext cx="838505" cy="143561"/>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音響・照明・映像</a:t>
            </a:r>
            <a:endParaRPr lang="en-US" sz="800" dirty="0"/>
          </a:p>
        </p:txBody>
      </p:sp>
      <p:sp>
        <p:nvSpPr>
          <p:cNvPr id="25" name="Text 21"/>
          <p:cNvSpPr txBox="1"/>
          <p:nvPr/>
        </p:nvSpPr>
        <p:spPr>
          <a:xfrm>
            <a:off x="4556455" y="3095602"/>
            <a:ext cx="838505"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PA・RF管理</a:t>
            </a:r>
            <a:endParaRPr lang="en-US" sz="800" dirty="0"/>
          </a:p>
        </p:txBody>
      </p:sp>
      <p:sp>
        <p:nvSpPr>
          <p:cNvPr id="26" name="Shape 22"/>
          <p:cNvSpPr/>
          <p:nvPr/>
        </p:nvSpPr>
        <p:spPr>
          <a:xfrm>
            <a:off x="5441594" y="2914551"/>
            <a:ext cx="905256" cy="342900"/>
          </a:xfrm>
          <a:prstGeom prst="roundRect">
            <a:avLst>
              <a:gd name="adj" fmla="val 59259"/>
            </a:avLst>
          </a:prstGeom>
          <a:solidFill>
            <a:srgbClr val="F0F7FF"/>
          </a:solidFill>
          <a:ln w="12700">
            <a:solidFill>
              <a:srgbClr val="FFFFFF">
                <a:alpha val="0"/>
              </a:srgbClr>
            </a:solidFill>
            <a:prstDash val="solid"/>
          </a:ln>
        </p:spPr>
      </p:sp>
      <p:sp>
        <p:nvSpPr>
          <p:cNvPr id="27" name="Text 23"/>
          <p:cNvSpPr txBox="1"/>
          <p:nvPr/>
        </p:nvSpPr>
        <p:spPr>
          <a:xfrm>
            <a:off x="5518404" y="2952956"/>
            <a:ext cx="840334" cy="143561"/>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IT・チケティング</a:t>
            </a:r>
            <a:endParaRPr lang="en-US" sz="800" dirty="0"/>
          </a:p>
        </p:txBody>
      </p:sp>
      <p:sp>
        <p:nvSpPr>
          <p:cNvPr id="28" name="Text 24"/>
          <p:cNvSpPr txBox="1"/>
          <p:nvPr/>
        </p:nvSpPr>
        <p:spPr>
          <a:xfrm>
            <a:off x="5518404" y="3095602"/>
            <a:ext cx="829361"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入退場管理</a:t>
            </a:r>
            <a:endParaRPr lang="en-US" sz="800" dirty="0"/>
          </a:p>
        </p:txBody>
      </p:sp>
      <p:sp>
        <p:nvSpPr>
          <p:cNvPr id="29" name="Shape 25"/>
          <p:cNvSpPr/>
          <p:nvPr/>
        </p:nvSpPr>
        <p:spPr>
          <a:xfrm>
            <a:off x="8216798" y="2571651"/>
            <a:ext cx="3752698" cy="790956"/>
          </a:xfrm>
          <a:prstGeom prst="roundRect">
            <a:avLst>
              <a:gd name="adj" fmla="val 16714"/>
            </a:avLst>
          </a:prstGeom>
          <a:solidFill>
            <a:srgbClr val="FFFFFF"/>
          </a:solidFill>
          <a:ln w="12700">
            <a:solidFill>
              <a:srgbClr val="E2E8F0"/>
            </a:solidFill>
            <a:prstDash val="solid"/>
          </a:ln>
        </p:spPr>
      </p:sp>
      <p:sp>
        <p:nvSpPr>
          <p:cNvPr id="30" name="Text 26"/>
          <p:cNvSpPr txBox="1"/>
          <p:nvPr/>
        </p:nvSpPr>
        <p:spPr>
          <a:xfrm>
            <a:off x="8493862" y="2676807"/>
            <a:ext cx="3562502" cy="162763"/>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 警備・安全部門 </a:t>
            </a:r>
            <a:endParaRPr lang="en-US" sz="900" dirty="0"/>
          </a:p>
        </p:txBody>
      </p:sp>
      <p:pic>
        <p:nvPicPr>
          <p:cNvPr id="31" name="Image 2" descr="preencoded.png"/>
          <p:cNvPicPr>
            <a:picLocks noChangeAspect="1"/>
          </p:cNvPicPr>
          <p:nvPr/>
        </p:nvPicPr>
        <p:blipFill>
          <a:blip r:embed="rId5"/>
          <a:srcRect/>
          <a:stretch/>
        </p:blipFill>
        <p:spPr>
          <a:xfrm>
            <a:off x="8321954" y="2700581"/>
            <a:ext cx="114300" cy="114300"/>
          </a:xfrm>
          <a:prstGeom prst="rect">
            <a:avLst/>
          </a:prstGeom>
        </p:spPr>
      </p:pic>
      <p:sp>
        <p:nvSpPr>
          <p:cNvPr id="32" name="Shape 27"/>
          <p:cNvSpPr/>
          <p:nvPr/>
        </p:nvSpPr>
        <p:spPr>
          <a:xfrm>
            <a:off x="8321954" y="2914551"/>
            <a:ext cx="629107" cy="342900"/>
          </a:xfrm>
          <a:prstGeom prst="roundRect">
            <a:avLst>
              <a:gd name="adj" fmla="val 59259"/>
            </a:avLst>
          </a:prstGeom>
          <a:solidFill>
            <a:srgbClr val="F0F7FF"/>
          </a:solidFill>
          <a:ln w="12700">
            <a:solidFill>
              <a:srgbClr val="FFFFFF">
                <a:alpha val="0"/>
              </a:srgbClr>
            </a:solidFill>
            <a:prstDash val="solid"/>
          </a:ln>
        </p:spPr>
      </p:sp>
      <p:sp>
        <p:nvSpPr>
          <p:cNvPr id="33" name="Text 28"/>
          <p:cNvSpPr txBox="1"/>
          <p:nvPr/>
        </p:nvSpPr>
        <p:spPr>
          <a:xfrm>
            <a:off x="8397850" y="2952956"/>
            <a:ext cx="553212" cy="143561"/>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警備・誘導</a:t>
            </a:r>
            <a:endParaRPr lang="en-US" sz="800" dirty="0"/>
          </a:p>
        </p:txBody>
      </p:sp>
      <p:sp>
        <p:nvSpPr>
          <p:cNvPr id="34" name="Text 29"/>
          <p:cNvSpPr txBox="1"/>
          <p:nvPr/>
        </p:nvSpPr>
        <p:spPr>
          <a:xfrm>
            <a:off x="8397850" y="3095602"/>
            <a:ext cx="553212"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ゲート運用</a:t>
            </a:r>
            <a:endParaRPr lang="en-US" sz="800" dirty="0"/>
          </a:p>
        </p:txBody>
      </p:sp>
      <p:sp>
        <p:nvSpPr>
          <p:cNvPr id="35" name="Shape 30"/>
          <p:cNvSpPr/>
          <p:nvPr/>
        </p:nvSpPr>
        <p:spPr>
          <a:xfrm>
            <a:off x="8997696" y="2914551"/>
            <a:ext cx="629107" cy="342900"/>
          </a:xfrm>
          <a:prstGeom prst="roundRect">
            <a:avLst>
              <a:gd name="adj" fmla="val 59259"/>
            </a:avLst>
          </a:prstGeom>
          <a:solidFill>
            <a:srgbClr val="F0F7FF"/>
          </a:solidFill>
          <a:ln w="12700">
            <a:solidFill>
              <a:srgbClr val="FFFFFF">
                <a:alpha val="0"/>
              </a:srgbClr>
            </a:solidFill>
            <a:prstDash val="solid"/>
          </a:ln>
        </p:spPr>
      </p:sp>
      <p:sp>
        <p:nvSpPr>
          <p:cNvPr id="36" name="Text 31"/>
          <p:cNvSpPr txBox="1"/>
          <p:nvPr/>
        </p:nvSpPr>
        <p:spPr>
          <a:xfrm>
            <a:off x="9074506" y="2952956"/>
            <a:ext cx="553212" cy="143561"/>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救護・医療</a:t>
            </a:r>
            <a:endParaRPr lang="en-US" sz="800" dirty="0"/>
          </a:p>
        </p:txBody>
      </p:sp>
      <p:sp>
        <p:nvSpPr>
          <p:cNvPr id="37" name="Text 32"/>
          <p:cNvSpPr txBox="1"/>
          <p:nvPr/>
        </p:nvSpPr>
        <p:spPr>
          <a:xfrm>
            <a:off x="9074506" y="3095602"/>
            <a:ext cx="553212"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衛生管理</a:t>
            </a:r>
            <a:endParaRPr lang="en-US" sz="800" dirty="0"/>
          </a:p>
        </p:txBody>
      </p:sp>
      <p:sp>
        <p:nvSpPr>
          <p:cNvPr id="38" name="Shape 33"/>
          <p:cNvSpPr/>
          <p:nvPr/>
        </p:nvSpPr>
        <p:spPr>
          <a:xfrm>
            <a:off x="533095" y="3505253"/>
            <a:ext cx="3752698" cy="790956"/>
          </a:xfrm>
          <a:prstGeom prst="roundRect">
            <a:avLst>
              <a:gd name="adj" fmla="val 16714"/>
            </a:avLst>
          </a:prstGeom>
          <a:solidFill>
            <a:srgbClr val="FFFFFF"/>
          </a:solidFill>
          <a:ln w="12700">
            <a:solidFill>
              <a:srgbClr val="E2E8F0"/>
            </a:solidFill>
            <a:prstDash val="solid"/>
          </a:ln>
        </p:spPr>
      </p:sp>
      <p:sp>
        <p:nvSpPr>
          <p:cNvPr id="39" name="Text 34"/>
          <p:cNvSpPr txBox="1"/>
          <p:nvPr/>
        </p:nvSpPr>
        <p:spPr>
          <a:xfrm>
            <a:off x="838505" y="3610409"/>
            <a:ext cx="3534156" cy="162763"/>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 物流・運輸部門 </a:t>
            </a:r>
            <a:endParaRPr lang="en-US" sz="900" dirty="0"/>
          </a:p>
        </p:txBody>
      </p:sp>
      <p:pic>
        <p:nvPicPr>
          <p:cNvPr id="40" name="Image 3" descr="preencoded.png"/>
          <p:cNvPicPr>
            <a:picLocks noChangeAspect="1"/>
          </p:cNvPicPr>
          <p:nvPr/>
        </p:nvPicPr>
        <p:blipFill>
          <a:blip r:embed="rId6"/>
          <a:srcRect t="-80" b="-80"/>
          <a:stretch/>
        </p:blipFill>
        <p:spPr>
          <a:xfrm>
            <a:off x="638251" y="3634184"/>
            <a:ext cx="142646" cy="114300"/>
          </a:xfrm>
          <a:prstGeom prst="rect">
            <a:avLst/>
          </a:prstGeom>
        </p:spPr>
      </p:pic>
      <p:sp>
        <p:nvSpPr>
          <p:cNvPr id="41" name="Shape 35"/>
          <p:cNvSpPr/>
          <p:nvPr/>
        </p:nvSpPr>
        <p:spPr>
          <a:xfrm>
            <a:off x="638251" y="3848153"/>
            <a:ext cx="724205" cy="342900"/>
          </a:xfrm>
          <a:prstGeom prst="roundRect">
            <a:avLst>
              <a:gd name="adj" fmla="val 59259"/>
            </a:avLst>
          </a:prstGeom>
          <a:solidFill>
            <a:srgbClr val="F0F7FF"/>
          </a:solidFill>
          <a:ln w="12700">
            <a:solidFill>
              <a:srgbClr val="FFFFFF">
                <a:alpha val="0"/>
              </a:srgbClr>
            </a:solidFill>
            <a:prstDash val="solid"/>
          </a:ln>
        </p:spPr>
      </p:sp>
      <p:sp>
        <p:nvSpPr>
          <p:cNvPr id="42" name="Text 36"/>
          <p:cNvSpPr txBox="1"/>
          <p:nvPr/>
        </p:nvSpPr>
        <p:spPr>
          <a:xfrm>
            <a:off x="714146" y="3886558"/>
            <a:ext cx="648310" cy="143561"/>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物流・搬入出</a:t>
            </a:r>
            <a:endParaRPr lang="en-US" sz="800" dirty="0"/>
          </a:p>
        </p:txBody>
      </p:sp>
      <p:sp>
        <p:nvSpPr>
          <p:cNvPr id="43" name="Text 37"/>
          <p:cNvSpPr txBox="1"/>
          <p:nvPr/>
        </p:nvSpPr>
        <p:spPr>
          <a:xfrm>
            <a:off x="714146" y="4029205"/>
            <a:ext cx="648310"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機材搬送</a:t>
            </a:r>
            <a:endParaRPr lang="en-US" sz="800" dirty="0"/>
          </a:p>
        </p:txBody>
      </p:sp>
      <p:sp>
        <p:nvSpPr>
          <p:cNvPr id="44" name="Shape 38"/>
          <p:cNvSpPr/>
          <p:nvPr/>
        </p:nvSpPr>
        <p:spPr>
          <a:xfrm>
            <a:off x="1410005" y="3848153"/>
            <a:ext cx="819302" cy="342900"/>
          </a:xfrm>
          <a:prstGeom prst="roundRect">
            <a:avLst>
              <a:gd name="adj" fmla="val 59259"/>
            </a:avLst>
          </a:prstGeom>
          <a:solidFill>
            <a:srgbClr val="F0F7FF"/>
          </a:solidFill>
          <a:ln w="12700">
            <a:solidFill>
              <a:srgbClr val="FFFFFF">
                <a:alpha val="0"/>
              </a:srgbClr>
            </a:solidFill>
            <a:prstDash val="solid"/>
          </a:ln>
        </p:spPr>
      </p:sp>
      <p:sp>
        <p:nvSpPr>
          <p:cNvPr id="45" name="Text 39"/>
          <p:cNvSpPr txBox="1"/>
          <p:nvPr/>
        </p:nvSpPr>
        <p:spPr>
          <a:xfrm>
            <a:off x="1485900" y="3886558"/>
            <a:ext cx="743407" cy="143561"/>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輸送・シャトル</a:t>
            </a:r>
            <a:endParaRPr lang="en-US" sz="800" dirty="0"/>
          </a:p>
        </p:txBody>
      </p:sp>
      <p:sp>
        <p:nvSpPr>
          <p:cNvPr id="46" name="Text 40"/>
          <p:cNvSpPr txBox="1"/>
          <p:nvPr/>
        </p:nvSpPr>
        <p:spPr>
          <a:xfrm>
            <a:off x="1485900" y="4029205"/>
            <a:ext cx="7434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来場者輸送</a:t>
            </a:r>
            <a:endParaRPr lang="en-US" sz="800" dirty="0"/>
          </a:p>
        </p:txBody>
      </p:sp>
      <p:sp>
        <p:nvSpPr>
          <p:cNvPr id="47" name="Shape 41"/>
          <p:cNvSpPr/>
          <p:nvPr/>
        </p:nvSpPr>
        <p:spPr>
          <a:xfrm>
            <a:off x="4375404" y="3505253"/>
            <a:ext cx="3752698" cy="790956"/>
          </a:xfrm>
          <a:prstGeom prst="roundRect">
            <a:avLst>
              <a:gd name="adj" fmla="val 16714"/>
            </a:avLst>
          </a:prstGeom>
          <a:solidFill>
            <a:srgbClr val="FFFFFF"/>
          </a:solidFill>
          <a:ln w="12700">
            <a:solidFill>
              <a:srgbClr val="E2E8F0"/>
            </a:solidFill>
            <a:prstDash val="solid"/>
          </a:ln>
        </p:spPr>
      </p:sp>
      <p:sp>
        <p:nvSpPr>
          <p:cNvPr id="48" name="Text 42"/>
          <p:cNvSpPr txBox="1"/>
          <p:nvPr/>
        </p:nvSpPr>
        <p:spPr>
          <a:xfrm>
            <a:off x="4669841" y="3610409"/>
            <a:ext cx="3544214" cy="162763"/>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 出店・物販部門 </a:t>
            </a:r>
            <a:endParaRPr lang="en-US" sz="900" dirty="0"/>
          </a:p>
        </p:txBody>
      </p:sp>
      <p:pic>
        <p:nvPicPr>
          <p:cNvPr id="49" name="Image 4" descr="preencoded.png"/>
          <p:cNvPicPr>
            <a:picLocks noChangeAspect="1"/>
          </p:cNvPicPr>
          <p:nvPr/>
        </p:nvPicPr>
        <p:blipFill>
          <a:blip r:embed="rId7"/>
          <a:srcRect l="-1911" r="-1911"/>
          <a:stretch/>
        </p:blipFill>
        <p:spPr>
          <a:xfrm>
            <a:off x="4479646" y="3634184"/>
            <a:ext cx="133502" cy="114300"/>
          </a:xfrm>
          <a:prstGeom prst="rect">
            <a:avLst/>
          </a:prstGeom>
        </p:spPr>
      </p:pic>
      <p:sp>
        <p:nvSpPr>
          <p:cNvPr id="50" name="Shape 43"/>
          <p:cNvSpPr/>
          <p:nvPr/>
        </p:nvSpPr>
        <p:spPr>
          <a:xfrm>
            <a:off x="4479646" y="3848153"/>
            <a:ext cx="761695" cy="342900"/>
          </a:xfrm>
          <a:prstGeom prst="roundRect">
            <a:avLst>
              <a:gd name="adj" fmla="val 59259"/>
            </a:avLst>
          </a:prstGeom>
          <a:solidFill>
            <a:srgbClr val="F0F7FF"/>
          </a:solidFill>
          <a:ln w="12700">
            <a:solidFill>
              <a:srgbClr val="FFFFFF">
                <a:alpha val="0"/>
              </a:srgbClr>
            </a:solidFill>
            <a:prstDash val="solid"/>
          </a:ln>
        </p:spPr>
      </p:sp>
      <p:sp>
        <p:nvSpPr>
          <p:cNvPr id="51" name="Text 44"/>
          <p:cNvSpPr txBox="1"/>
          <p:nvPr/>
        </p:nvSpPr>
        <p:spPr>
          <a:xfrm>
            <a:off x="4556455" y="3886558"/>
            <a:ext cx="685800" cy="143561"/>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出店管理</a:t>
            </a:r>
            <a:endParaRPr lang="en-US" sz="800" dirty="0"/>
          </a:p>
        </p:txBody>
      </p:sp>
      <p:sp>
        <p:nvSpPr>
          <p:cNvPr id="52" name="Text 45"/>
          <p:cNvSpPr txBox="1"/>
          <p:nvPr/>
        </p:nvSpPr>
        <p:spPr>
          <a:xfrm>
            <a:off x="4556455" y="4029205"/>
            <a:ext cx="685800"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フード・グッズ</a:t>
            </a:r>
            <a:endParaRPr lang="en-US" sz="800" dirty="0"/>
          </a:p>
        </p:txBody>
      </p:sp>
      <p:sp>
        <p:nvSpPr>
          <p:cNvPr id="53" name="Shape 46"/>
          <p:cNvSpPr/>
          <p:nvPr/>
        </p:nvSpPr>
        <p:spPr>
          <a:xfrm>
            <a:off x="5279746" y="3848153"/>
            <a:ext cx="590702" cy="342900"/>
          </a:xfrm>
          <a:prstGeom prst="roundRect">
            <a:avLst>
              <a:gd name="adj" fmla="val 59259"/>
            </a:avLst>
          </a:prstGeom>
          <a:solidFill>
            <a:srgbClr val="F0F7FF"/>
          </a:solidFill>
          <a:ln w="12700">
            <a:solidFill>
              <a:srgbClr val="FFFFFF">
                <a:alpha val="0"/>
              </a:srgbClr>
            </a:solidFill>
            <a:prstDash val="solid"/>
          </a:ln>
        </p:spPr>
      </p:sp>
      <p:sp>
        <p:nvSpPr>
          <p:cNvPr id="54" name="Text 47"/>
          <p:cNvSpPr txBox="1"/>
          <p:nvPr/>
        </p:nvSpPr>
        <p:spPr>
          <a:xfrm>
            <a:off x="5356555" y="3886558"/>
            <a:ext cx="514807" cy="143561"/>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物販管理</a:t>
            </a:r>
            <a:endParaRPr lang="en-US" sz="800" dirty="0"/>
          </a:p>
        </p:txBody>
      </p:sp>
      <p:sp>
        <p:nvSpPr>
          <p:cNvPr id="55" name="Text 48"/>
          <p:cNvSpPr txBox="1"/>
          <p:nvPr/>
        </p:nvSpPr>
        <p:spPr>
          <a:xfrm>
            <a:off x="5356555" y="4029205"/>
            <a:ext cx="5148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販売・在庫</a:t>
            </a:r>
            <a:endParaRPr lang="en-US" sz="800" dirty="0"/>
          </a:p>
        </p:txBody>
      </p:sp>
      <p:sp>
        <p:nvSpPr>
          <p:cNvPr id="56" name="Shape 49"/>
          <p:cNvSpPr/>
          <p:nvPr/>
        </p:nvSpPr>
        <p:spPr>
          <a:xfrm>
            <a:off x="8216798" y="3505253"/>
            <a:ext cx="3752698" cy="790956"/>
          </a:xfrm>
          <a:prstGeom prst="roundRect">
            <a:avLst>
              <a:gd name="adj" fmla="val 16714"/>
            </a:avLst>
          </a:prstGeom>
          <a:solidFill>
            <a:srgbClr val="FFFFFF"/>
          </a:solidFill>
          <a:ln w="12700">
            <a:solidFill>
              <a:srgbClr val="E2E8F0"/>
            </a:solidFill>
            <a:prstDash val="solid"/>
          </a:ln>
        </p:spPr>
      </p:sp>
      <p:sp>
        <p:nvSpPr>
          <p:cNvPr id="57" name="Text 50"/>
          <p:cNvSpPr txBox="1"/>
          <p:nvPr/>
        </p:nvSpPr>
        <p:spPr>
          <a:xfrm>
            <a:off x="8493862" y="3610409"/>
            <a:ext cx="3562502" cy="162763"/>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 広報・宣伝部門 </a:t>
            </a:r>
            <a:endParaRPr lang="en-US" sz="900" dirty="0"/>
          </a:p>
        </p:txBody>
      </p:sp>
      <p:pic>
        <p:nvPicPr>
          <p:cNvPr id="58" name="Image 5" descr="preencoded.png"/>
          <p:cNvPicPr>
            <a:picLocks noChangeAspect="1"/>
          </p:cNvPicPr>
          <p:nvPr/>
        </p:nvPicPr>
        <p:blipFill>
          <a:blip r:embed="rId8"/>
          <a:srcRect/>
          <a:stretch/>
        </p:blipFill>
        <p:spPr>
          <a:xfrm>
            <a:off x="8321954" y="3634184"/>
            <a:ext cx="114300" cy="114300"/>
          </a:xfrm>
          <a:prstGeom prst="rect">
            <a:avLst/>
          </a:prstGeom>
        </p:spPr>
      </p:pic>
      <p:sp>
        <p:nvSpPr>
          <p:cNvPr id="59" name="Shape 51"/>
          <p:cNvSpPr/>
          <p:nvPr/>
        </p:nvSpPr>
        <p:spPr>
          <a:xfrm>
            <a:off x="8321954" y="3848153"/>
            <a:ext cx="629107" cy="342900"/>
          </a:xfrm>
          <a:prstGeom prst="roundRect">
            <a:avLst>
              <a:gd name="adj" fmla="val 59259"/>
            </a:avLst>
          </a:prstGeom>
          <a:solidFill>
            <a:srgbClr val="F0F7FF"/>
          </a:solidFill>
          <a:ln w="12700">
            <a:solidFill>
              <a:srgbClr val="FFFFFF">
                <a:alpha val="0"/>
              </a:srgbClr>
            </a:solidFill>
            <a:prstDash val="solid"/>
          </a:ln>
        </p:spPr>
      </p:sp>
      <p:sp>
        <p:nvSpPr>
          <p:cNvPr id="60" name="Text 52"/>
          <p:cNvSpPr txBox="1"/>
          <p:nvPr/>
        </p:nvSpPr>
        <p:spPr>
          <a:xfrm>
            <a:off x="8397850" y="3886558"/>
            <a:ext cx="553212" cy="143561"/>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広報・宣伝</a:t>
            </a:r>
            <a:endParaRPr lang="en-US" sz="800" dirty="0"/>
          </a:p>
        </p:txBody>
      </p:sp>
      <p:sp>
        <p:nvSpPr>
          <p:cNvPr id="61" name="Text 53"/>
          <p:cNvSpPr txBox="1"/>
          <p:nvPr/>
        </p:nvSpPr>
        <p:spPr>
          <a:xfrm>
            <a:off x="8397850" y="4029205"/>
            <a:ext cx="553212"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SNS運用</a:t>
            </a:r>
            <a:endParaRPr lang="en-US" sz="800" dirty="0"/>
          </a:p>
        </p:txBody>
      </p:sp>
      <p:sp>
        <p:nvSpPr>
          <p:cNvPr id="62" name="Shape 54"/>
          <p:cNvSpPr/>
          <p:nvPr/>
        </p:nvSpPr>
        <p:spPr>
          <a:xfrm>
            <a:off x="8997696" y="3848153"/>
            <a:ext cx="629107" cy="342900"/>
          </a:xfrm>
          <a:prstGeom prst="roundRect">
            <a:avLst>
              <a:gd name="adj" fmla="val 59259"/>
            </a:avLst>
          </a:prstGeom>
          <a:solidFill>
            <a:srgbClr val="F0F7FF"/>
          </a:solidFill>
          <a:ln w="12700">
            <a:solidFill>
              <a:srgbClr val="FFFFFF">
                <a:alpha val="0"/>
              </a:srgbClr>
            </a:solidFill>
            <a:prstDash val="solid"/>
          </a:ln>
        </p:spPr>
      </p:sp>
      <p:sp>
        <p:nvSpPr>
          <p:cNvPr id="63" name="Text 55"/>
          <p:cNvSpPr txBox="1"/>
          <p:nvPr/>
        </p:nvSpPr>
        <p:spPr>
          <a:xfrm>
            <a:off x="9074506" y="3886558"/>
            <a:ext cx="553212" cy="143561"/>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スポンサー</a:t>
            </a:r>
            <a:endParaRPr lang="en-US" sz="800" dirty="0"/>
          </a:p>
        </p:txBody>
      </p:sp>
      <p:sp>
        <p:nvSpPr>
          <p:cNvPr id="64" name="Text 56"/>
          <p:cNvSpPr txBox="1"/>
          <p:nvPr/>
        </p:nvSpPr>
        <p:spPr>
          <a:xfrm>
            <a:off x="9074506" y="4029205"/>
            <a:ext cx="553212"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渉外・協賛</a:t>
            </a:r>
            <a:endParaRPr lang="en-US" sz="800" dirty="0"/>
          </a:p>
        </p:txBody>
      </p:sp>
      <p:sp>
        <p:nvSpPr>
          <p:cNvPr id="65" name="Shape 57"/>
          <p:cNvSpPr/>
          <p:nvPr/>
        </p:nvSpPr>
        <p:spPr>
          <a:xfrm>
            <a:off x="533095" y="4438856"/>
            <a:ext cx="3752698" cy="790956"/>
          </a:xfrm>
          <a:prstGeom prst="roundRect">
            <a:avLst>
              <a:gd name="adj" fmla="val 16714"/>
            </a:avLst>
          </a:prstGeom>
          <a:solidFill>
            <a:srgbClr val="FFFFFF"/>
          </a:solidFill>
          <a:ln w="12700">
            <a:solidFill>
              <a:srgbClr val="E2E8F0"/>
            </a:solidFill>
            <a:prstDash val="solid"/>
          </a:ln>
        </p:spPr>
      </p:sp>
      <p:sp>
        <p:nvSpPr>
          <p:cNvPr id="66" name="Text 58"/>
          <p:cNvSpPr txBox="1"/>
          <p:nvPr/>
        </p:nvSpPr>
        <p:spPr>
          <a:xfrm>
            <a:off x="838505" y="4544012"/>
            <a:ext cx="3534156" cy="162763"/>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 法務・総務部門 </a:t>
            </a:r>
            <a:endParaRPr lang="en-US" sz="900" dirty="0"/>
          </a:p>
        </p:txBody>
      </p:sp>
      <p:pic>
        <p:nvPicPr>
          <p:cNvPr id="67" name="Image 6" descr="preencoded.png"/>
          <p:cNvPicPr>
            <a:picLocks noChangeAspect="1"/>
          </p:cNvPicPr>
          <p:nvPr/>
        </p:nvPicPr>
        <p:blipFill>
          <a:blip r:embed="rId9"/>
          <a:srcRect t="-80" b="-80"/>
          <a:stretch/>
        </p:blipFill>
        <p:spPr>
          <a:xfrm>
            <a:off x="638251" y="4567786"/>
            <a:ext cx="142646" cy="114300"/>
          </a:xfrm>
          <a:prstGeom prst="rect">
            <a:avLst/>
          </a:prstGeom>
        </p:spPr>
      </p:pic>
      <p:sp>
        <p:nvSpPr>
          <p:cNvPr id="68" name="Shape 59"/>
          <p:cNvSpPr/>
          <p:nvPr/>
        </p:nvSpPr>
        <p:spPr>
          <a:xfrm>
            <a:off x="638251" y="4781756"/>
            <a:ext cx="629107" cy="342900"/>
          </a:xfrm>
          <a:prstGeom prst="roundRect">
            <a:avLst>
              <a:gd name="adj" fmla="val 59259"/>
            </a:avLst>
          </a:prstGeom>
          <a:solidFill>
            <a:srgbClr val="F0F7FF"/>
          </a:solidFill>
          <a:ln w="12700">
            <a:solidFill>
              <a:srgbClr val="FFFFFF">
                <a:alpha val="0"/>
              </a:srgbClr>
            </a:solidFill>
            <a:prstDash val="solid"/>
          </a:ln>
        </p:spPr>
      </p:sp>
      <p:sp>
        <p:nvSpPr>
          <p:cNvPr id="69" name="Text 60"/>
          <p:cNvSpPr txBox="1"/>
          <p:nvPr/>
        </p:nvSpPr>
        <p:spPr>
          <a:xfrm>
            <a:off x="714146" y="4820161"/>
            <a:ext cx="553212" cy="143561"/>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法務・契約</a:t>
            </a:r>
            <a:endParaRPr lang="en-US" sz="800" dirty="0"/>
          </a:p>
        </p:txBody>
      </p:sp>
      <p:sp>
        <p:nvSpPr>
          <p:cNvPr id="70" name="Text 61"/>
          <p:cNvSpPr txBox="1"/>
          <p:nvPr/>
        </p:nvSpPr>
        <p:spPr>
          <a:xfrm>
            <a:off x="714146" y="4962807"/>
            <a:ext cx="553212"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権利処理</a:t>
            </a:r>
            <a:endParaRPr lang="en-US" sz="800" dirty="0"/>
          </a:p>
        </p:txBody>
      </p:sp>
      <p:sp>
        <p:nvSpPr>
          <p:cNvPr id="71" name="Shape 62"/>
          <p:cNvSpPr/>
          <p:nvPr/>
        </p:nvSpPr>
        <p:spPr>
          <a:xfrm>
            <a:off x="1314907" y="4781756"/>
            <a:ext cx="629107" cy="342900"/>
          </a:xfrm>
          <a:prstGeom prst="roundRect">
            <a:avLst>
              <a:gd name="adj" fmla="val 59259"/>
            </a:avLst>
          </a:prstGeom>
          <a:solidFill>
            <a:srgbClr val="F0F7FF"/>
          </a:solidFill>
          <a:ln w="12700">
            <a:solidFill>
              <a:srgbClr val="FFFFFF">
                <a:alpha val="0"/>
              </a:srgbClr>
            </a:solidFill>
            <a:prstDash val="solid"/>
          </a:ln>
        </p:spPr>
      </p:sp>
      <p:sp>
        <p:nvSpPr>
          <p:cNvPr id="72" name="Text 63"/>
          <p:cNvSpPr txBox="1"/>
          <p:nvPr/>
        </p:nvSpPr>
        <p:spPr>
          <a:xfrm>
            <a:off x="1390802" y="4820161"/>
            <a:ext cx="553212" cy="143561"/>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総務・会計</a:t>
            </a:r>
            <a:endParaRPr lang="en-US" sz="800" dirty="0"/>
          </a:p>
        </p:txBody>
      </p:sp>
      <p:sp>
        <p:nvSpPr>
          <p:cNvPr id="73" name="Text 64"/>
          <p:cNvSpPr txBox="1"/>
          <p:nvPr/>
        </p:nvSpPr>
        <p:spPr>
          <a:xfrm>
            <a:off x="1390802" y="4962807"/>
            <a:ext cx="553212"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精算・予算</a:t>
            </a:r>
            <a:endParaRPr lang="en-US" sz="800" dirty="0"/>
          </a:p>
        </p:txBody>
      </p:sp>
      <p:sp>
        <p:nvSpPr>
          <p:cNvPr id="74" name="Shape 65"/>
          <p:cNvSpPr/>
          <p:nvPr/>
        </p:nvSpPr>
        <p:spPr>
          <a:xfrm>
            <a:off x="4375404" y="4438856"/>
            <a:ext cx="3752698" cy="790956"/>
          </a:xfrm>
          <a:prstGeom prst="roundRect">
            <a:avLst>
              <a:gd name="adj" fmla="val 16714"/>
            </a:avLst>
          </a:prstGeom>
          <a:solidFill>
            <a:srgbClr val="FFFFFF"/>
          </a:solidFill>
          <a:ln w="12700">
            <a:solidFill>
              <a:srgbClr val="E2E8F0"/>
            </a:solidFill>
            <a:prstDash val="solid"/>
          </a:ln>
        </p:spPr>
      </p:sp>
      <p:sp>
        <p:nvSpPr>
          <p:cNvPr id="75" name="Text 66"/>
          <p:cNvSpPr txBox="1"/>
          <p:nvPr/>
        </p:nvSpPr>
        <p:spPr>
          <a:xfrm>
            <a:off x="4622292" y="4544012"/>
            <a:ext cx="3591763" cy="162763"/>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 地域・行政部門 </a:t>
            </a:r>
            <a:endParaRPr lang="en-US" sz="900" dirty="0"/>
          </a:p>
        </p:txBody>
      </p:sp>
      <p:pic>
        <p:nvPicPr>
          <p:cNvPr id="76" name="Image 7" descr="preencoded.png"/>
          <p:cNvPicPr>
            <a:picLocks noChangeAspect="1"/>
          </p:cNvPicPr>
          <p:nvPr/>
        </p:nvPicPr>
        <p:blipFill>
          <a:blip r:embed="rId10"/>
          <a:srcRect l="-133" r="-133"/>
          <a:stretch/>
        </p:blipFill>
        <p:spPr>
          <a:xfrm>
            <a:off x="4479646" y="4567786"/>
            <a:ext cx="85954" cy="114300"/>
          </a:xfrm>
          <a:prstGeom prst="rect">
            <a:avLst/>
          </a:prstGeom>
        </p:spPr>
      </p:pic>
      <p:sp>
        <p:nvSpPr>
          <p:cNvPr id="77" name="Shape 67"/>
          <p:cNvSpPr/>
          <p:nvPr/>
        </p:nvSpPr>
        <p:spPr>
          <a:xfrm>
            <a:off x="4479646" y="4781756"/>
            <a:ext cx="533095" cy="342900"/>
          </a:xfrm>
          <a:prstGeom prst="roundRect">
            <a:avLst>
              <a:gd name="adj" fmla="val 59259"/>
            </a:avLst>
          </a:prstGeom>
          <a:solidFill>
            <a:srgbClr val="F0F7FF"/>
          </a:solidFill>
          <a:ln w="12700">
            <a:solidFill>
              <a:srgbClr val="FFFFFF">
                <a:alpha val="0"/>
              </a:srgbClr>
            </a:solidFill>
            <a:prstDash val="solid"/>
          </a:ln>
        </p:spPr>
      </p:sp>
      <p:sp>
        <p:nvSpPr>
          <p:cNvPr id="78" name="Text 68"/>
          <p:cNvSpPr txBox="1"/>
          <p:nvPr/>
        </p:nvSpPr>
        <p:spPr>
          <a:xfrm>
            <a:off x="4556455" y="4820161"/>
            <a:ext cx="457200" cy="143561"/>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地域連携</a:t>
            </a:r>
            <a:endParaRPr lang="en-US" sz="800" dirty="0"/>
          </a:p>
        </p:txBody>
      </p:sp>
      <p:sp>
        <p:nvSpPr>
          <p:cNvPr id="79" name="Text 69"/>
          <p:cNvSpPr txBox="1"/>
          <p:nvPr/>
        </p:nvSpPr>
        <p:spPr>
          <a:xfrm>
            <a:off x="4556455" y="4962807"/>
            <a:ext cx="457200"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行政対応</a:t>
            </a:r>
            <a:endParaRPr lang="en-US" sz="800" dirty="0"/>
          </a:p>
        </p:txBody>
      </p:sp>
      <p:sp>
        <p:nvSpPr>
          <p:cNvPr id="80" name="Shape 70"/>
          <p:cNvSpPr/>
          <p:nvPr/>
        </p:nvSpPr>
        <p:spPr>
          <a:xfrm>
            <a:off x="5061204" y="4781756"/>
            <a:ext cx="533095" cy="342900"/>
          </a:xfrm>
          <a:prstGeom prst="roundRect">
            <a:avLst>
              <a:gd name="adj" fmla="val 59259"/>
            </a:avLst>
          </a:prstGeom>
          <a:solidFill>
            <a:srgbClr val="F0F7FF"/>
          </a:solidFill>
          <a:ln w="12700">
            <a:solidFill>
              <a:srgbClr val="FFFFFF">
                <a:alpha val="0"/>
              </a:srgbClr>
            </a:solidFill>
            <a:prstDash val="solid"/>
          </a:ln>
        </p:spPr>
      </p:sp>
      <p:sp>
        <p:nvSpPr>
          <p:cNvPr id="81" name="Text 71"/>
          <p:cNvSpPr txBox="1"/>
          <p:nvPr/>
        </p:nvSpPr>
        <p:spPr>
          <a:xfrm>
            <a:off x="5137099" y="4820161"/>
            <a:ext cx="457200" cy="143561"/>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近隣調整</a:t>
            </a:r>
            <a:endParaRPr lang="en-US" sz="800" dirty="0"/>
          </a:p>
        </p:txBody>
      </p:sp>
      <p:sp>
        <p:nvSpPr>
          <p:cNvPr id="82" name="Text 72"/>
          <p:cNvSpPr txBox="1"/>
          <p:nvPr/>
        </p:nvSpPr>
        <p:spPr>
          <a:xfrm>
            <a:off x="5137099" y="4962807"/>
            <a:ext cx="457200"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住民対応</a:t>
            </a:r>
            <a:endParaRPr lang="en-US" sz="800" dirty="0"/>
          </a:p>
        </p:txBody>
      </p:sp>
      <p:sp>
        <p:nvSpPr>
          <p:cNvPr id="83" name="Shape 73"/>
          <p:cNvSpPr/>
          <p:nvPr/>
        </p:nvSpPr>
        <p:spPr>
          <a:xfrm>
            <a:off x="8216798" y="4438856"/>
            <a:ext cx="3752698" cy="790956"/>
          </a:xfrm>
          <a:prstGeom prst="roundRect">
            <a:avLst>
              <a:gd name="adj" fmla="val 16714"/>
            </a:avLst>
          </a:prstGeom>
          <a:solidFill>
            <a:srgbClr val="FFFFFF"/>
          </a:solidFill>
          <a:ln w="12700">
            <a:solidFill>
              <a:srgbClr val="E2E8F0"/>
            </a:solidFill>
            <a:prstDash val="solid"/>
          </a:ln>
        </p:spPr>
      </p:sp>
      <p:sp>
        <p:nvSpPr>
          <p:cNvPr id="84" name="Text 74"/>
          <p:cNvSpPr txBox="1"/>
          <p:nvPr/>
        </p:nvSpPr>
        <p:spPr>
          <a:xfrm>
            <a:off x="8493862" y="4544012"/>
            <a:ext cx="3562502" cy="162763"/>
          </a:xfrm>
          <a:prstGeom prst="rect">
            <a:avLst/>
          </a:prstGeom>
          <a:noFill/>
          <a:ln/>
        </p:spPr>
        <p:txBody>
          <a:bodyPr wrap="square" lIns="0" tIns="0" rIns="0" bIns="0" rtlCol="0" anchor="ctr"/>
          <a:lstStyle/>
          <a:p>
            <a:pPr marL="0" indent="0" algn="l">
              <a:buNone/>
            </a:pPr>
            <a:r>
              <a:rPr lang="en-US" sz="900" b="1" dirty="0">
                <a:solidFill>
                  <a:srgbClr val="0052CC"/>
                </a:solidFill>
                <a:latin typeface="Noto Sans JP" pitchFamily="34" charset="0"/>
                <a:ea typeface="Noto Sans JP" pitchFamily="34" charset="-122"/>
                <a:cs typeface="Noto Sans JP" pitchFamily="34" charset="-120"/>
              </a:rPr>
              <a:t> 危機管理部門 </a:t>
            </a:r>
            <a:endParaRPr lang="en-US" sz="900" dirty="0"/>
          </a:p>
        </p:txBody>
      </p:sp>
      <p:pic>
        <p:nvPicPr>
          <p:cNvPr id="85" name="Image 8" descr="preencoded.png"/>
          <p:cNvPicPr>
            <a:picLocks noChangeAspect="1"/>
          </p:cNvPicPr>
          <p:nvPr/>
        </p:nvPicPr>
        <p:blipFill>
          <a:blip r:embed="rId11"/>
          <a:srcRect/>
          <a:stretch/>
        </p:blipFill>
        <p:spPr>
          <a:xfrm>
            <a:off x="8321954" y="4567786"/>
            <a:ext cx="114300" cy="114300"/>
          </a:xfrm>
          <a:prstGeom prst="rect">
            <a:avLst/>
          </a:prstGeom>
        </p:spPr>
      </p:pic>
      <p:sp>
        <p:nvSpPr>
          <p:cNvPr id="86" name="Shape 75"/>
          <p:cNvSpPr/>
          <p:nvPr/>
        </p:nvSpPr>
        <p:spPr>
          <a:xfrm>
            <a:off x="8321954" y="4781756"/>
            <a:ext cx="533095" cy="342900"/>
          </a:xfrm>
          <a:prstGeom prst="roundRect">
            <a:avLst>
              <a:gd name="adj" fmla="val 59259"/>
            </a:avLst>
          </a:prstGeom>
          <a:solidFill>
            <a:srgbClr val="F0F7FF"/>
          </a:solidFill>
          <a:ln w="12700">
            <a:solidFill>
              <a:srgbClr val="FFFFFF">
                <a:alpha val="0"/>
              </a:srgbClr>
            </a:solidFill>
            <a:prstDash val="solid"/>
          </a:ln>
        </p:spPr>
      </p:sp>
      <p:sp>
        <p:nvSpPr>
          <p:cNvPr id="87" name="Text 76"/>
          <p:cNvSpPr txBox="1"/>
          <p:nvPr/>
        </p:nvSpPr>
        <p:spPr>
          <a:xfrm>
            <a:off x="8397850" y="4820161"/>
            <a:ext cx="457200" cy="143561"/>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危機管理</a:t>
            </a:r>
            <a:endParaRPr lang="en-US" sz="800" dirty="0"/>
          </a:p>
        </p:txBody>
      </p:sp>
      <p:sp>
        <p:nvSpPr>
          <p:cNvPr id="88" name="Text 77"/>
          <p:cNvSpPr txBox="1"/>
          <p:nvPr/>
        </p:nvSpPr>
        <p:spPr>
          <a:xfrm>
            <a:off x="8397850" y="4962807"/>
            <a:ext cx="457200"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安全統括</a:t>
            </a:r>
            <a:endParaRPr lang="en-US" sz="800" dirty="0"/>
          </a:p>
        </p:txBody>
      </p:sp>
      <p:sp>
        <p:nvSpPr>
          <p:cNvPr id="89" name="Shape 78"/>
          <p:cNvSpPr/>
          <p:nvPr/>
        </p:nvSpPr>
        <p:spPr>
          <a:xfrm>
            <a:off x="8902598" y="4781756"/>
            <a:ext cx="533095" cy="342900"/>
          </a:xfrm>
          <a:prstGeom prst="roundRect">
            <a:avLst>
              <a:gd name="adj" fmla="val 59259"/>
            </a:avLst>
          </a:prstGeom>
          <a:solidFill>
            <a:srgbClr val="F0F7FF"/>
          </a:solidFill>
          <a:ln w="12700">
            <a:solidFill>
              <a:srgbClr val="FFFFFF">
                <a:alpha val="0"/>
              </a:srgbClr>
            </a:solidFill>
            <a:prstDash val="solid"/>
          </a:ln>
        </p:spPr>
      </p:sp>
      <p:sp>
        <p:nvSpPr>
          <p:cNvPr id="90" name="Text 79"/>
          <p:cNvSpPr txBox="1"/>
          <p:nvPr/>
        </p:nvSpPr>
        <p:spPr>
          <a:xfrm>
            <a:off x="8978494" y="4820161"/>
            <a:ext cx="457200" cy="143561"/>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緊急対応</a:t>
            </a:r>
            <a:endParaRPr lang="en-US" sz="800" dirty="0"/>
          </a:p>
        </p:txBody>
      </p:sp>
      <p:sp>
        <p:nvSpPr>
          <p:cNvPr id="91" name="Text 80"/>
          <p:cNvSpPr txBox="1"/>
          <p:nvPr/>
        </p:nvSpPr>
        <p:spPr>
          <a:xfrm>
            <a:off x="8978494" y="4962807"/>
            <a:ext cx="457200"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災害対策</a:t>
            </a:r>
            <a:endParaRPr lang="en-US" sz="800" dirty="0"/>
          </a:p>
        </p:txBody>
      </p:sp>
      <p:sp>
        <p:nvSpPr>
          <p:cNvPr id="92" name="Text 81"/>
          <p:cNvSpPr txBox="1"/>
          <p:nvPr/>
        </p:nvSpPr>
        <p:spPr>
          <a:xfrm>
            <a:off x="381305" y="286207"/>
            <a:ext cx="11621110" cy="372161"/>
          </a:xfrm>
          <a:prstGeom prst="rect">
            <a:avLst/>
          </a:prstGeom>
          <a:noFill/>
          <a:ln/>
        </p:spPr>
        <p:txBody>
          <a:bodyPr wrap="square" lIns="0" tIns="0" rIns="0" bIns="0" rtlCol="0" anchor="ctr"/>
          <a:lstStyle/>
          <a:p>
            <a:pPr marL="0" indent="0" algn="l">
              <a:buNone/>
            </a:pPr>
            <a:r>
              <a:rPr lang="en-US" sz="2400" b="1" dirty="0">
                <a:solidFill>
                  <a:srgbClr val="003366"/>
                </a:solidFill>
                <a:latin typeface="Montserrat" pitchFamily="34" charset="0"/>
                <a:ea typeface="Montserrat" pitchFamily="34" charset="-122"/>
                <a:cs typeface="Montserrat" pitchFamily="34" charset="-120"/>
              </a:rPr>
              <a:t>スタッフ体制全体マップ</a:t>
            </a:r>
            <a:endParaRPr lang="en-US" sz="2400" dirty="0"/>
          </a:p>
        </p:txBody>
      </p:sp>
      <p:pic>
        <p:nvPicPr>
          <p:cNvPr id="93" name="Image 9" descr="preencoded.png"/>
          <p:cNvPicPr>
            <a:picLocks noChangeAspect="1"/>
          </p:cNvPicPr>
          <p:nvPr/>
        </p:nvPicPr>
        <p:blipFill>
          <a:blip r:embed="rId12"/>
          <a:srcRect t="-400" b="-400"/>
          <a:stretch/>
        </p:blipFill>
        <p:spPr>
          <a:xfrm>
            <a:off x="381305" y="761695"/>
            <a:ext cx="571500" cy="38405"/>
          </a:xfrm>
          <a:prstGeom prst="rect">
            <a:avLst/>
          </a:prstGeom>
        </p:spPr>
      </p:pic>
      <p:sp>
        <p:nvSpPr>
          <p:cNvPr id="94" name="Text 82"/>
          <p:cNvSpPr txBox="1"/>
          <p:nvPr/>
        </p:nvSpPr>
        <p:spPr>
          <a:xfrm>
            <a:off x="381305" y="838505"/>
            <a:ext cx="7810805" cy="191110"/>
          </a:xfrm>
          <a:prstGeom prst="rect">
            <a:avLst/>
          </a:prstGeom>
          <a:noFill/>
          <a:ln/>
        </p:spPr>
        <p:txBody>
          <a:bodyPr wrap="square" lIns="0" tIns="0" rIns="0" bIns="0" rtlCol="0" anchor="ctr"/>
          <a:lstStyle/>
          <a:p>
            <a:pPr marL="0" indent="0" algn="l">
              <a:buNone/>
            </a:pPr>
            <a:r>
              <a:rPr lang="en-US" sz="1000" dirty="0">
                <a:solidFill>
                  <a:srgbClr val="555555"/>
                </a:solidFill>
                <a:latin typeface="Noto Sans JP" pitchFamily="34" charset="0"/>
                <a:ea typeface="Noto Sans JP" pitchFamily="34" charset="-122"/>
                <a:cs typeface="Noto Sans JP" pitchFamily="34" charset="-120"/>
              </a:rPr>
              <a:t>フェス運営の全職種を組織図形式で整理。企画から危機管理までの職能構造を可視化。</a:t>
            </a:r>
            <a:endParaRPr lang="en-US" sz="1000" dirty="0"/>
          </a:p>
        </p:txBody>
      </p:sp>
      <p:sp>
        <p:nvSpPr>
          <p:cNvPr id="95" name="Text 83"/>
          <p:cNvSpPr txBox="1"/>
          <p:nvPr/>
        </p:nvSpPr>
        <p:spPr>
          <a:xfrm>
            <a:off x="381305" y="6476695"/>
            <a:ext cx="304861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業界インタビューおよび組織構造分析</a:t>
            </a:r>
            <a:endParaRPr lang="en-US" sz="900" dirty="0"/>
          </a:p>
        </p:txBody>
      </p:sp>
      <p:sp>
        <p:nvSpPr>
          <p:cNvPr id="96" name="Text 84"/>
          <p:cNvSpPr txBox="1"/>
          <p:nvPr/>
        </p:nvSpPr>
        <p:spPr>
          <a:xfrm>
            <a:off x="10782605" y="6476695"/>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20</a:t>
            </a:r>
            <a:endParaRPr lang="en-US" sz="1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Text 2"/>
          <p:cNvSpPr txBox="1"/>
          <p:nvPr/>
        </p:nvSpPr>
        <p:spPr>
          <a:xfrm>
            <a:off x="381305" y="286207"/>
            <a:ext cx="11621110" cy="372161"/>
          </a:xfrm>
          <a:prstGeom prst="rect">
            <a:avLst/>
          </a:prstGeom>
          <a:noFill/>
          <a:ln/>
        </p:spPr>
        <p:txBody>
          <a:bodyPr wrap="square" lIns="0" tIns="0" rIns="0" bIns="0" rtlCol="0" anchor="ctr"/>
          <a:lstStyle/>
          <a:p>
            <a:pPr marL="0" indent="0" algn="l">
              <a:buNone/>
            </a:pPr>
            <a:r>
              <a:rPr lang="en-US" sz="2400" b="1" dirty="0">
                <a:solidFill>
                  <a:srgbClr val="003366"/>
                </a:solidFill>
                <a:latin typeface="Montserrat" pitchFamily="34" charset="0"/>
                <a:ea typeface="Montserrat" pitchFamily="34" charset="-122"/>
                <a:cs typeface="Montserrat" pitchFamily="34" charset="-120"/>
              </a:rPr>
              <a:t>運営本部・制作・現場管理の役割と責任</a:t>
            </a:r>
            <a:endParaRPr lang="en-US" sz="2400" dirty="0"/>
          </a:p>
        </p:txBody>
      </p:sp>
      <p:pic>
        <p:nvPicPr>
          <p:cNvPr id="5" name="Image 0" descr="preencoded.png"/>
          <p:cNvPicPr>
            <a:picLocks noChangeAspect="1"/>
          </p:cNvPicPr>
          <p:nvPr/>
        </p:nvPicPr>
        <p:blipFill>
          <a:blip r:embed="rId3"/>
          <a:srcRect t="-400" b="-400"/>
          <a:stretch/>
        </p:blipFill>
        <p:spPr>
          <a:xfrm>
            <a:off x="381305" y="761695"/>
            <a:ext cx="571500" cy="38405"/>
          </a:xfrm>
          <a:prstGeom prst="rect">
            <a:avLst/>
          </a:prstGeom>
        </p:spPr>
      </p:pic>
      <p:sp>
        <p:nvSpPr>
          <p:cNvPr id="6" name="Shape 3"/>
          <p:cNvSpPr/>
          <p:nvPr/>
        </p:nvSpPr>
        <p:spPr>
          <a:xfrm>
            <a:off x="381305" y="952805"/>
            <a:ext cx="5715000" cy="4134002"/>
          </a:xfrm>
          <a:prstGeom prst="roundRect">
            <a:avLst>
              <a:gd name="adj" fmla="val 815"/>
            </a:avLst>
          </a:prstGeom>
          <a:solidFill>
            <a:srgbClr val="FFFFFF"/>
          </a:solidFill>
          <a:ln w="12700">
            <a:solidFill>
              <a:srgbClr val="E6F2FF"/>
            </a:solidFill>
            <a:prstDash val="solid"/>
          </a:ln>
        </p:spPr>
      </p:sp>
      <p:sp>
        <p:nvSpPr>
          <p:cNvPr id="7" name="Shape 4"/>
          <p:cNvSpPr/>
          <p:nvPr/>
        </p:nvSpPr>
        <p:spPr>
          <a:xfrm>
            <a:off x="504749" y="1076249"/>
            <a:ext cx="38405" cy="200254"/>
          </a:xfrm>
          <a:prstGeom prst="rect">
            <a:avLst/>
          </a:prstGeom>
          <a:solidFill>
            <a:srgbClr val="4A90E2"/>
          </a:solidFill>
          <a:ln w="12700">
            <a:solidFill>
              <a:srgbClr val="4A90E2">
                <a:alpha val="0"/>
              </a:srgbClr>
            </a:solidFill>
            <a:prstDash val="solid"/>
          </a:ln>
        </p:spPr>
      </p:sp>
      <p:sp>
        <p:nvSpPr>
          <p:cNvPr id="8" name="Text 5"/>
          <p:cNvSpPr txBox="1"/>
          <p:nvPr/>
        </p:nvSpPr>
        <p:spPr>
          <a:xfrm>
            <a:off x="1019556" y="1076249"/>
            <a:ext cx="5143500" cy="200254"/>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52CC"/>
                </a:solidFill>
                <a:latin typeface="Noto JP" pitchFamily="34" charset="0"/>
                <a:ea typeface="Noto JP" pitchFamily="34" charset="-122"/>
                <a:cs typeface="Noto JP" pitchFamily="34" charset="-120"/>
              </a:rPr>
              <a:t>運営組織構造 </a:t>
            </a:r>
            <a:endParaRPr lang="en-US" sz="12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504749" y="1352398"/>
          <a:ext cx="5468112" cy="3610050"/>
        </p:xfrm>
        <a:graphic>
          <a:graphicData uri="http://schemas.openxmlformats.org/drawingml/2006/table">
            <a:tbl>
              <a:tblPr/>
              <a:tblGrid>
                <a:gridCol w="1367028">
                  <a:extLst>
                    <a:ext uri="{9D8B030D-6E8A-4147-A177-3AD203B41FA5}">
                      <a16:colId xmlns:a16="http://schemas.microsoft.com/office/drawing/2014/main" val="20000"/>
                    </a:ext>
                  </a:extLst>
                </a:gridCol>
                <a:gridCol w="1913839">
                  <a:extLst>
                    <a:ext uri="{9D8B030D-6E8A-4147-A177-3AD203B41FA5}">
                      <a16:colId xmlns:a16="http://schemas.microsoft.com/office/drawing/2014/main" val="20001"/>
                    </a:ext>
                  </a:extLst>
                </a:gridCol>
                <a:gridCol w="2187245">
                  <a:extLst>
                    <a:ext uri="{9D8B030D-6E8A-4147-A177-3AD203B41FA5}">
                      <a16:colId xmlns:a16="http://schemas.microsoft.com/office/drawing/2014/main" val="20002"/>
                    </a:ext>
                  </a:extLst>
                </a:gridCol>
              </a:tblGrid>
              <a:tr h="601675">
                <a:tc>
                  <a:txBody>
                    <a:bodyPr/>
                    <a:lstStyle/>
                    <a:p>
                      <a:pPr marL="0" indent="0" algn="l">
                        <a:buNone/>
                      </a:pPr>
                      <a:r>
                        <a:rPr lang="en-US" sz="900" b="1" dirty="0">
                          <a:solidFill>
                            <a:srgbClr val="FFFFFF"/>
                          </a:solidFill>
                          <a:latin typeface="Noto Sans JP" pitchFamily="34" charset="0"/>
                          <a:ea typeface="Noto Sans JP" pitchFamily="34" charset="-122"/>
                          <a:cs typeface="Noto Sans JP" pitchFamily="34" charset="-120"/>
                        </a:rPr>
                        <a:t>部門</a:t>
                      </a:r>
                      <a:endParaRPr lang="en-US" sz="900" dirty="0">
                        <a:latin typeface="Noto Sans JP" charset="0"/>
                        <a:ea typeface="Noto Sans JP" charset="0"/>
                        <a:cs typeface="Noto Sans JP" charset="0"/>
                      </a:endParaRPr>
                    </a:p>
                  </a:txBody>
                  <a:tcPr marL="114300" marR="114300" marT="75895" marB="75895" anchor="ctr">
                    <a:lnL w="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c>
                  <a:txBody>
                    <a:bodyPr/>
                    <a:lstStyle/>
                    <a:p>
                      <a:pPr marL="0" indent="0" algn="l">
                        <a:buNone/>
                      </a:pPr>
                      <a:r>
                        <a:rPr lang="en-US" sz="900" b="1" dirty="0">
                          <a:solidFill>
                            <a:srgbClr val="FFFFFF"/>
                          </a:solidFill>
                          <a:latin typeface="Noto Sans JP" pitchFamily="34" charset="0"/>
                          <a:ea typeface="Noto Sans JP" pitchFamily="34" charset="-122"/>
                          <a:cs typeface="Noto Sans JP" pitchFamily="34" charset="-120"/>
                        </a:rPr>
                        <a:t>主要職責</a:t>
                      </a:r>
                      <a:endParaRPr lang="en-US" sz="900" dirty="0">
                        <a:latin typeface="Noto Sans JP" charset="0"/>
                        <a:ea typeface="Noto Sans JP" charset="0"/>
                        <a:cs typeface="Noto Sans JP" charset="0"/>
                      </a:endParaRPr>
                    </a:p>
                  </a:txBody>
                  <a:tcPr marL="114300" marR="114300" marT="75895" marB="7589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c>
                  <a:txBody>
                    <a:bodyPr/>
                    <a:lstStyle/>
                    <a:p>
                      <a:pPr marL="0" indent="0" algn="l">
                        <a:buNone/>
                      </a:pPr>
                      <a:r>
                        <a:rPr lang="en-US" sz="900" b="1" dirty="0">
                          <a:solidFill>
                            <a:srgbClr val="FFFFFF"/>
                          </a:solidFill>
                          <a:latin typeface="Noto Sans JP" pitchFamily="34" charset="0"/>
                          <a:ea typeface="Noto Sans JP" pitchFamily="34" charset="-122"/>
                          <a:cs typeface="Noto Sans JP" pitchFamily="34" charset="-120"/>
                        </a:rPr>
                        <a:t>管理項目</a:t>
                      </a:r>
                      <a:endParaRPr lang="en-US" sz="900" dirty="0">
                        <a:latin typeface="Noto Sans JP" charset="0"/>
                        <a:ea typeface="Noto Sans JP" charset="0"/>
                        <a:cs typeface="Noto Sans JP" charset="0"/>
                      </a:endParaRPr>
                    </a:p>
                  </a:txBody>
                  <a:tcPr marL="114300" marR="114300" marT="75895" marB="75895" anchor="ctr">
                    <a:lnL w="9525"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extLst>
                  <a:ext uri="{0D108BD9-81ED-4DB2-BD59-A6C34878D82A}">
                    <a16:rowId xmlns:a16="http://schemas.microsoft.com/office/drawing/2014/main" val="10000"/>
                  </a:ext>
                </a:extLst>
              </a:tr>
              <a:tr h="601675">
                <a:tc>
                  <a:txBody>
                    <a:bodyPr/>
                    <a:lstStyle/>
                    <a:p>
                      <a:pPr marL="0" indent="0">
                        <a:buNone/>
                      </a:pPr>
                      <a:r>
                        <a:rPr lang="en-US" sz="900" b="1" dirty="0">
                          <a:solidFill>
                            <a:srgbClr val="333333"/>
                          </a:solidFill>
                          <a:latin typeface="Noto Sans JP" pitchFamily="34" charset="0"/>
                          <a:ea typeface="Noto Sans JP" pitchFamily="34" charset="-122"/>
                          <a:cs typeface="Noto Sans JP" pitchFamily="34" charset="-120"/>
                        </a:rPr>
                        <a:t>運営指揮所(MOC)</a:t>
                      </a:r>
                      <a:endParaRPr lang="en-US" sz="1200" dirty="0"/>
                    </a:p>
                    <a:p>
                      <a:pPr marL="0" indent="0">
                        <a:buNone/>
                      </a:pPr>
                      <a:r>
                        <a:rPr lang="en-US" sz="825" b="1" dirty="0">
                          <a:solidFill>
                            <a:srgbClr val="1565C0"/>
                          </a:solidFill>
                          <a:latin typeface="Noto Sans JP" pitchFamily="34" charset="0"/>
                          <a:ea typeface="Noto Sans JP" pitchFamily="34" charset="-122"/>
                          <a:cs typeface="Noto Sans JP" pitchFamily="34" charset="-120"/>
                        </a:rPr>
                        <a:t>統括</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tc>
                  <a:txBody>
                    <a:bodyPr/>
                    <a:lstStyle/>
                    <a:p>
                      <a:pPr marL="0" indent="0">
                        <a:buNone/>
                      </a:pPr>
                      <a:r>
                        <a:rPr lang="en-US" sz="900" dirty="0">
                          <a:solidFill>
                            <a:srgbClr val="333333"/>
                          </a:solidFill>
                          <a:latin typeface="Noto Sans JP" pitchFamily="34" charset="0"/>
                          <a:ea typeface="Noto Sans JP" pitchFamily="34" charset="-122"/>
                          <a:cs typeface="Noto Sans JP" pitchFamily="34" charset="-120"/>
                        </a:rPr>
                        <a:t>全体統括・意思決定</a:t>
                      </a:r>
                      <a:endParaRPr lang="en-US" sz="1200" dirty="0"/>
                    </a:p>
                    <a:p>
                      <a:pPr marL="0" indent="0">
                        <a:buNone/>
                      </a:pPr>
                      <a:r>
                        <a:rPr lang="en-US" sz="900" dirty="0">
                          <a:solidFill>
                            <a:srgbClr val="333333"/>
                          </a:solidFill>
                          <a:latin typeface="Noto Sans JP" pitchFamily="34" charset="0"/>
                          <a:ea typeface="Noto Sans JP" pitchFamily="34" charset="-122"/>
                          <a:cs typeface="Noto Sans JP" pitchFamily="34" charset="-120"/>
                        </a:rPr>
                        <a:t>危機管理・安全統括</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tc>
                  <a:txBody>
                    <a:bodyPr/>
                    <a:lstStyle/>
                    <a:p>
                      <a:pPr marL="0" indent="0">
                        <a:buNone/>
                      </a:pPr>
                      <a:r>
                        <a:rPr lang="en-US" sz="900" dirty="0">
                          <a:solidFill>
                            <a:srgbClr val="333333"/>
                          </a:solidFill>
                          <a:latin typeface="Noto Sans JP" pitchFamily="34" charset="0"/>
                          <a:ea typeface="Noto Sans JP" pitchFamily="34" charset="-122"/>
                          <a:cs typeface="Noto Sans JP" pitchFamily="34" charset="-120"/>
                        </a:rPr>
                        <a:t>• 運営計画書</a:t>
                      </a:r>
                      <a:endParaRPr lang="en-US" sz="1200" dirty="0"/>
                    </a:p>
                    <a:p>
                      <a:pPr marL="0" indent="0">
                        <a:buNone/>
                      </a:pPr>
                      <a:r>
                        <a:rPr lang="en-US" sz="900" dirty="0">
                          <a:solidFill>
                            <a:srgbClr val="333333"/>
                          </a:solidFill>
                          <a:latin typeface="Noto Sans JP" pitchFamily="34" charset="0"/>
                          <a:ea typeface="Noto Sans JP" pitchFamily="34" charset="-122"/>
                          <a:cs typeface="Noto Sans JP" pitchFamily="34" charset="-120"/>
                        </a:rPr>
                        <a:t>• 危機管理計画</a:t>
                      </a:r>
                      <a:endParaRPr lang="en-US" sz="1200" dirty="0"/>
                    </a:p>
                    <a:p>
                      <a:pPr marL="0" indent="0">
                        <a:buNone/>
                      </a:pPr>
                      <a:r>
                        <a:rPr lang="en-US" sz="900" dirty="0">
                          <a:solidFill>
                            <a:srgbClr val="333333"/>
                          </a:solidFill>
                          <a:latin typeface="Noto Sans JP" pitchFamily="34" charset="0"/>
                          <a:ea typeface="Noto Sans JP" pitchFamily="34" charset="-122"/>
                          <a:cs typeface="Noto Sans JP" pitchFamily="34" charset="-120"/>
                        </a:rPr>
                        <a:t>• 連絡網</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extLst>
                  <a:ext uri="{0D108BD9-81ED-4DB2-BD59-A6C34878D82A}">
                    <a16:rowId xmlns:a16="http://schemas.microsoft.com/office/drawing/2014/main" val="10001"/>
                  </a:ext>
                </a:extLst>
              </a:tr>
              <a:tr h="601675">
                <a:tc>
                  <a:txBody>
                    <a:bodyPr/>
                    <a:lstStyle/>
                    <a:p>
                      <a:pPr marL="0" indent="0">
                        <a:buNone/>
                      </a:pPr>
                      <a:r>
                        <a:rPr lang="en-US" sz="900" b="1" dirty="0">
                          <a:solidFill>
                            <a:srgbClr val="333333"/>
                          </a:solidFill>
                          <a:latin typeface="Noto Sans JP" pitchFamily="34" charset="0"/>
                          <a:ea typeface="Noto Sans JP" pitchFamily="34" charset="-122"/>
                          <a:cs typeface="Noto Sans JP" pitchFamily="34" charset="-120"/>
                        </a:rPr>
                        <a:t>オペレーションセンター</a:t>
                      </a:r>
                      <a:endParaRPr lang="en-US" sz="1200" dirty="0"/>
                    </a:p>
                    <a:p>
                      <a:pPr marL="0" indent="0">
                        <a:buNone/>
                      </a:pPr>
                      <a:r>
                        <a:rPr lang="en-US" sz="825" b="1" dirty="0">
                          <a:solidFill>
                            <a:srgbClr val="2E7D32"/>
                          </a:solidFill>
                          <a:latin typeface="Noto Sans JP" pitchFamily="34" charset="0"/>
                          <a:ea typeface="Noto Sans JP" pitchFamily="34" charset="-122"/>
                          <a:cs typeface="Noto Sans JP" pitchFamily="34" charset="-120"/>
                        </a:rPr>
                        <a:t>管制</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tc>
                  <a:txBody>
                    <a:bodyPr/>
                    <a:lstStyle/>
                    <a:p>
                      <a:pPr marL="0" indent="0">
                        <a:buNone/>
                      </a:pPr>
                      <a:r>
                        <a:rPr lang="en-US" sz="900" dirty="0">
                          <a:solidFill>
                            <a:srgbClr val="333333"/>
                          </a:solidFill>
                          <a:latin typeface="Noto Sans JP" pitchFamily="34" charset="0"/>
                          <a:ea typeface="Noto Sans JP" pitchFamily="34" charset="-122"/>
                          <a:cs typeface="Noto Sans JP" pitchFamily="34" charset="-120"/>
                        </a:rPr>
                        <a:t>無線管制・情報集約</a:t>
                      </a:r>
                      <a:endParaRPr lang="en-US" sz="1200" dirty="0"/>
                    </a:p>
                    <a:p>
                      <a:pPr marL="0" indent="0">
                        <a:buNone/>
                      </a:pPr>
                      <a:r>
                        <a:rPr lang="en-US" sz="900" dirty="0">
                          <a:solidFill>
                            <a:srgbClr val="333333"/>
                          </a:solidFill>
                          <a:latin typeface="Noto Sans JP" pitchFamily="34" charset="0"/>
                          <a:ea typeface="Noto Sans JP" pitchFamily="34" charset="-122"/>
                          <a:cs typeface="Noto Sans JP" pitchFamily="34" charset="-120"/>
                        </a:rPr>
                        <a:t>配備・進行管理</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tc>
                  <a:txBody>
                    <a:bodyPr/>
                    <a:lstStyle/>
                    <a:p>
                      <a:pPr marL="0" indent="0">
                        <a:buNone/>
                      </a:pPr>
                      <a:r>
                        <a:rPr lang="en-US" sz="900" dirty="0">
                          <a:solidFill>
                            <a:srgbClr val="333333"/>
                          </a:solidFill>
                          <a:latin typeface="Noto Sans JP" pitchFamily="34" charset="0"/>
                          <a:ea typeface="Noto Sans JP" pitchFamily="34" charset="-122"/>
                          <a:cs typeface="Noto Sans JP" pitchFamily="34" charset="-120"/>
                        </a:rPr>
                        <a:t>• 無線チャンネル</a:t>
                      </a:r>
                      <a:endParaRPr lang="en-US" sz="1200" dirty="0"/>
                    </a:p>
                    <a:p>
                      <a:pPr marL="0" indent="0">
                        <a:buNone/>
                      </a:pPr>
                      <a:r>
                        <a:rPr lang="en-US" sz="900" dirty="0">
                          <a:solidFill>
                            <a:srgbClr val="333333"/>
                          </a:solidFill>
                          <a:latin typeface="Noto Sans JP" pitchFamily="34" charset="0"/>
                          <a:ea typeface="Noto Sans JP" pitchFamily="34" charset="-122"/>
                          <a:cs typeface="Noto Sans JP" pitchFamily="34" charset="-120"/>
                        </a:rPr>
                        <a:t>• 情報共有手順</a:t>
                      </a:r>
                      <a:endParaRPr lang="en-US" sz="1200" dirty="0"/>
                    </a:p>
                    <a:p>
                      <a:pPr marL="0" indent="0">
                        <a:buNone/>
                      </a:pPr>
                      <a:r>
                        <a:rPr lang="en-US" sz="900" dirty="0">
                          <a:solidFill>
                            <a:srgbClr val="333333"/>
                          </a:solidFill>
                          <a:latin typeface="Noto Sans JP" pitchFamily="34" charset="0"/>
                          <a:ea typeface="Noto Sans JP" pitchFamily="34" charset="-122"/>
                          <a:cs typeface="Noto Sans JP" pitchFamily="34" charset="-120"/>
                        </a:rPr>
                        <a:t>• 巡回報告</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extLst>
                  <a:ext uri="{0D108BD9-81ED-4DB2-BD59-A6C34878D82A}">
                    <a16:rowId xmlns:a16="http://schemas.microsoft.com/office/drawing/2014/main" val="10002"/>
                  </a:ext>
                </a:extLst>
              </a:tr>
              <a:tr h="601675">
                <a:tc>
                  <a:txBody>
                    <a:bodyPr/>
                    <a:lstStyle/>
                    <a:p>
                      <a:pPr marL="0" indent="0">
                        <a:buNone/>
                      </a:pPr>
                      <a:r>
                        <a:rPr lang="en-US" sz="900" b="1" dirty="0">
                          <a:solidFill>
                            <a:srgbClr val="333333"/>
                          </a:solidFill>
                          <a:latin typeface="Noto Sans JP" pitchFamily="34" charset="0"/>
                          <a:ea typeface="Noto Sans JP" pitchFamily="34" charset="-122"/>
                          <a:cs typeface="Noto Sans JP" pitchFamily="34" charset="-120"/>
                        </a:rPr>
                        <a:t>制作進行</a:t>
                      </a:r>
                      <a:endParaRPr lang="en-US" sz="1200" dirty="0"/>
                    </a:p>
                    <a:p>
                      <a:pPr marL="0" indent="0">
                        <a:buNone/>
                      </a:pPr>
                      <a:r>
                        <a:rPr lang="en-US" sz="825" b="1" dirty="0">
                          <a:solidFill>
                            <a:srgbClr val="F57F17"/>
                          </a:solidFill>
                          <a:latin typeface="Noto Sans JP" pitchFamily="34" charset="0"/>
                          <a:ea typeface="Noto Sans JP" pitchFamily="34" charset="-122"/>
                          <a:cs typeface="Noto Sans JP" pitchFamily="34" charset="-120"/>
                        </a:rPr>
                        <a:t>進行</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tc>
                  <a:txBody>
                    <a:bodyPr/>
                    <a:lstStyle/>
                    <a:p>
                      <a:pPr marL="0" indent="0">
                        <a:buNone/>
                      </a:pPr>
                      <a:r>
                        <a:rPr lang="en-US" sz="900" dirty="0">
                          <a:solidFill>
                            <a:srgbClr val="333333"/>
                          </a:solidFill>
                          <a:latin typeface="Noto Sans JP" pitchFamily="34" charset="0"/>
                          <a:ea typeface="Noto Sans JP" pitchFamily="34" charset="-122"/>
                          <a:cs typeface="Noto Sans JP" pitchFamily="34" charset="-120"/>
                        </a:rPr>
                        <a:t>タイムテーブル遵守</a:t>
                      </a:r>
                      <a:endParaRPr lang="en-US" sz="1200" dirty="0"/>
                    </a:p>
                    <a:p>
                      <a:pPr marL="0" indent="0">
                        <a:buNone/>
                      </a:pPr>
                      <a:r>
                        <a:rPr lang="en-US" sz="900" dirty="0">
                          <a:solidFill>
                            <a:srgbClr val="333333"/>
                          </a:solidFill>
                          <a:latin typeface="Noto Sans JP" pitchFamily="34" charset="0"/>
                          <a:ea typeface="Noto Sans JP" pitchFamily="34" charset="-122"/>
                          <a:cs typeface="Noto Sans JP" pitchFamily="34" charset="-120"/>
                        </a:rPr>
                        <a:t>転換管理・演出調整</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tc>
                  <a:txBody>
                    <a:bodyPr/>
                    <a:lstStyle/>
                    <a:p>
                      <a:pPr marL="0" indent="0">
                        <a:buNone/>
                      </a:pPr>
                      <a:r>
                        <a:rPr lang="en-US" sz="900" dirty="0">
                          <a:solidFill>
                            <a:srgbClr val="333333"/>
                          </a:solidFill>
                          <a:latin typeface="Noto Sans JP" pitchFamily="34" charset="0"/>
                          <a:ea typeface="Noto Sans JP" pitchFamily="34" charset="-122"/>
                          <a:cs typeface="Noto Sans JP" pitchFamily="34" charset="-120"/>
                        </a:rPr>
                        <a:t>• 演出スケジュール</a:t>
                      </a:r>
                      <a:endParaRPr lang="en-US" sz="1200" dirty="0"/>
                    </a:p>
                    <a:p>
                      <a:pPr marL="0" indent="0">
                        <a:buNone/>
                      </a:pPr>
                      <a:r>
                        <a:rPr lang="en-US" sz="900" dirty="0">
                          <a:solidFill>
                            <a:srgbClr val="333333"/>
                          </a:solidFill>
                          <a:latin typeface="Noto Sans JP" pitchFamily="34" charset="0"/>
                          <a:ea typeface="Noto Sans JP" pitchFamily="34" charset="-122"/>
                          <a:cs typeface="Noto Sans JP" pitchFamily="34" charset="-120"/>
                        </a:rPr>
                        <a:t>• 転換表</a:t>
                      </a:r>
                      <a:endParaRPr lang="en-US" sz="1200" dirty="0"/>
                    </a:p>
                    <a:p>
                      <a:pPr marL="0" indent="0">
                        <a:buNone/>
                      </a:pPr>
                      <a:r>
                        <a:rPr lang="en-US" sz="900" dirty="0">
                          <a:solidFill>
                            <a:srgbClr val="333333"/>
                          </a:solidFill>
                          <a:latin typeface="Noto Sans JP" pitchFamily="34" charset="0"/>
                          <a:ea typeface="Noto Sans JP" pitchFamily="34" charset="-122"/>
                          <a:cs typeface="Noto Sans JP" pitchFamily="34" charset="-120"/>
                        </a:rPr>
                        <a:t>• リハーサル</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extLst>
                  <a:ext uri="{0D108BD9-81ED-4DB2-BD59-A6C34878D82A}">
                    <a16:rowId xmlns:a16="http://schemas.microsoft.com/office/drawing/2014/main" val="10003"/>
                  </a:ext>
                </a:extLst>
              </a:tr>
              <a:tr h="601675">
                <a:tc>
                  <a:txBody>
                    <a:bodyPr/>
                    <a:lstStyle/>
                    <a:p>
                      <a:pPr marL="0" indent="0">
                        <a:buNone/>
                      </a:pPr>
                      <a:r>
                        <a:rPr lang="en-US" sz="900" b="1" dirty="0">
                          <a:solidFill>
                            <a:srgbClr val="333333"/>
                          </a:solidFill>
                          <a:latin typeface="Noto Sans JP" pitchFamily="34" charset="0"/>
                          <a:ea typeface="Noto Sans JP" pitchFamily="34" charset="-122"/>
                          <a:cs typeface="Noto Sans JP" pitchFamily="34" charset="-120"/>
                        </a:rPr>
                        <a:t>施工管理</a:t>
                      </a:r>
                      <a:endParaRPr lang="en-US" sz="1200" dirty="0"/>
                    </a:p>
                    <a:p>
                      <a:pPr marL="0" indent="0">
                        <a:buNone/>
                      </a:pPr>
                      <a:r>
                        <a:rPr lang="en-US" sz="825" b="1" dirty="0">
                          <a:solidFill>
                            <a:srgbClr val="C62828"/>
                          </a:solidFill>
                          <a:latin typeface="Noto Sans JP" pitchFamily="34" charset="0"/>
                          <a:ea typeface="Noto Sans JP" pitchFamily="34" charset="-122"/>
                          <a:cs typeface="Noto Sans JP" pitchFamily="34" charset="-120"/>
                        </a:rPr>
                        <a:t>安全</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tc>
                  <a:txBody>
                    <a:bodyPr/>
                    <a:lstStyle/>
                    <a:p>
                      <a:pPr marL="0" indent="0">
                        <a:buNone/>
                      </a:pPr>
                      <a:r>
                        <a:rPr lang="en-US" sz="900" dirty="0">
                          <a:solidFill>
                            <a:srgbClr val="333333"/>
                          </a:solidFill>
                          <a:latin typeface="Noto Sans JP" pitchFamily="34" charset="0"/>
                          <a:ea typeface="Noto Sans JP" pitchFamily="34" charset="-122"/>
                          <a:cs typeface="Noto Sans JP" pitchFamily="34" charset="-120"/>
                        </a:rPr>
                        <a:t>安全基準・立入許可</a:t>
                      </a:r>
                      <a:endParaRPr lang="en-US" sz="1200" dirty="0"/>
                    </a:p>
                    <a:p>
                      <a:pPr marL="0" indent="0">
                        <a:buNone/>
                      </a:pPr>
                      <a:r>
                        <a:rPr lang="en-US" sz="900" dirty="0">
                          <a:solidFill>
                            <a:srgbClr val="333333"/>
                          </a:solidFill>
                          <a:latin typeface="Noto Sans JP" pitchFamily="34" charset="0"/>
                          <a:ea typeface="Noto Sans JP" pitchFamily="34" charset="-122"/>
                          <a:cs typeface="Noto Sans JP" pitchFamily="34" charset="-120"/>
                        </a:rPr>
                        <a:t>仮設構造監理</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tc>
                  <a:txBody>
                    <a:bodyPr/>
                    <a:lstStyle/>
                    <a:p>
                      <a:pPr marL="0" indent="0">
                        <a:buNone/>
                      </a:pPr>
                      <a:r>
                        <a:rPr lang="en-US" sz="900" dirty="0">
                          <a:solidFill>
                            <a:srgbClr val="333333"/>
                          </a:solidFill>
                          <a:latin typeface="Noto Sans JP" pitchFamily="34" charset="0"/>
                          <a:ea typeface="Noto Sans JP" pitchFamily="34" charset="-122"/>
                          <a:cs typeface="Noto Sans JP" pitchFamily="34" charset="-120"/>
                        </a:rPr>
                        <a:t>• 作業許可</a:t>
                      </a:r>
                      <a:endParaRPr lang="en-US" sz="1200" dirty="0"/>
                    </a:p>
                    <a:p>
                      <a:pPr marL="0" indent="0">
                        <a:buNone/>
                      </a:pPr>
                      <a:r>
                        <a:rPr lang="en-US" sz="900" dirty="0">
                          <a:solidFill>
                            <a:srgbClr val="333333"/>
                          </a:solidFill>
                          <a:latin typeface="Noto Sans JP" pitchFamily="34" charset="0"/>
                          <a:ea typeface="Noto Sans JP" pitchFamily="34" charset="-122"/>
                          <a:cs typeface="Noto Sans JP" pitchFamily="34" charset="-120"/>
                        </a:rPr>
                        <a:t>• 安全検査</a:t>
                      </a:r>
                      <a:endParaRPr lang="en-US" sz="1200" dirty="0"/>
                    </a:p>
                    <a:p>
                      <a:pPr marL="0" indent="0">
                        <a:buNone/>
                      </a:pPr>
                      <a:r>
                        <a:rPr lang="en-US" sz="900" dirty="0">
                          <a:solidFill>
                            <a:srgbClr val="333333"/>
                          </a:solidFill>
                          <a:latin typeface="Noto Sans JP" pitchFamily="34" charset="0"/>
                          <a:ea typeface="Noto Sans JP" pitchFamily="34" charset="-122"/>
                          <a:cs typeface="Noto Sans JP" pitchFamily="34" charset="-120"/>
                        </a:rPr>
                        <a:t>• 構造確認</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tcPr>
                </a:tc>
                <a:extLst>
                  <a:ext uri="{0D108BD9-81ED-4DB2-BD59-A6C34878D82A}">
                    <a16:rowId xmlns:a16="http://schemas.microsoft.com/office/drawing/2014/main" val="10004"/>
                  </a:ext>
                </a:extLst>
              </a:tr>
              <a:tr h="601675">
                <a:tc>
                  <a:txBody>
                    <a:bodyPr/>
                    <a:lstStyle/>
                    <a:p>
                      <a:pPr marL="0" indent="0">
                        <a:buNone/>
                      </a:pPr>
                      <a:r>
                        <a:rPr lang="en-US" sz="900" b="1" dirty="0">
                          <a:solidFill>
                            <a:srgbClr val="333333"/>
                          </a:solidFill>
                          <a:latin typeface="Noto Sans JP" pitchFamily="34" charset="0"/>
                          <a:ea typeface="Noto Sans JP" pitchFamily="34" charset="-122"/>
                          <a:cs typeface="Noto Sans JP" pitchFamily="34" charset="-120"/>
                        </a:rPr>
                        <a:t>現場管理</a:t>
                      </a:r>
                      <a:endParaRPr lang="en-US" sz="1200" dirty="0"/>
                    </a:p>
                    <a:p>
                      <a:pPr marL="0" indent="0">
                        <a:buNone/>
                      </a:pPr>
                      <a:r>
                        <a:rPr lang="en-US" sz="825" b="1" dirty="0">
                          <a:solidFill>
                            <a:srgbClr val="2E7D32"/>
                          </a:solidFill>
                          <a:latin typeface="Noto Sans JP" pitchFamily="34" charset="0"/>
                          <a:ea typeface="Noto Sans JP" pitchFamily="34" charset="-122"/>
                          <a:cs typeface="Noto Sans JP" pitchFamily="34" charset="-120"/>
                        </a:rPr>
                        <a:t>現場</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0" cap="flat" cmpd="sng" algn="ctr">
                      <a:solidFill>
                        <a:srgbClr val="FFFFFF"/>
                      </a:solidFill>
                      <a:prstDash val="solid"/>
                      <a:round/>
                      <a:headEnd type="none" w="med" len="med"/>
                      <a:tailEnd type="none" w="med" len="med"/>
                    </a:lnB>
                  </a:tcPr>
                </a:tc>
                <a:tc>
                  <a:txBody>
                    <a:bodyPr/>
                    <a:lstStyle/>
                    <a:p>
                      <a:pPr marL="0" indent="0">
                        <a:buNone/>
                      </a:pPr>
                      <a:r>
                        <a:rPr lang="en-US" sz="900" dirty="0">
                          <a:solidFill>
                            <a:srgbClr val="333333"/>
                          </a:solidFill>
                          <a:latin typeface="Noto Sans JP" pitchFamily="34" charset="0"/>
                          <a:ea typeface="Noto Sans JP" pitchFamily="34" charset="-122"/>
                          <a:cs typeface="Noto Sans JP" pitchFamily="34" charset="-120"/>
                        </a:rPr>
                        <a:t>入退場・導線</a:t>
                      </a:r>
                      <a:endParaRPr lang="en-US" sz="1200" dirty="0"/>
                    </a:p>
                    <a:p>
                      <a:pPr marL="0" indent="0">
                        <a:buNone/>
                      </a:pPr>
                      <a:r>
                        <a:rPr lang="en-US" sz="900" dirty="0">
                          <a:solidFill>
                            <a:srgbClr val="333333"/>
                          </a:solidFill>
                          <a:latin typeface="Noto Sans JP" pitchFamily="34" charset="0"/>
                          <a:ea typeface="Noto Sans JP" pitchFamily="34" charset="-122"/>
                          <a:cs typeface="Noto Sans JP" pitchFamily="34" charset="-120"/>
                        </a:rPr>
                        <a:t>混雑解消・騒音管理</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0" cap="flat" cmpd="sng" algn="ctr">
                      <a:solidFill>
                        <a:srgbClr val="FFFFFF"/>
                      </a:solidFill>
                      <a:prstDash val="solid"/>
                      <a:round/>
                      <a:headEnd type="none" w="med" len="med"/>
                      <a:tailEnd type="none" w="med" len="med"/>
                    </a:lnB>
                  </a:tcPr>
                </a:tc>
                <a:tc>
                  <a:txBody>
                    <a:bodyPr/>
                    <a:lstStyle/>
                    <a:p>
                      <a:pPr marL="0" indent="0">
                        <a:buNone/>
                      </a:pPr>
                      <a:r>
                        <a:rPr lang="en-US" sz="900" dirty="0">
                          <a:solidFill>
                            <a:srgbClr val="333333"/>
                          </a:solidFill>
                          <a:latin typeface="Noto Sans JP" pitchFamily="34" charset="0"/>
                          <a:ea typeface="Noto Sans JP" pitchFamily="34" charset="-122"/>
                          <a:cs typeface="Noto Sans JP" pitchFamily="34" charset="-120"/>
                        </a:rPr>
                        <a:t>• 動線計画</a:t>
                      </a:r>
                      <a:endParaRPr lang="en-US" sz="1200" dirty="0"/>
                    </a:p>
                    <a:p>
                      <a:pPr marL="0" indent="0">
                        <a:buNone/>
                      </a:pPr>
                      <a:r>
                        <a:rPr lang="en-US" sz="900" dirty="0">
                          <a:solidFill>
                            <a:srgbClr val="333333"/>
                          </a:solidFill>
                          <a:latin typeface="Noto Sans JP" pitchFamily="34" charset="0"/>
                          <a:ea typeface="Noto Sans JP" pitchFamily="34" charset="-122"/>
                          <a:cs typeface="Noto Sans JP" pitchFamily="34" charset="-120"/>
                        </a:rPr>
                        <a:t>• 入退場管理</a:t>
                      </a:r>
                      <a:endParaRPr lang="en-US" sz="1200" dirty="0"/>
                    </a:p>
                    <a:p>
                      <a:pPr marL="0" indent="0">
                        <a:buNone/>
                      </a:pPr>
                      <a:r>
                        <a:rPr lang="en-US" sz="900" dirty="0">
                          <a:solidFill>
                            <a:srgbClr val="333333"/>
                          </a:solidFill>
                          <a:latin typeface="Noto Sans JP" pitchFamily="34" charset="0"/>
                          <a:ea typeface="Noto Sans JP" pitchFamily="34" charset="-122"/>
                          <a:cs typeface="Noto Sans JP" pitchFamily="34" charset="-120"/>
                        </a:rPr>
                        <a:t>• 騒音測定</a:t>
                      </a:r>
                      <a:endParaRPr lang="en-US" sz="1200" dirty="0"/>
                    </a:p>
                  </a:txBody>
                  <a:tcPr marL="114300" marR="114300" marT="75895" marB="75895" anchor="ctr">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0" name="Shape 6"/>
          <p:cNvSpPr/>
          <p:nvPr/>
        </p:nvSpPr>
        <p:spPr>
          <a:xfrm>
            <a:off x="381305" y="5181905"/>
            <a:ext cx="5715000" cy="1095451"/>
          </a:xfrm>
          <a:prstGeom prst="roundRect">
            <a:avLst>
              <a:gd name="adj" fmla="val 11614"/>
            </a:avLst>
          </a:prstGeom>
          <a:solidFill>
            <a:srgbClr val="FFFFFF"/>
          </a:solidFill>
          <a:ln w="12700">
            <a:solidFill>
              <a:srgbClr val="E6F2FF"/>
            </a:solidFill>
            <a:prstDash val="solid"/>
          </a:ln>
        </p:spPr>
      </p:sp>
      <p:sp>
        <p:nvSpPr>
          <p:cNvPr id="11" name="Shape 7"/>
          <p:cNvSpPr/>
          <p:nvPr/>
        </p:nvSpPr>
        <p:spPr>
          <a:xfrm>
            <a:off x="504749" y="5305349"/>
            <a:ext cx="38405" cy="200254"/>
          </a:xfrm>
          <a:prstGeom prst="rect">
            <a:avLst/>
          </a:prstGeom>
          <a:solidFill>
            <a:srgbClr val="4A90E2"/>
          </a:solidFill>
          <a:ln w="12700">
            <a:solidFill>
              <a:srgbClr val="4A90E2">
                <a:alpha val="0"/>
              </a:srgbClr>
            </a:solidFill>
            <a:prstDash val="solid"/>
          </a:ln>
        </p:spPr>
      </p:sp>
      <p:sp>
        <p:nvSpPr>
          <p:cNvPr id="12" name="Text 8"/>
          <p:cNvSpPr txBox="1"/>
          <p:nvPr/>
        </p:nvSpPr>
        <p:spPr>
          <a:xfrm>
            <a:off x="961949" y="5305349"/>
            <a:ext cx="5201107" cy="200254"/>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52CC"/>
                </a:solidFill>
                <a:latin typeface="Noto JP" pitchFamily="34" charset="0"/>
                <a:ea typeface="Noto JP" pitchFamily="34" charset="-122"/>
                <a:cs typeface="Noto JP" pitchFamily="34" charset="-120"/>
              </a:rPr>
              <a:t>ドキュメント管理 </a:t>
            </a:r>
            <a:endParaRPr lang="en-US" sz="1200" dirty="0"/>
          </a:p>
        </p:txBody>
      </p:sp>
      <p:sp>
        <p:nvSpPr>
          <p:cNvPr id="13" name="Text 9"/>
          <p:cNvSpPr txBox="1"/>
          <p:nvPr/>
        </p:nvSpPr>
        <p:spPr>
          <a:xfrm>
            <a:off x="580644" y="5581498"/>
            <a:ext cx="2744114"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運営計画書</a:t>
            </a:r>
            <a:endParaRPr lang="en-US" sz="800" dirty="0"/>
          </a:p>
        </p:txBody>
      </p:sp>
      <p:pic>
        <p:nvPicPr>
          <p:cNvPr id="14" name="Image 1" descr="preencoded.png"/>
          <p:cNvPicPr>
            <a:picLocks noChangeAspect="1"/>
          </p:cNvPicPr>
          <p:nvPr/>
        </p:nvPicPr>
        <p:blipFill>
          <a:blip r:embed="rId4"/>
          <a:srcRect l="-3205" r="-3205"/>
          <a:stretch/>
        </p:blipFill>
        <p:spPr>
          <a:xfrm>
            <a:off x="504749" y="5609844"/>
            <a:ext cx="75895" cy="95098"/>
          </a:xfrm>
          <a:prstGeom prst="rect">
            <a:avLst/>
          </a:prstGeom>
        </p:spPr>
      </p:pic>
      <p:sp>
        <p:nvSpPr>
          <p:cNvPr id="15" name="Text 10"/>
          <p:cNvSpPr txBox="1"/>
          <p:nvPr/>
        </p:nvSpPr>
        <p:spPr>
          <a:xfrm>
            <a:off x="609905" y="5772607"/>
            <a:ext cx="2714854"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動線計画</a:t>
            </a:r>
            <a:endParaRPr lang="en-US" sz="800" dirty="0"/>
          </a:p>
        </p:txBody>
      </p:sp>
      <p:pic>
        <p:nvPicPr>
          <p:cNvPr id="16" name="Image 2" descr="preencoded.png"/>
          <p:cNvPicPr>
            <a:picLocks noChangeAspect="1"/>
          </p:cNvPicPr>
          <p:nvPr/>
        </p:nvPicPr>
        <p:blipFill>
          <a:blip r:embed="rId5"/>
          <a:srcRect t="-870" b="-870"/>
          <a:stretch/>
        </p:blipFill>
        <p:spPr>
          <a:xfrm>
            <a:off x="504749" y="5800954"/>
            <a:ext cx="105156" cy="95098"/>
          </a:xfrm>
          <a:prstGeom prst="rect">
            <a:avLst/>
          </a:prstGeom>
        </p:spPr>
      </p:pic>
      <p:sp>
        <p:nvSpPr>
          <p:cNvPr id="17" name="Text 11"/>
          <p:cNvSpPr txBox="1"/>
          <p:nvPr/>
        </p:nvSpPr>
        <p:spPr>
          <a:xfrm>
            <a:off x="599846" y="5962802"/>
            <a:ext cx="2724912"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危機管理計画</a:t>
            </a:r>
            <a:endParaRPr lang="en-US" sz="800" dirty="0"/>
          </a:p>
        </p:txBody>
      </p:sp>
      <p:pic>
        <p:nvPicPr>
          <p:cNvPr id="18" name="Image 3" descr="preencoded.png"/>
          <p:cNvPicPr>
            <a:picLocks noChangeAspect="1"/>
          </p:cNvPicPr>
          <p:nvPr/>
        </p:nvPicPr>
        <p:blipFill>
          <a:blip r:embed="rId6"/>
          <a:srcRect/>
          <a:stretch/>
        </p:blipFill>
        <p:spPr>
          <a:xfrm>
            <a:off x="504749" y="5991149"/>
            <a:ext cx="95098" cy="95098"/>
          </a:xfrm>
          <a:prstGeom prst="rect">
            <a:avLst/>
          </a:prstGeom>
        </p:spPr>
      </p:pic>
      <p:sp>
        <p:nvSpPr>
          <p:cNvPr id="19" name="Text 12"/>
          <p:cNvSpPr txBox="1"/>
          <p:nvPr/>
        </p:nvSpPr>
        <p:spPr>
          <a:xfrm>
            <a:off x="3442716" y="5581498"/>
            <a:ext cx="2724912"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連絡網</a:t>
            </a:r>
            <a:endParaRPr lang="en-US" sz="800" dirty="0"/>
          </a:p>
        </p:txBody>
      </p:sp>
      <p:pic>
        <p:nvPicPr>
          <p:cNvPr id="20" name="Image 4" descr="preencoded.png"/>
          <p:cNvPicPr>
            <a:picLocks noChangeAspect="1"/>
          </p:cNvPicPr>
          <p:nvPr/>
        </p:nvPicPr>
        <p:blipFill>
          <a:blip r:embed="rId7"/>
          <a:srcRect/>
          <a:stretch/>
        </p:blipFill>
        <p:spPr>
          <a:xfrm>
            <a:off x="3347618" y="5609844"/>
            <a:ext cx="95098" cy="95098"/>
          </a:xfrm>
          <a:prstGeom prst="rect">
            <a:avLst/>
          </a:prstGeom>
        </p:spPr>
      </p:pic>
      <p:sp>
        <p:nvSpPr>
          <p:cNvPr id="21" name="Text 13"/>
          <p:cNvSpPr txBox="1"/>
          <p:nvPr/>
        </p:nvSpPr>
        <p:spPr>
          <a:xfrm>
            <a:off x="3452774" y="5772607"/>
            <a:ext cx="2714854"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作業許可</a:t>
            </a:r>
            <a:endParaRPr lang="en-US" sz="800" dirty="0"/>
          </a:p>
        </p:txBody>
      </p:sp>
      <p:pic>
        <p:nvPicPr>
          <p:cNvPr id="9" name="Image 5" descr="preencoded.png"/>
          <p:cNvPicPr>
            <a:picLocks noChangeAspect="1"/>
          </p:cNvPicPr>
          <p:nvPr/>
        </p:nvPicPr>
        <p:blipFill>
          <a:blip r:embed="rId8"/>
          <a:srcRect t="-870" b="-870"/>
          <a:stretch/>
        </p:blipFill>
        <p:spPr>
          <a:xfrm>
            <a:off x="3347618" y="5800954"/>
            <a:ext cx="105156" cy="95098"/>
          </a:xfrm>
          <a:prstGeom prst="rect">
            <a:avLst/>
          </a:prstGeom>
        </p:spPr>
      </p:pic>
      <p:sp>
        <p:nvSpPr>
          <p:cNvPr id="23" name="Text 14"/>
          <p:cNvSpPr txBox="1"/>
          <p:nvPr/>
        </p:nvSpPr>
        <p:spPr>
          <a:xfrm>
            <a:off x="3423514" y="5962802"/>
            <a:ext cx="2744114"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日報・巡回報告</a:t>
            </a:r>
            <a:endParaRPr lang="en-US" sz="800" dirty="0"/>
          </a:p>
        </p:txBody>
      </p:sp>
      <p:pic>
        <p:nvPicPr>
          <p:cNvPr id="24" name="Image 6" descr="preencoded.png"/>
          <p:cNvPicPr>
            <a:picLocks noChangeAspect="1"/>
          </p:cNvPicPr>
          <p:nvPr/>
        </p:nvPicPr>
        <p:blipFill>
          <a:blip r:embed="rId9"/>
          <a:srcRect l="-3205" r="-3205"/>
          <a:stretch/>
        </p:blipFill>
        <p:spPr>
          <a:xfrm>
            <a:off x="3347618" y="5991149"/>
            <a:ext cx="75895" cy="95098"/>
          </a:xfrm>
          <a:prstGeom prst="rect">
            <a:avLst/>
          </a:prstGeom>
        </p:spPr>
      </p:pic>
      <p:pic>
        <p:nvPicPr>
          <p:cNvPr id="25" name="Image 7" descr="preencoded.png"/>
          <p:cNvPicPr>
            <a:picLocks noChangeAspect="1"/>
          </p:cNvPicPr>
          <p:nvPr/>
        </p:nvPicPr>
        <p:blipFill>
          <a:blip r:embed="rId10"/>
          <a:srcRect l="-33" r="-33"/>
          <a:stretch/>
        </p:blipFill>
        <p:spPr>
          <a:xfrm>
            <a:off x="638251" y="1086307"/>
            <a:ext cx="171907" cy="152705"/>
          </a:xfrm>
          <a:prstGeom prst="rect">
            <a:avLst/>
          </a:prstGeom>
        </p:spPr>
      </p:pic>
      <p:pic>
        <p:nvPicPr>
          <p:cNvPr id="26" name="Image 8" descr="preencoded.png"/>
          <p:cNvPicPr>
            <a:picLocks noChangeAspect="1"/>
          </p:cNvPicPr>
          <p:nvPr/>
        </p:nvPicPr>
        <p:blipFill>
          <a:blip r:embed="rId11"/>
          <a:srcRect t="-100" b="-100"/>
          <a:stretch/>
        </p:blipFill>
        <p:spPr>
          <a:xfrm>
            <a:off x="638251" y="5315407"/>
            <a:ext cx="114300" cy="152705"/>
          </a:xfrm>
          <a:prstGeom prst="rect">
            <a:avLst/>
          </a:prstGeom>
        </p:spPr>
      </p:pic>
      <p:sp>
        <p:nvSpPr>
          <p:cNvPr id="27" name="Shape 15"/>
          <p:cNvSpPr/>
          <p:nvPr/>
        </p:nvSpPr>
        <p:spPr>
          <a:xfrm>
            <a:off x="6286500" y="952805"/>
            <a:ext cx="5524805" cy="2991002"/>
          </a:xfrm>
          <a:prstGeom prst="roundRect">
            <a:avLst>
              <a:gd name="adj" fmla="val 1558"/>
            </a:avLst>
          </a:prstGeom>
          <a:solidFill>
            <a:srgbClr val="FFFFFF"/>
          </a:solidFill>
          <a:ln w="12700">
            <a:solidFill>
              <a:srgbClr val="E6F2FF"/>
            </a:solidFill>
            <a:prstDash val="solid"/>
          </a:ln>
        </p:spPr>
      </p:sp>
      <p:sp>
        <p:nvSpPr>
          <p:cNvPr id="28" name="Shape 16"/>
          <p:cNvSpPr/>
          <p:nvPr/>
        </p:nvSpPr>
        <p:spPr>
          <a:xfrm>
            <a:off x="6409944" y="1076249"/>
            <a:ext cx="38405" cy="200254"/>
          </a:xfrm>
          <a:prstGeom prst="rect">
            <a:avLst/>
          </a:prstGeom>
          <a:solidFill>
            <a:srgbClr val="4A90E2"/>
          </a:solidFill>
          <a:ln w="12700">
            <a:solidFill>
              <a:srgbClr val="4A90E2">
                <a:alpha val="0"/>
              </a:srgbClr>
            </a:solidFill>
            <a:prstDash val="solid"/>
          </a:ln>
        </p:spPr>
      </p:sp>
      <p:sp>
        <p:nvSpPr>
          <p:cNvPr id="29" name="Text 17"/>
          <p:cNvSpPr txBox="1"/>
          <p:nvPr/>
        </p:nvSpPr>
        <p:spPr>
          <a:xfrm>
            <a:off x="6905549" y="1076249"/>
            <a:ext cx="4972507" cy="200254"/>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52CC"/>
                </a:solidFill>
                <a:latin typeface="Noto JP" pitchFamily="34" charset="0"/>
                <a:ea typeface="Noto JP" pitchFamily="34" charset="-122"/>
                <a:cs typeface="Noto JP" pitchFamily="34" charset="-120"/>
              </a:rPr>
              <a:t>運営フロー・責任分担 </a:t>
            </a:r>
            <a:endParaRPr lang="en-US" sz="1200" dirty="0"/>
          </a:p>
        </p:txBody>
      </p:sp>
      <p:sp>
        <p:nvSpPr>
          <p:cNvPr id="30" name="Shape 18"/>
          <p:cNvSpPr/>
          <p:nvPr/>
        </p:nvSpPr>
        <p:spPr>
          <a:xfrm>
            <a:off x="6409944" y="1352398"/>
            <a:ext cx="1591056" cy="314554"/>
          </a:xfrm>
          <a:prstGeom prst="roundRect">
            <a:avLst>
              <a:gd name="adj" fmla="val 70472"/>
            </a:avLst>
          </a:prstGeom>
          <a:solidFill>
            <a:srgbClr val="E3F2FD"/>
          </a:solidFill>
          <a:ln w="12700">
            <a:solidFill>
              <a:srgbClr val="FFFFFF">
                <a:alpha val="0"/>
              </a:srgbClr>
            </a:solidFill>
            <a:prstDash val="solid"/>
          </a:ln>
        </p:spPr>
      </p:sp>
      <p:sp>
        <p:nvSpPr>
          <p:cNvPr id="31" name="Text 19"/>
          <p:cNvSpPr txBox="1"/>
          <p:nvPr/>
        </p:nvSpPr>
        <p:spPr>
          <a:xfrm>
            <a:off x="6378854" y="1352398"/>
            <a:ext cx="1655064" cy="314554"/>
          </a:xfrm>
          <a:prstGeom prst="rect">
            <a:avLst/>
          </a:prstGeom>
          <a:solidFill>
            <a:srgbClr val="FFFFFF">
              <a:alpha val="0"/>
            </a:srgbClr>
          </a:solidFill>
          <a:ln>
            <a:solidFill>
              <a:srgbClr val="FFFFFF">
                <a:alpha val="0"/>
              </a:srgbClr>
            </a:solidFill>
          </a:ln>
        </p:spPr>
        <p:txBody>
          <a:bodyPr wrap="square" lIns="76200" tIns="76200" rIns="76200" bIns="76200" rtlCol="0" anchor="ctr"/>
          <a:lstStyle/>
          <a:p>
            <a:pPr marL="0" indent="0" algn="ctr">
              <a:buNone/>
            </a:pPr>
            <a:r>
              <a:rPr lang="en-US" sz="900" b="1" dirty="0">
                <a:solidFill>
                  <a:srgbClr val="000000"/>
                </a:solidFill>
                <a:latin typeface="Noto Sans JP" pitchFamily="34" charset="0"/>
                <a:ea typeface="Noto Sans JP" pitchFamily="34" charset="-122"/>
                <a:cs typeface="Noto Sans JP" pitchFamily="34" charset="-120"/>
              </a:rPr>
              <a:t>企画・準備</a:t>
            </a:r>
            <a:endParaRPr lang="en-US" sz="900" dirty="0"/>
          </a:p>
        </p:txBody>
      </p:sp>
      <p:sp>
        <p:nvSpPr>
          <p:cNvPr id="32" name="Text 20"/>
          <p:cNvSpPr txBox="1"/>
          <p:nvPr/>
        </p:nvSpPr>
        <p:spPr>
          <a:xfrm>
            <a:off x="6346850" y="1705356"/>
            <a:ext cx="1718158"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開催3ヶ月前〜</a:t>
            </a:r>
            <a:endParaRPr lang="en-US" sz="800" dirty="0"/>
          </a:p>
        </p:txBody>
      </p:sp>
      <p:sp>
        <p:nvSpPr>
          <p:cNvPr id="33" name="Shape 21"/>
          <p:cNvSpPr/>
          <p:nvPr/>
        </p:nvSpPr>
        <p:spPr>
          <a:xfrm>
            <a:off x="8257032" y="1352398"/>
            <a:ext cx="1591056" cy="314554"/>
          </a:xfrm>
          <a:prstGeom prst="roundRect">
            <a:avLst>
              <a:gd name="adj" fmla="val 70472"/>
            </a:avLst>
          </a:prstGeom>
          <a:solidFill>
            <a:srgbClr val="E8F5E9"/>
          </a:solidFill>
          <a:ln w="12700">
            <a:solidFill>
              <a:srgbClr val="FFFFFF">
                <a:alpha val="0"/>
              </a:srgbClr>
            </a:solidFill>
            <a:prstDash val="solid"/>
          </a:ln>
        </p:spPr>
      </p:sp>
      <p:sp>
        <p:nvSpPr>
          <p:cNvPr id="34" name="Text 22"/>
          <p:cNvSpPr txBox="1"/>
          <p:nvPr/>
        </p:nvSpPr>
        <p:spPr>
          <a:xfrm>
            <a:off x="8225028" y="1352398"/>
            <a:ext cx="1655064" cy="314554"/>
          </a:xfrm>
          <a:prstGeom prst="rect">
            <a:avLst/>
          </a:prstGeom>
          <a:solidFill>
            <a:srgbClr val="FFFFFF">
              <a:alpha val="0"/>
            </a:srgbClr>
          </a:solidFill>
          <a:ln>
            <a:solidFill>
              <a:srgbClr val="FFFFFF">
                <a:alpha val="0"/>
              </a:srgbClr>
            </a:solidFill>
          </a:ln>
        </p:spPr>
        <p:txBody>
          <a:bodyPr wrap="square" lIns="76200" tIns="76200" rIns="76200" bIns="76200" rtlCol="0" anchor="ctr"/>
          <a:lstStyle/>
          <a:p>
            <a:pPr marL="0" indent="0" algn="ctr">
              <a:buNone/>
            </a:pPr>
            <a:r>
              <a:rPr lang="en-US" sz="900" b="1" dirty="0">
                <a:solidFill>
                  <a:srgbClr val="000000"/>
                </a:solidFill>
                <a:latin typeface="Noto Sans JP" pitchFamily="34" charset="0"/>
                <a:ea typeface="Noto Sans JP" pitchFamily="34" charset="-122"/>
                <a:cs typeface="Noto Sans JP" pitchFamily="34" charset="-120"/>
              </a:rPr>
              <a:t>設営・リハ</a:t>
            </a:r>
            <a:endParaRPr lang="en-US" sz="900" dirty="0"/>
          </a:p>
        </p:txBody>
      </p:sp>
      <p:sp>
        <p:nvSpPr>
          <p:cNvPr id="35" name="Text 23"/>
          <p:cNvSpPr txBox="1"/>
          <p:nvPr/>
        </p:nvSpPr>
        <p:spPr>
          <a:xfrm>
            <a:off x="8193938" y="1705356"/>
            <a:ext cx="1718158"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開催前1週間〜</a:t>
            </a:r>
            <a:endParaRPr lang="en-US" sz="800" dirty="0"/>
          </a:p>
        </p:txBody>
      </p:sp>
      <p:sp>
        <p:nvSpPr>
          <p:cNvPr id="36" name="Shape 24"/>
          <p:cNvSpPr/>
          <p:nvPr/>
        </p:nvSpPr>
        <p:spPr>
          <a:xfrm>
            <a:off x="10104120" y="1352398"/>
            <a:ext cx="1591056" cy="314554"/>
          </a:xfrm>
          <a:prstGeom prst="roundRect">
            <a:avLst>
              <a:gd name="adj" fmla="val 70472"/>
            </a:avLst>
          </a:prstGeom>
          <a:solidFill>
            <a:srgbClr val="FFF8E1"/>
          </a:solidFill>
          <a:ln w="12700">
            <a:solidFill>
              <a:srgbClr val="FFFFFF">
                <a:alpha val="0"/>
              </a:srgbClr>
            </a:solidFill>
            <a:prstDash val="solid"/>
          </a:ln>
        </p:spPr>
      </p:sp>
      <p:sp>
        <p:nvSpPr>
          <p:cNvPr id="37" name="Text 25"/>
          <p:cNvSpPr txBox="1"/>
          <p:nvPr/>
        </p:nvSpPr>
        <p:spPr>
          <a:xfrm>
            <a:off x="10072116" y="1352398"/>
            <a:ext cx="1655064" cy="314554"/>
          </a:xfrm>
          <a:prstGeom prst="rect">
            <a:avLst/>
          </a:prstGeom>
          <a:solidFill>
            <a:srgbClr val="FFFFFF">
              <a:alpha val="0"/>
            </a:srgbClr>
          </a:solidFill>
          <a:ln>
            <a:solidFill>
              <a:srgbClr val="FFFFFF">
                <a:alpha val="0"/>
              </a:srgbClr>
            </a:solidFill>
          </a:ln>
        </p:spPr>
        <p:txBody>
          <a:bodyPr wrap="square" lIns="76200" tIns="76200" rIns="76200" bIns="76200" rtlCol="0" anchor="ctr"/>
          <a:lstStyle/>
          <a:p>
            <a:pPr marL="0" indent="0" algn="ctr">
              <a:buNone/>
            </a:pPr>
            <a:r>
              <a:rPr lang="en-US" sz="900" b="1" dirty="0">
                <a:solidFill>
                  <a:srgbClr val="000000"/>
                </a:solidFill>
                <a:latin typeface="Noto Sans JP" pitchFamily="34" charset="0"/>
                <a:ea typeface="Noto Sans JP" pitchFamily="34" charset="-122"/>
                <a:cs typeface="Noto Sans JP" pitchFamily="34" charset="-120"/>
              </a:rPr>
              <a:t>本番運営</a:t>
            </a:r>
            <a:endParaRPr lang="en-US" sz="900" dirty="0"/>
          </a:p>
        </p:txBody>
      </p:sp>
      <p:sp>
        <p:nvSpPr>
          <p:cNvPr id="38" name="Text 26"/>
          <p:cNvSpPr txBox="1"/>
          <p:nvPr/>
        </p:nvSpPr>
        <p:spPr>
          <a:xfrm>
            <a:off x="10041026" y="1705356"/>
            <a:ext cx="1718158"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開催期間中</a:t>
            </a:r>
            <a:endParaRPr lang="en-US" sz="800" dirty="0"/>
          </a:p>
        </p:txBody>
      </p:sp>
      <p:sp>
        <p:nvSpPr>
          <p:cNvPr id="39" name="Shape 27"/>
          <p:cNvSpPr/>
          <p:nvPr/>
        </p:nvSpPr>
        <p:spPr>
          <a:xfrm>
            <a:off x="6409944" y="1943100"/>
            <a:ext cx="5277002" cy="1086307"/>
          </a:xfrm>
          <a:prstGeom prst="roundRect">
            <a:avLst>
              <a:gd name="adj" fmla="val 5907"/>
            </a:avLst>
          </a:prstGeom>
          <a:solidFill>
            <a:srgbClr val="F8FBFF"/>
          </a:solidFill>
          <a:ln w="12700">
            <a:solidFill>
              <a:srgbClr val="E6F2FF"/>
            </a:solidFill>
            <a:prstDash val="solid"/>
          </a:ln>
        </p:spPr>
      </p:sp>
      <p:sp>
        <p:nvSpPr>
          <p:cNvPr id="40" name="Text 28"/>
          <p:cNvSpPr txBox="1"/>
          <p:nvPr/>
        </p:nvSpPr>
        <p:spPr>
          <a:xfrm>
            <a:off x="6515100" y="2048256"/>
            <a:ext cx="836676"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1. 企画・戦略</a:t>
            </a:r>
            <a:endParaRPr lang="en-US" sz="900" dirty="0"/>
          </a:p>
        </p:txBody>
      </p:sp>
      <p:sp>
        <p:nvSpPr>
          <p:cNvPr id="41" name="Text 29"/>
          <p:cNvSpPr txBox="1"/>
          <p:nvPr/>
        </p:nvSpPr>
        <p:spPr>
          <a:xfrm>
            <a:off x="9921240" y="2048256"/>
            <a:ext cx="1800454" cy="162763"/>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予算管理・アーティストブッキング</a:t>
            </a:r>
            <a:endParaRPr lang="en-US" sz="800" dirty="0"/>
          </a:p>
        </p:txBody>
      </p:sp>
      <p:sp>
        <p:nvSpPr>
          <p:cNvPr id="42" name="Text 30"/>
          <p:cNvSpPr txBox="1"/>
          <p:nvPr/>
        </p:nvSpPr>
        <p:spPr>
          <a:xfrm>
            <a:off x="6515100" y="2286000"/>
            <a:ext cx="714146"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2. 制作進行</a:t>
            </a:r>
            <a:endParaRPr lang="en-US" sz="900" dirty="0"/>
          </a:p>
        </p:txBody>
      </p:sp>
      <p:sp>
        <p:nvSpPr>
          <p:cNvPr id="43" name="Text 31"/>
          <p:cNvSpPr txBox="1"/>
          <p:nvPr/>
        </p:nvSpPr>
        <p:spPr>
          <a:xfrm>
            <a:off x="10333634" y="2286000"/>
            <a:ext cx="1357884" cy="162763"/>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タイムテーブル・転換管理</a:t>
            </a:r>
            <a:endParaRPr lang="en-US" sz="800" dirty="0"/>
          </a:p>
        </p:txBody>
      </p:sp>
      <p:sp>
        <p:nvSpPr>
          <p:cNvPr id="44" name="Text 32"/>
          <p:cNvSpPr txBox="1"/>
          <p:nvPr/>
        </p:nvSpPr>
        <p:spPr>
          <a:xfrm>
            <a:off x="6515100" y="2523744"/>
            <a:ext cx="714146"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3. 会場設計</a:t>
            </a:r>
            <a:endParaRPr lang="en-US" sz="900" dirty="0"/>
          </a:p>
        </p:txBody>
      </p:sp>
      <p:sp>
        <p:nvSpPr>
          <p:cNvPr id="45" name="Text 33"/>
          <p:cNvSpPr txBox="1"/>
          <p:nvPr/>
        </p:nvSpPr>
        <p:spPr>
          <a:xfrm>
            <a:off x="10639044" y="2523744"/>
            <a:ext cx="1019556" cy="162763"/>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動線計画・安全基準</a:t>
            </a:r>
            <a:endParaRPr lang="en-US" sz="800" dirty="0"/>
          </a:p>
        </p:txBody>
      </p:sp>
      <p:sp>
        <p:nvSpPr>
          <p:cNvPr id="46" name="Text 34"/>
          <p:cNvSpPr txBox="1"/>
          <p:nvPr/>
        </p:nvSpPr>
        <p:spPr>
          <a:xfrm>
            <a:off x="6515100" y="2762402"/>
            <a:ext cx="714146"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4. 現場管理</a:t>
            </a:r>
            <a:endParaRPr lang="en-US" sz="900" dirty="0"/>
          </a:p>
        </p:txBody>
      </p:sp>
      <p:sp>
        <p:nvSpPr>
          <p:cNvPr id="47" name="Text 35"/>
          <p:cNvSpPr txBox="1"/>
          <p:nvPr/>
        </p:nvSpPr>
        <p:spPr>
          <a:xfrm>
            <a:off x="10744200" y="2762402"/>
            <a:ext cx="914400" cy="162763"/>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入退場・混雑解消</a:t>
            </a:r>
            <a:endParaRPr lang="en-US" sz="800" dirty="0"/>
          </a:p>
        </p:txBody>
      </p:sp>
      <p:sp>
        <p:nvSpPr>
          <p:cNvPr id="48" name="Shape 36"/>
          <p:cNvSpPr/>
          <p:nvPr/>
        </p:nvSpPr>
        <p:spPr>
          <a:xfrm>
            <a:off x="6409944" y="3124505"/>
            <a:ext cx="5277002" cy="694944"/>
          </a:xfrm>
          <a:prstGeom prst="roundRect">
            <a:avLst>
              <a:gd name="adj" fmla="val 14420"/>
            </a:avLst>
          </a:prstGeom>
          <a:solidFill>
            <a:srgbClr val="FFF3E0"/>
          </a:solidFill>
          <a:ln w="12700">
            <a:solidFill>
              <a:srgbClr val="FFFFFF">
                <a:alpha val="0"/>
              </a:srgbClr>
            </a:solidFill>
            <a:prstDash val="solid"/>
          </a:ln>
        </p:spPr>
      </p:sp>
      <p:sp>
        <p:nvSpPr>
          <p:cNvPr id="49" name="Text 37"/>
          <p:cNvSpPr txBox="1"/>
          <p:nvPr/>
        </p:nvSpPr>
        <p:spPr>
          <a:xfrm>
            <a:off x="6677863" y="3219602"/>
            <a:ext cx="5105095"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重要管理項目 </a:t>
            </a:r>
            <a:endParaRPr lang="en-US" sz="900" dirty="0"/>
          </a:p>
        </p:txBody>
      </p:sp>
      <p:sp>
        <p:nvSpPr>
          <p:cNvPr id="50" name="Shape 38"/>
          <p:cNvSpPr/>
          <p:nvPr/>
        </p:nvSpPr>
        <p:spPr>
          <a:xfrm>
            <a:off x="6505956" y="3457346"/>
            <a:ext cx="733349" cy="267005"/>
          </a:xfrm>
          <a:prstGeom prst="roundRect">
            <a:avLst>
              <a:gd name="adj" fmla="val 97847"/>
            </a:avLst>
          </a:prstGeom>
          <a:solidFill>
            <a:srgbClr val="4A90E2">
              <a:alpha val="10000"/>
            </a:srgbClr>
          </a:solidFill>
          <a:ln w="12700">
            <a:solidFill>
              <a:srgbClr val="FFFFFF">
                <a:alpha val="0"/>
              </a:srgbClr>
            </a:solidFill>
            <a:prstDash val="solid"/>
          </a:ln>
        </p:spPr>
      </p:sp>
      <p:sp>
        <p:nvSpPr>
          <p:cNvPr id="51" name="Text 39"/>
          <p:cNvSpPr txBox="1"/>
          <p:nvPr/>
        </p:nvSpPr>
        <p:spPr>
          <a:xfrm>
            <a:off x="6505956" y="3457346"/>
            <a:ext cx="790956" cy="267005"/>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1200" dirty="0">
                <a:solidFill>
                  <a:srgbClr val="000000"/>
                </a:solidFill>
                <a:latin typeface="Noto Sans JP" pitchFamily="34" charset="0"/>
                <a:ea typeface="Noto Sans JP" pitchFamily="34" charset="-122"/>
                <a:cs typeface="Noto Sans JP" pitchFamily="34" charset="-120"/>
              </a:rPr>
              <a:t>危機管理</a:t>
            </a:r>
            <a:endParaRPr lang="en-US" sz="1200" dirty="0"/>
          </a:p>
        </p:txBody>
      </p:sp>
      <p:sp>
        <p:nvSpPr>
          <p:cNvPr id="52" name="Shape 40"/>
          <p:cNvSpPr/>
          <p:nvPr/>
        </p:nvSpPr>
        <p:spPr>
          <a:xfrm>
            <a:off x="7306056" y="3457346"/>
            <a:ext cx="733349" cy="267005"/>
          </a:xfrm>
          <a:prstGeom prst="roundRect">
            <a:avLst>
              <a:gd name="adj" fmla="val 97847"/>
            </a:avLst>
          </a:prstGeom>
          <a:solidFill>
            <a:srgbClr val="4A90E2">
              <a:alpha val="10000"/>
            </a:srgbClr>
          </a:solidFill>
          <a:ln w="12700">
            <a:solidFill>
              <a:srgbClr val="FFFFFF">
                <a:alpha val="0"/>
              </a:srgbClr>
            </a:solidFill>
            <a:prstDash val="solid"/>
          </a:ln>
        </p:spPr>
      </p:sp>
      <p:sp>
        <p:nvSpPr>
          <p:cNvPr id="53" name="Text 41"/>
          <p:cNvSpPr txBox="1"/>
          <p:nvPr/>
        </p:nvSpPr>
        <p:spPr>
          <a:xfrm>
            <a:off x="7306056" y="3457346"/>
            <a:ext cx="790956" cy="267005"/>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1200" dirty="0">
                <a:solidFill>
                  <a:srgbClr val="000000"/>
                </a:solidFill>
                <a:latin typeface="Noto Sans JP" pitchFamily="34" charset="0"/>
                <a:ea typeface="Noto Sans JP" pitchFamily="34" charset="-122"/>
                <a:cs typeface="Noto Sans JP" pitchFamily="34" charset="-120"/>
              </a:rPr>
              <a:t>安全統括</a:t>
            </a:r>
            <a:endParaRPr lang="en-US" sz="1200" dirty="0"/>
          </a:p>
        </p:txBody>
      </p:sp>
      <p:sp>
        <p:nvSpPr>
          <p:cNvPr id="54" name="Shape 42"/>
          <p:cNvSpPr/>
          <p:nvPr/>
        </p:nvSpPr>
        <p:spPr>
          <a:xfrm>
            <a:off x="8106156" y="3457346"/>
            <a:ext cx="733349" cy="267005"/>
          </a:xfrm>
          <a:prstGeom prst="roundRect">
            <a:avLst>
              <a:gd name="adj" fmla="val 97847"/>
            </a:avLst>
          </a:prstGeom>
          <a:solidFill>
            <a:srgbClr val="4A90E2">
              <a:alpha val="10000"/>
            </a:srgbClr>
          </a:solidFill>
          <a:ln w="12700">
            <a:solidFill>
              <a:srgbClr val="FFFFFF">
                <a:alpha val="0"/>
              </a:srgbClr>
            </a:solidFill>
            <a:prstDash val="solid"/>
          </a:ln>
        </p:spPr>
      </p:sp>
      <p:sp>
        <p:nvSpPr>
          <p:cNvPr id="55" name="Text 43"/>
          <p:cNvSpPr txBox="1"/>
          <p:nvPr/>
        </p:nvSpPr>
        <p:spPr>
          <a:xfrm>
            <a:off x="8106156" y="3457346"/>
            <a:ext cx="790956" cy="267005"/>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1200" dirty="0">
                <a:solidFill>
                  <a:srgbClr val="000000"/>
                </a:solidFill>
                <a:latin typeface="Noto Sans JP" pitchFamily="34" charset="0"/>
                <a:ea typeface="Noto Sans JP" pitchFamily="34" charset="-122"/>
                <a:cs typeface="Noto Sans JP" pitchFamily="34" charset="-120"/>
              </a:rPr>
              <a:t>衛生管理</a:t>
            </a:r>
            <a:endParaRPr lang="en-US" sz="1200" dirty="0"/>
          </a:p>
        </p:txBody>
      </p:sp>
      <p:sp>
        <p:nvSpPr>
          <p:cNvPr id="56" name="Shape 44"/>
          <p:cNvSpPr/>
          <p:nvPr/>
        </p:nvSpPr>
        <p:spPr>
          <a:xfrm>
            <a:off x="8906256" y="3457346"/>
            <a:ext cx="733349" cy="267005"/>
          </a:xfrm>
          <a:prstGeom prst="roundRect">
            <a:avLst>
              <a:gd name="adj" fmla="val 97847"/>
            </a:avLst>
          </a:prstGeom>
          <a:solidFill>
            <a:srgbClr val="4A90E2">
              <a:alpha val="10000"/>
            </a:srgbClr>
          </a:solidFill>
          <a:ln w="12700">
            <a:solidFill>
              <a:srgbClr val="FFFFFF">
                <a:alpha val="0"/>
              </a:srgbClr>
            </a:solidFill>
            <a:prstDash val="solid"/>
          </a:ln>
        </p:spPr>
      </p:sp>
      <p:sp>
        <p:nvSpPr>
          <p:cNvPr id="57" name="Text 45"/>
          <p:cNvSpPr txBox="1"/>
          <p:nvPr/>
        </p:nvSpPr>
        <p:spPr>
          <a:xfrm>
            <a:off x="8906256" y="3457346"/>
            <a:ext cx="790956" cy="267005"/>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1200" dirty="0">
                <a:solidFill>
                  <a:srgbClr val="000000"/>
                </a:solidFill>
                <a:latin typeface="Noto Sans JP" pitchFamily="34" charset="0"/>
                <a:ea typeface="Noto Sans JP" pitchFamily="34" charset="-122"/>
                <a:cs typeface="Noto Sans JP" pitchFamily="34" charset="-120"/>
              </a:rPr>
              <a:t>環境対策</a:t>
            </a:r>
            <a:endParaRPr lang="en-US" sz="1200" dirty="0"/>
          </a:p>
        </p:txBody>
      </p:sp>
      <p:sp>
        <p:nvSpPr>
          <p:cNvPr id="58" name="Shape 46"/>
          <p:cNvSpPr/>
          <p:nvPr/>
        </p:nvSpPr>
        <p:spPr>
          <a:xfrm>
            <a:off x="6286500" y="4038905"/>
            <a:ext cx="5524805" cy="1200607"/>
          </a:xfrm>
          <a:prstGeom prst="roundRect">
            <a:avLst>
              <a:gd name="adj" fmla="val 9671"/>
            </a:avLst>
          </a:prstGeom>
          <a:solidFill>
            <a:srgbClr val="FFFFFF"/>
          </a:solidFill>
          <a:ln w="12700">
            <a:solidFill>
              <a:srgbClr val="E6F2FF"/>
            </a:solidFill>
            <a:prstDash val="solid"/>
          </a:ln>
        </p:spPr>
      </p:sp>
      <p:sp>
        <p:nvSpPr>
          <p:cNvPr id="59" name="Shape 47"/>
          <p:cNvSpPr/>
          <p:nvPr/>
        </p:nvSpPr>
        <p:spPr>
          <a:xfrm>
            <a:off x="6409944" y="4162349"/>
            <a:ext cx="38405" cy="200254"/>
          </a:xfrm>
          <a:prstGeom prst="rect">
            <a:avLst/>
          </a:prstGeom>
          <a:solidFill>
            <a:srgbClr val="4A90E2"/>
          </a:solidFill>
          <a:ln w="12700">
            <a:solidFill>
              <a:srgbClr val="4A90E2">
                <a:alpha val="0"/>
              </a:srgbClr>
            </a:solidFill>
            <a:prstDash val="solid"/>
          </a:ln>
        </p:spPr>
      </p:sp>
      <p:sp>
        <p:nvSpPr>
          <p:cNvPr id="60" name="Text 48"/>
          <p:cNvSpPr txBox="1"/>
          <p:nvPr/>
        </p:nvSpPr>
        <p:spPr>
          <a:xfrm>
            <a:off x="6905549" y="4162349"/>
            <a:ext cx="4972507" cy="200254"/>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200" b="1" dirty="0">
                <a:solidFill>
                  <a:srgbClr val="0052CC"/>
                </a:solidFill>
                <a:latin typeface="Noto JP" pitchFamily="34" charset="0"/>
                <a:ea typeface="Noto JP" pitchFamily="34" charset="-122"/>
                <a:cs typeface="Noto JP" pitchFamily="34" charset="-120"/>
              </a:rPr>
              <a:t>運営成功のキーファクター </a:t>
            </a:r>
            <a:endParaRPr lang="en-US" sz="1200" dirty="0"/>
          </a:p>
        </p:txBody>
      </p:sp>
      <p:sp>
        <p:nvSpPr>
          <p:cNvPr id="61" name="Text 49"/>
          <p:cNvSpPr txBox="1"/>
          <p:nvPr/>
        </p:nvSpPr>
        <p:spPr>
          <a:xfrm>
            <a:off x="6409944" y="4438498"/>
            <a:ext cx="5353812" cy="676656"/>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 • </a:t>
            </a:r>
            <a:r>
              <a:rPr lang="en-US" sz="800" b="1" dirty="0">
                <a:solidFill>
                  <a:srgbClr val="333333"/>
                </a:solidFill>
                <a:latin typeface="Noto Sans JP" pitchFamily="34" charset="0"/>
                <a:ea typeface="Noto Sans JP" pitchFamily="34" charset="-122"/>
                <a:cs typeface="Noto Sans JP" pitchFamily="34" charset="-120"/>
              </a:rPr>
              <a:t>情報共有:</a:t>
            </a:r>
            <a:r>
              <a:rPr lang="en-US" sz="800" dirty="0">
                <a:solidFill>
                  <a:srgbClr val="333333"/>
                </a:solidFill>
                <a:latin typeface="Noto Sans JP" pitchFamily="34" charset="0"/>
                <a:ea typeface="Noto Sans JP" pitchFamily="34" charset="-122"/>
                <a:cs typeface="Noto Sans JP" pitchFamily="34" charset="-120"/>
              </a:rPr>
              <a:t> 無線・デジタルツールによるリアルタイム連携</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a:t>
            </a:r>
            <a:r>
              <a:rPr lang="en-US" sz="800" b="1" dirty="0">
                <a:solidFill>
                  <a:srgbClr val="333333"/>
                </a:solidFill>
                <a:latin typeface="Noto Sans JP" pitchFamily="34" charset="0"/>
                <a:ea typeface="Noto Sans JP" pitchFamily="34" charset="-122"/>
                <a:cs typeface="Noto Sans JP" pitchFamily="34" charset="-120"/>
              </a:rPr>
              <a:t>人員配置:</a:t>
            </a:r>
            <a:r>
              <a:rPr lang="en-US" sz="800" dirty="0">
                <a:solidFill>
                  <a:srgbClr val="333333"/>
                </a:solidFill>
                <a:latin typeface="Noto Sans JP" pitchFamily="34" charset="0"/>
                <a:ea typeface="Noto Sans JP" pitchFamily="34" charset="-122"/>
                <a:cs typeface="Noto Sans JP" pitchFamily="34" charset="-120"/>
              </a:rPr>
              <a:t> 適切なスキル・経験を持つスタッフ配置</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a:t>
            </a:r>
            <a:r>
              <a:rPr lang="en-US" sz="800" b="1" dirty="0">
                <a:solidFill>
                  <a:srgbClr val="333333"/>
                </a:solidFill>
                <a:latin typeface="Noto Sans JP" pitchFamily="34" charset="0"/>
                <a:ea typeface="Noto Sans JP" pitchFamily="34" charset="-122"/>
                <a:cs typeface="Noto Sans JP" pitchFamily="34" charset="-120"/>
              </a:rPr>
              <a:t>リスク管理:</a:t>
            </a:r>
            <a:r>
              <a:rPr lang="en-US" sz="800" dirty="0">
                <a:solidFill>
                  <a:srgbClr val="333333"/>
                </a:solidFill>
                <a:latin typeface="Noto Sans JP" pitchFamily="34" charset="0"/>
                <a:ea typeface="Noto Sans JP" pitchFamily="34" charset="-122"/>
                <a:cs typeface="Noto Sans JP" pitchFamily="34" charset="-120"/>
              </a:rPr>
              <a:t> 想定外事態への対応体制構築</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a:t>
            </a:r>
            <a:r>
              <a:rPr lang="en-US" sz="800" b="1" dirty="0">
                <a:solidFill>
                  <a:srgbClr val="333333"/>
                </a:solidFill>
                <a:latin typeface="Noto Sans JP" pitchFamily="34" charset="0"/>
                <a:ea typeface="Noto Sans JP" pitchFamily="34" charset="-122"/>
                <a:cs typeface="Noto Sans JP" pitchFamily="34" charset="-120"/>
              </a:rPr>
              <a:t>品質管理:</a:t>
            </a:r>
            <a:r>
              <a:rPr lang="en-US" sz="800" dirty="0">
                <a:solidFill>
                  <a:srgbClr val="333333"/>
                </a:solidFill>
                <a:latin typeface="Noto Sans JP" pitchFamily="34" charset="0"/>
                <a:ea typeface="Noto Sans JP" pitchFamily="34" charset="-122"/>
                <a:cs typeface="Noto Sans JP" pitchFamily="34" charset="-120"/>
              </a:rPr>
              <a:t> ドキュメント化・標準化の徹底 </a:t>
            </a:r>
            <a:endParaRPr lang="en-US" sz="800" dirty="0"/>
          </a:p>
        </p:txBody>
      </p:sp>
      <p:pic>
        <p:nvPicPr>
          <p:cNvPr id="62" name="Image 9" descr="preencoded.png"/>
          <p:cNvPicPr>
            <a:picLocks noChangeAspect="1"/>
          </p:cNvPicPr>
          <p:nvPr/>
        </p:nvPicPr>
        <p:blipFill>
          <a:blip r:embed="rId12"/>
          <a:srcRect/>
          <a:stretch/>
        </p:blipFill>
        <p:spPr>
          <a:xfrm>
            <a:off x="6543446" y="1086307"/>
            <a:ext cx="152705" cy="152705"/>
          </a:xfrm>
          <a:prstGeom prst="rect">
            <a:avLst/>
          </a:prstGeom>
        </p:spPr>
      </p:pic>
      <p:pic>
        <p:nvPicPr>
          <p:cNvPr id="63" name="Image 10" descr="preencoded.png"/>
          <p:cNvPicPr>
            <a:picLocks noChangeAspect="1"/>
          </p:cNvPicPr>
          <p:nvPr/>
        </p:nvPicPr>
        <p:blipFill>
          <a:blip r:embed="rId13"/>
          <a:srcRect/>
          <a:stretch/>
        </p:blipFill>
        <p:spPr>
          <a:xfrm>
            <a:off x="6505956" y="3252521"/>
            <a:ext cx="114300" cy="114300"/>
          </a:xfrm>
          <a:prstGeom prst="rect">
            <a:avLst/>
          </a:prstGeom>
        </p:spPr>
      </p:pic>
      <p:pic>
        <p:nvPicPr>
          <p:cNvPr id="64" name="Image 11" descr="preencoded.png"/>
          <p:cNvPicPr>
            <a:picLocks noChangeAspect="1"/>
          </p:cNvPicPr>
          <p:nvPr/>
        </p:nvPicPr>
        <p:blipFill>
          <a:blip r:embed="rId14"/>
          <a:srcRect/>
          <a:stretch/>
        </p:blipFill>
        <p:spPr>
          <a:xfrm>
            <a:off x="6543446" y="4172407"/>
            <a:ext cx="152705" cy="152705"/>
          </a:xfrm>
          <a:prstGeom prst="rect">
            <a:avLst/>
          </a:prstGeom>
        </p:spPr>
      </p:pic>
      <p:sp>
        <p:nvSpPr>
          <p:cNvPr id="65" name="Text 50"/>
          <p:cNvSpPr txBox="1"/>
          <p:nvPr/>
        </p:nvSpPr>
        <p:spPr>
          <a:xfrm>
            <a:off x="381305" y="6534302"/>
            <a:ext cx="3048610" cy="152705"/>
          </a:xfrm>
          <a:prstGeom prst="rect">
            <a:avLst/>
          </a:prstGeom>
          <a:noFill/>
          <a:ln/>
        </p:spPr>
        <p:txBody>
          <a:bodyPr wrap="square" lIns="0" tIns="0" rIns="0" bIns="0" rtlCol="0" anchor="ctr"/>
          <a:lstStyle/>
          <a:p>
            <a:pPr marL="0" indent="0" algn="l">
              <a:buNone/>
            </a:pPr>
            <a:r>
              <a:rPr lang="en-US" sz="800" dirty="0">
                <a:solidFill>
                  <a:srgbClr val="999999"/>
                </a:solidFill>
                <a:latin typeface="Noto Sans JP" pitchFamily="34" charset="0"/>
                <a:ea typeface="Noto Sans JP" pitchFamily="34" charset="-122"/>
                <a:cs typeface="Noto Sans JP" pitchFamily="34" charset="-120"/>
              </a:rPr>
              <a:t>Source: 業界推計値および公開情報に基づく分析</a:t>
            </a:r>
            <a:endParaRPr lang="en-US" sz="800" dirty="0"/>
          </a:p>
        </p:txBody>
      </p:sp>
      <p:sp>
        <p:nvSpPr>
          <p:cNvPr id="66" name="Text 51"/>
          <p:cNvSpPr txBox="1"/>
          <p:nvPr/>
        </p:nvSpPr>
        <p:spPr>
          <a:xfrm>
            <a:off x="10782605" y="6553505"/>
            <a:ext cx="1028700" cy="181051"/>
          </a:xfrm>
          <a:prstGeom prst="rect">
            <a:avLst/>
          </a:prstGeom>
          <a:noFill/>
          <a:ln/>
        </p:spPr>
        <p:txBody>
          <a:bodyPr wrap="square" lIns="0" tIns="0" rIns="0" bIns="0" rtlCol="0" anchor="ctr"/>
          <a:lstStyle/>
          <a:p>
            <a:pPr marL="0" indent="0" algn="r">
              <a:buNone/>
            </a:pPr>
            <a:r>
              <a:rPr lang="en-US" sz="900" dirty="0">
                <a:solidFill>
                  <a:srgbClr val="003366"/>
                </a:solidFill>
                <a:latin typeface="Noto Sans JP" pitchFamily="34" charset="0"/>
                <a:ea typeface="Noto Sans JP" pitchFamily="34" charset="-122"/>
                <a:cs typeface="Noto Sans JP" pitchFamily="34" charset="-120"/>
              </a:rPr>
              <a:t>21</a:t>
            </a:r>
            <a:endParaRPr lang="en-US"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Text 2"/>
          <p:cNvSpPr txBox="1"/>
          <p:nvPr/>
        </p:nvSpPr>
        <p:spPr>
          <a:xfrm>
            <a:off x="381305" y="190195"/>
            <a:ext cx="11621110" cy="324612"/>
          </a:xfrm>
          <a:prstGeom prst="rect">
            <a:avLst/>
          </a:prstGeom>
          <a:noFill/>
          <a:ln/>
        </p:spPr>
        <p:txBody>
          <a:bodyPr wrap="square" lIns="0" tIns="0" rIns="0" bIns="0" rtlCol="0" anchor="ctr"/>
          <a:lstStyle/>
          <a:p>
            <a:pPr marL="0" indent="0" algn="l">
              <a:buNone/>
            </a:pPr>
            <a:r>
              <a:rPr lang="en-US" sz="2100" b="1" dirty="0">
                <a:solidFill>
                  <a:srgbClr val="003366"/>
                </a:solidFill>
                <a:latin typeface="Montserrat" pitchFamily="34" charset="0"/>
                <a:ea typeface="Montserrat" pitchFamily="34" charset="-122"/>
                <a:cs typeface="Montserrat" pitchFamily="34" charset="-120"/>
              </a:rPr>
              <a:t>警備・誘導・ゲートオペレーション体制</a:t>
            </a:r>
            <a:endParaRPr lang="en-US" sz="2100" dirty="0"/>
          </a:p>
        </p:txBody>
      </p:sp>
      <p:pic>
        <p:nvPicPr>
          <p:cNvPr id="5" name="Image 0" descr="preencoded.png"/>
          <p:cNvPicPr>
            <a:picLocks noChangeAspect="1"/>
          </p:cNvPicPr>
          <p:nvPr/>
        </p:nvPicPr>
        <p:blipFill>
          <a:blip r:embed="rId3"/>
          <a:srcRect t="-400" b="-400"/>
          <a:stretch/>
        </p:blipFill>
        <p:spPr>
          <a:xfrm>
            <a:off x="381305" y="619049"/>
            <a:ext cx="571500" cy="38405"/>
          </a:xfrm>
          <a:prstGeom prst="rect">
            <a:avLst/>
          </a:prstGeom>
        </p:spPr>
      </p:pic>
      <p:sp>
        <p:nvSpPr>
          <p:cNvPr id="6" name="Shape 3"/>
          <p:cNvSpPr/>
          <p:nvPr/>
        </p:nvSpPr>
        <p:spPr>
          <a:xfrm>
            <a:off x="381305" y="895198"/>
            <a:ext cx="38405" cy="190195"/>
          </a:xfrm>
          <a:prstGeom prst="rect">
            <a:avLst/>
          </a:prstGeom>
          <a:solidFill>
            <a:srgbClr val="4A90E2"/>
          </a:solidFill>
          <a:ln w="12700">
            <a:solidFill>
              <a:srgbClr val="4A90E2">
                <a:alpha val="0"/>
              </a:srgbClr>
            </a:solidFill>
            <a:prstDash val="solid"/>
          </a:ln>
        </p:spPr>
      </p:sp>
      <p:sp>
        <p:nvSpPr>
          <p:cNvPr id="7" name="Text 4"/>
          <p:cNvSpPr txBox="1"/>
          <p:nvPr/>
        </p:nvSpPr>
        <p:spPr>
          <a:xfrm>
            <a:off x="514807" y="895198"/>
            <a:ext cx="2857500" cy="19111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外周警戒・交通誘導・近隣対策の具体的配置</a:t>
            </a:r>
            <a:endParaRPr lang="en-US" sz="100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381305" y="1333195"/>
          <a:ext cx="7620609" cy="2772460"/>
        </p:xfrm>
        <a:graphic>
          <a:graphicData uri="http://schemas.openxmlformats.org/drawingml/2006/table">
            <a:tbl>
              <a:tblPr/>
              <a:tblGrid>
                <a:gridCol w="1217066">
                  <a:extLst>
                    <a:ext uri="{9D8B030D-6E8A-4147-A177-3AD203B41FA5}">
                      <a16:colId xmlns:a16="http://schemas.microsoft.com/office/drawing/2014/main" val="20000"/>
                    </a:ext>
                  </a:extLst>
                </a:gridCol>
                <a:gridCol w="1907438">
                  <a:extLst>
                    <a:ext uri="{9D8B030D-6E8A-4147-A177-3AD203B41FA5}">
                      <a16:colId xmlns:a16="http://schemas.microsoft.com/office/drawing/2014/main" val="20001"/>
                    </a:ext>
                  </a:extLst>
                </a:gridCol>
                <a:gridCol w="2252167">
                  <a:extLst>
                    <a:ext uri="{9D8B030D-6E8A-4147-A177-3AD203B41FA5}">
                      <a16:colId xmlns:a16="http://schemas.microsoft.com/office/drawing/2014/main" val="20002"/>
                    </a:ext>
                  </a:extLst>
                </a:gridCol>
                <a:gridCol w="2243938">
                  <a:extLst>
                    <a:ext uri="{9D8B030D-6E8A-4147-A177-3AD203B41FA5}">
                      <a16:colId xmlns:a16="http://schemas.microsoft.com/office/drawing/2014/main" val="20003"/>
                    </a:ext>
                  </a:extLst>
                </a:gridCol>
              </a:tblGrid>
              <a:tr h="554492">
                <a:tc>
                  <a:txBody>
                    <a:bodyPr/>
                    <a:lstStyle/>
                    <a:p>
                      <a:pPr marL="0" indent="0" algn="l">
                        <a:buNone/>
                      </a:pPr>
                      <a:r>
                        <a:rPr lang="en-US" sz="825" b="1" dirty="0">
                          <a:solidFill>
                            <a:srgbClr val="FFFFFF"/>
                          </a:solidFill>
                          <a:latin typeface="Noto Sans JP" pitchFamily="34" charset="0"/>
                          <a:ea typeface="Noto Sans JP" pitchFamily="34" charset="-122"/>
                          <a:cs typeface="Noto Sans JP" pitchFamily="34" charset="-120"/>
                        </a:rPr>
                        <a:t>警備区域</a:t>
                      </a:r>
                      <a:endParaRPr lang="en-US" sz="825" dirty="0">
                        <a:latin typeface="Noto Sans JP" charset="0"/>
                        <a:ea typeface="Noto Sans JP" charset="0"/>
                        <a:cs typeface="Noto Sans JP" charset="0"/>
                      </a:endParaRPr>
                    </a:p>
                  </a:txBody>
                  <a:tcPr marL="95098" marR="95098" marT="75895" marB="75895" anchor="ctr">
                    <a:lnL w="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c>
                  <a:txBody>
                    <a:bodyPr/>
                    <a:lstStyle/>
                    <a:p>
                      <a:pPr marL="0" indent="0" algn="l">
                        <a:buNone/>
                      </a:pPr>
                      <a:r>
                        <a:rPr lang="en-US" sz="825" b="1" dirty="0">
                          <a:solidFill>
                            <a:srgbClr val="FFFFFF"/>
                          </a:solidFill>
                          <a:latin typeface="Noto Sans JP" pitchFamily="34" charset="0"/>
                          <a:ea typeface="Noto Sans JP" pitchFamily="34" charset="-122"/>
                          <a:cs typeface="Noto Sans JP" pitchFamily="34" charset="-120"/>
                        </a:rPr>
                        <a:t>配置・担当</a:t>
                      </a:r>
                      <a:endParaRPr lang="en-US" sz="825" dirty="0">
                        <a:latin typeface="Noto Sans JP" charset="0"/>
                        <a:ea typeface="Noto Sans JP" charset="0"/>
                        <a:cs typeface="Noto Sans JP" charset="0"/>
                      </a:endParaRPr>
                    </a:p>
                  </a:txBody>
                  <a:tcPr marL="95098" marR="95098" marT="75895" marB="7589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c>
                  <a:txBody>
                    <a:bodyPr/>
                    <a:lstStyle/>
                    <a:p>
                      <a:pPr marL="0" indent="0" algn="l">
                        <a:buNone/>
                      </a:pPr>
                      <a:r>
                        <a:rPr lang="en-US" sz="825" b="1" dirty="0">
                          <a:solidFill>
                            <a:srgbClr val="FFFFFF"/>
                          </a:solidFill>
                          <a:latin typeface="Noto Sans JP" pitchFamily="34" charset="0"/>
                          <a:ea typeface="Noto Sans JP" pitchFamily="34" charset="-122"/>
                          <a:cs typeface="Noto Sans JP" pitchFamily="34" charset="-120"/>
                        </a:rPr>
                        <a:t>主要業務内容</a:t>
                      </a:r>
                      <a:endParaRPr lang="en-US" sz="825" dirty="0">
                        <a:latin typeface="Noto Sans JP" charset="0"/>
                        <a:ea typeface="Noto Sans JP" charset="0"/>
                        <a:cs typeface="Noto Sans JP" charset="0"/>
                      </a:endParaRPr>
                    </a:p>
                  </a:txBody>
                  <a:tcPr marL="95098" marR="95098" marT="75895" marB="7589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tc>
                  <a:txBody>
                    <a:bodyPr/>
                    <a:lstStyle/>
                    <a:p>
                      <a:pPr marL="0" indent="0" algn="l">
                        <a:buNone/>
                      </a:pPr>
                      <a:r>
                        <a:rPr lang="en-US" sz="825" b="1" dirty="0">
                          <a:solidFill>
                            <a:srgbClr val="FFFFFF"/>
                          </a:solidFill>
                          <a:latin typeface="Noto Sans JP" pitchFamily="34" charset="0"/>
                          <a:ea typeface="Noto Sans JP" pitchFamily="34" charset="-122"/>
                          <a:cs typeface="Noto Sans JP" pitchFamily="34" charset="-120"/>
                        </a:rPr>
                        <a:t>対応・備考</a:t>
                      </a:r>
                      <a:endParaRPr lang="en-US" sz="825" dirty="0">
                        <a:latin typeface="Noto Sans JP" charset="0"/>
                        <a:ea typeface="Noto Sans JP" charset="0"/>
                        <a:cs typeface="Noto Sans JP" charset="0"/>
                      </a:endParaRPr>
                    </a:p>
                  </a:txBody>
                  <a:tcPr marL="95098" marR="95098" marT="75895" marB="75895" anchor="ctr">
                    <a:lnL w="9525"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0052CC"/>
                    </a:solidFill>
                  </a:tcPr>
                </a:tc>
                <a:extLst>
                  <a:ext uri="{0D108BD9-81ED-4DB2-BD59-A6C34878D82A}">
                    <a16:rowId xmlns:a16="http://schemas.microsoft.com/office/drawing/2014/main" val="10000"/>
                  </a:ext>
                </a:extLst>
              </a:tr>
              <a:tr h="554492">
                <a:tc>
                  <a:txBody>
                    <a:bodyPr/>
                    <a:lstStyle/>
                    <a:p>
                      <a:pPr marL="0" indent="0">
                        <a:buNone/>
                      </a:pPr>
                      <a:r>
                        <a:rPr lang="en-US" sz="825" b="1" dirty="0">
                          <a:solidFill>
                            <a:srgbClr val="333333"/>
                          </a:solidFill>
                          <a:latin typeface="Noto Sans JP" pitchFamily="34" charset="0"/>
                          <a:ea typeface="Noto Sans JP" pitchFamily="34" charset="-122"/>
                          <a:cs typeface="Noto Sans JP" pitchFamily="34" charset="-120"/>
                        </a:rPr>
                        <a:t>外周警戒</a:t>
                      </a:r>
                      <a:endParaRPr lang="en-US" sz="1200" dirty="0"/>
                    </a:p>
                    <a:p>
                      <a:pPr marL="0" indent="0">
                        <a:buNone/>
                      </a:pPr>
                      <a:r>
                        <a:rPr lang="en-US" sz="750" b="1" dirty="0">
                          <a:solidFill>
                            <a:srgbClr val="2E7D32"/>
                          </a:solidFill>
                          <a:latin typeface="Noto Sans JP" pitchFamily="34" charset="0"/>
                          <a:ea typeface="Noto Sans JP" pitchFamily="34" charset="-122"/>
                          <a:cs typeface="Noto Sans JP" pitchFamily="34" charset="-120"/>
                        </a:rPr>
                        <a:t>24H</a:t>
                      </a:r>
                      <a:endParaRPr lang="en-US" sz="1200" dirty="0"/>
                    </a:p>
                  </a:txBody>
                  <a:tcPr marL="95098" marR="95098" marT="75895" marB="75895">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825" dirty="0">
                          <a:solidFill>
                            <a:srgbClr val="333333"/>
                          </a:solidFill>
                          <a:latin typeface="Noto Sans JP" pitchFamily="34" charset="0"/>
                          <a:ea typeface="Noto Sans JP" pitchFamily="34" charset="-122"/>
                          <a:cs typeface="Noto Sans JP" pitchFamily="34" charset="-120"/>
                        </a:rPr>
                        <a:t>警備員8名</a:t>
                      </a:r>
                      <a:endParaRPr lang="en-US" sz="1200" dirty="0"/>
                    </a:p>
                    <a:p>
                      <a:pPr marL="0" indent="0">
                        <a:buNone/>
                      </a:pPr>
                      <a:r>
                        <a:rPr lang="en-US" sz="825" dirty="0">
                          <a:solidFill>
                            <a:srgbClr val="333333"/>
                          </a:solidFill>
                          <a:latin typeface="Noto Sans JP" pitchFamily="34" charset="0"/>
                          <a:ea typeface="Noto Sans JP" pitchFamily="34" charset="-122"/>
                          <a:cs typeface="Noto Sans JP" pitchFamily="34" charset="-120"/>
                        </a:rPr>
                        <a:t>巡回車2台</a:t>
                      </a:r>
                      <a:endParaRPr lang="en-US" sz="1200" dirty="0"/>
                    </a:p>
                  </a:txBody>
                  <a:tcPr marL="95098" marR="95098" marT="75895" marB="75895">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825" dirty="0">
                          <a:solidFill>
                            <a:srgbClr val="333333"/>
                          </a:solidFill>
                          <a:latin typeface="Noto Sans JP" pitchFamily="34" charset="0"/>
                          <a:ea typeface="Noto Sans JP" pitchFamily="34" charset="-122"/>
                          <a:cs typeface="Noto Sans JP" pitchFamily="34" charset="-120"/>
                        </a:rPr>
                        <a:t>• 会場周辺の巡回警備</a:t>
                      </a:r>
                      <a:endParaRPr lang="en-US" sz="1200" dirty="0"/>
                    </a:p>
                    <a:p>
                      <a:pPr marL="0" indent="0">
                        <a:buNone/>
                      </a:pPr>
                      <a:r>
                        <a:rPr lang="en-US" sz="825" dirty="0">
                          <a:solidFill>
                            <a:srgbClr val="333333"/>
                          </a:solidFill>
                          <a:latin typeface="Noto Sans JP" pitchFamily="34" charset="0"/>
                          <a:ea typeface="Noto Sans JP" pitchFamily="34" charset="-122"/>
                          <a:cs typeface="Noto Sans JP" pitchFamily="34" charset="-120"/>
                        </a:rPr>
                        <a:t>• 不審者・不審物の確認</a:t>
                      </a:r>
                      <a:endParaRPr lang="en-US" sz="1200" dirty="0"/>
                    </a:p>
                    <a:p>
                      <a:pPr marL="0" indent="0">
                        <a:buNone/>
                      </a:pPr>
                      <a:r>
                        <a:rPr lang="en-US" sz="825" dirty="0">
                          <a:solidFill>
                            <a:srgbClr val="333333"/>
                          </a:solidFill>
                          <a:latin typeface="Noto Sans JP" pitchFamily="34" charset="0"/>
                          <a:ea typeface="Noto Sans JP" pitchFamily="34" charset="-122"/>
                          <a:cs typeface="Noto Sans JP" pitchFamily="34" charset="-120"/>
                        </a:rPr>
                        <a:t>• 近隣住民への対応</a:t>
                      </a:r>
                      <a:endParaRPr lang="en-US" sz="1200" dirty="0"/>
                    </a:p>
                  </a:txBody>
                  <a:tcPr marL="95098" marR="95098" marT="75895" marB="75895">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825" dirty="0">
                          <a:solidFill>
                            <a:srgbClr val="333333"/>
                          </a:solidFill>
                          <a:latin typeface="Noto Sans JP" pitchFamily="34" charset="0"/>
                          <a:ea typeface="Noto Sans JP" pitchFamily="34" charset="-122"/>
                          <a:cs typeface="Noto Sans JP" pitchFamily="34" charset="-120"/>
                        </a:rPr>
                        <a:t>• 15分間隔巡回</a:t>
                      </a:r>
                      <a:endParaRPr lang="en-US" sz="1200" dirty="0"/>
                    </a:p>
                    <a:p>
                      <a:pPr marL="0" indent="0">
                        <a:buNone/>
                      </a:pPr>
                      <a:r>
                        <a:rPr lang="en-US" sz="825" dirty="0">
                          <a:solidFill>
                            <a:srgbClr val="333333"/>
                          </a:solidFill>
                          <a:latin typeface="Noto Sans JP" pitchFamily="34" charset="0"/>
                          <a:ea typeface="Noto Sans JP" pitchFamily="34" charset="-122"/>
                          <a:cs typeface="Noto Sans JP" pitchFamily="34" charset="-120"/>
                        </a:rPr>
                        <a:t>• 無線連絡確保</a:t>
                      </a:r>
                      <a:endParaRPr lang="en-US" sz="1200" dirty="0"/>
                    </a:p>
                    <a:p>
                      <a:pPr marL="0" indent="0">
                        <a:buNone/>
                      </a:pPr>
                      <a:r>
                        <a:rPr lang="en-US" sz="825" dirty="0">
                          <a:solidFill>
                            <a:srgbClr val="333333"/>
                          </a:solidFill>
                          <a:latin typeface="Noto Sans JP" pitchFamily="34" charset="0"/>
                          <a:ea typeface="Noto Sans JP" pitchFamily="34" charset="-122"/>
                          <a:cs typeface="Noto Sans JP" pitchFamily="34" charset="-120"/>
                        </a:rPr>
                        <a:t>• 夜間増員対応可</a:t>
                      </a:r>
                      <a:endParaRPr lang="en-US" sz="1200" dirty="0"/>
                    </a:p>
                  </a:txBody>
                  <a:tcPr marL="95098" marR="95098" marT="75895" marB="75895">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extLst>
                  <a:ext uri="{0D108BD9-81ED-4DB2-BD59-A6C34878D82A}">
                    <a16:rowId xmlns:a16="http://schemas.microsoft.com/office/drawing/2014/main" val="10001"/>
                  </a:ext>
                </a:extLst>
              </a:tr>
              <a:tr h="554492">
                <a:tc>
                  <a:txBody>
                    <a:bodyPr/>
                    <a:lstStyle/>
                    <a:p>
                      <a:pPr marL="0" indent="0">
                        <a:buNone/>
                      </a:pPr>
                      <a:r>
                        <a:rPr lang="en-US" sz="825" b="1" dirty="0">
                          <a:solidFill>
                            <a:srgbClr val="333333"/>
                          </a:solidFill>
                          <a:latin typeface="Noto Sans JP" pitchFamily="34" charset="0"/>
                          <a:ea typeface="Noto Sans JP" pitchFamily="34" charset="-122"/>
                          <a:cs typeface="Noto Sans JP" pitchFamily="34" charset="-120"/>
                        </a:rPr>
                        <a:t>ゲート管理</a:t>
                      </a:r>
                      <a:endParaRPr lang="en-US" sz="1200" dirty="0"/>
                    </a:p>
                    <a:p>
                      <a:pPr marL="0" indent="0">
                        <a:buNone/>
                      </a:pPr>
                      <a:r>
                        <a:rPr lang="en-US" sz="750" b="1" dirty="0">
                          <a:solidFill>
                            <a:srgbClr val="F57F17"/>
                          </a:solidFill>
                          <a:latin typeface="Noto Sans JP" pitchFamily="34" charset="0"/>
                          <a:ea typeface="Noto Sans JP" pitchFamily="34" charset="-122"/>
                          <a:cs typeface="Noto Sans JP" pitchFamily="34" charset="-120"/>
                        </a:rPr>
                        <a:t>ピーク時</a:t>
                      </a:r>
                      <a:endParaRPr lang="en-US" sz="1200" dirty="0"/>
                    </a:p>
                  </a:txBody>
                  <a:tcPr marL="95098" marR="95098" marT="75895" marB="75895">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825" dirty="0">
                          <a:solidFill>
                            <a:srgbClr val="333333"/>
                          </a:solidFill>
                          <a:latin typeface="Noto Sans JP" pitchFamily="34" charset="0"/>
                          <a:ea typeface="Noto Sans JP" pitchFamily="34" charset="-122"/>
                          <a:cs typeface="Noto Sans JP" pitchFamily="34" charset="-120"/>
                        </a:rPr>
                        <a:t>警備員6名</a:t>
                      </a:r>
                      <a:endParaRPr lang="en-US" sz="1200" dirty="0"/>
                    </a:p>
                    <a:p>
                      <a:pPr marL="0" indent="0">
                        <a:buNone/>
                      </a:pPr>
                      <a:r>
                        <a:rPr lang="en-US" sz="825" dirty="0">
                          <a:solidFill>
                            <a:srgbClr val="333333"/>
                          </a:solidFill>
                          <a:latin typeface="Noto Sans JP" pitchFamily="34" charset="0"/>
                          <a:ea typeface="Noto Sans JP" pitchFamily="34" charset="-122"/>
                          <a:cs typeface="Noto Sans JP" pitchFamily="34" charset="-120"/>
                        </a:rPr>
                        <a:t>検査員4名</a:t>
                      </a:r>
                      <a:endParaRPr lang="en-US" sz="1200" dirty="0"/>
                    </a:p>
                  </a:txBody>
                  <a:tcPr marL="95098" marR="95098" marT="75895" marB="75895">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825" dirty="0">
                          <a:solidFill>
                            <a:srgbClr val="333333"/>
                          </a:solidFill>
                          <a:latin typeface="Noto Sans JP" pitchFamily="34" charset="0"/>
                          <a:ea typeface="Noto Sans JP" pitchFamily="34" charset="-122"/>
                          <a:cs typeface="Noto Sans JP" pitchFamily="34" charset="-120"/>
                        </a:rPr>
                        <a:t>• 入場者の手荷物検査</a:t>
                      </a:r>
                      <a:endParaRPr lang="en-US" sz="1200" dirty="0"/>
                    </a:p>
                    <a:p>
                      <a:pPr marL="0" indent="0">
                        <a:buNone/>
                      </a:pPr>
                      <a:r>
                        <a:rPr lang="en-US" sz="825" dirty="0">
                          <a:solidFill>
                            <a:srgbClr val="333333"/>
                          </a:solidFill>
                          <a:latin typeface="Noto Sans JP" pitchFamily="34" charset="0"/>
                          <a:ea typeface="Noto Sans JP" pitchFamily="34" charset="-122"/>
                          <a:cs typeface="Noto Sans JP" pitchFamily="34" charset="-120"/>
                        </a:rPr>
                        <a:t>• 金属探知機運用</a:t>
                      </a:r>
                      <a:endParaRPr lang="en-US" sz="1200" dirty="0"/>
                    </a:p>
                    <a:p>
                      <a:pPr marL="0" indent="0">
                        <a:buNone/>
                      </a:pPr>
                      <a:r>
                        <a:rPr lang="en-US" sz="825" dirty="0">
                          <a:solidFill>
                            <a:srgbClr val="333333"/>
                          </a:solidFill>
                          <a:latin typeface="Noto Sans JP" pitchFamily="34" charset="0"/>
                          <a:ea typeface="Noto Sans JP" pitchFamily="34" charset="-122"/>
                          <a:cs typeface="Noto Sans JP" pitchFamily="34" charset="-120"/>
                        </a:rPr>
                        <a:t>• リストバンド確認</a:t>
                      </a:r>
                      <a:endParaRPr lang="en-US" sz="1200" dirty="0"/>
                    </a:p>
                  </a:txBody>
                  <a:tcPr marL="95098" marR="95098" marT="75895" marB="75895">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825" dirty="0">
                          <a:solidFill>
                            <a:srgbClr val="333333"/>
                          </a:solidFill>
                          <a:latin typeface="Noto Sans JP" pitchFamily="34" charset="0"/>
                          <a:ea typeface="Noto Sans JP" pitchFamily="34" charset="-122"/>
                          <a:cs typeface="Noto Sans JP" pitchFamily="34" charset="-120"/>
                        </a:rPr>
                        <a:t>• 混雑時は増員</a:t>
                      </a:r>
                      <a:endParaRPr lang="en-US" sz="1200" dirty="0"/>
                    </a:p>
                    <a:p>
                      <a:pPr marL="0" indent="0">
                        <a:buNone/>
                      </a:pPr>
                      <a:r>
                        <a:rPr lang="en-US" sz="825" dirty="0">
                          <a:solidFill>
                            <a:srgbClr val="333333"/>
                          </a:solidFill>
                          <a:latin typeface="Noto Sans JP" pitchFamily="34" charset="0"/>
                          <a:ea typeface="Noto Sans JP" pitchFamily="34" charset="-122"/>
                          <a:cs typeface="Noto Sans JP" pitchFamily="34" charset="-120"/>
                        </a:rPr>
                        <a:t>• 持込禁止品の確認</a:t>
                      </a:r>
                      <a:endParaRPr lang="en-US" sz="1200" dirty="0"/>
                    </a:p>
                    <a:p>
                      <a:pPr marL="0" indent="0">
                        <a:buNone/>
                      </a:pPr>
                      <a:r>
                        <a:rPr lang="en-US" sz="825" dirty="0">
                          <a:solidFill>
                            <a:srgbClr val="333333"/>
                          </a:solidFill>
                          <a:latin typeface="Noto Sans JP" pitchFamily="34" charset="0"/>
                          <a:ea typeface="Noto Sans JP" pitchFamily="34" charset="-122"/>
                          <a:cs typeface="Noto Sans JP" pitchFamily="34" charset="-120"/>
                        </a:rPr>
                        <a:t>• 再入場管理</a:t>
                      </a:r>
                      <a:endParaRPr lang="en-US" sz="1200" dirty="0"/>
                    </a:p>
                  </a:txBody>
                  <a:tcPr marL="95098" marR="95098" marT="75895" marB="75895">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extLst>
                  <a:ext uri="{0D108BD9-81ED-4DB2-BD59-A6C34878D82A}">
                    <a16:rowId xmlns:a16="http://schemas.microsoft.com/office/drawing/2014/main" val="10002"/>
                  </a:ext>
                </a:extLst>
              </a:tr>
              <a:tr h="554492">
                <a:tc>
                  <a:txBody>
                    <a:bodyPr/>
                    <a:lstStyle/>
                    <a:p>
                      <a:pPr marL="0" indent="0">
                        <a:buNone/>
                      </a:pPr>
                      <a:r>
                        <a:rPr lang="en-US" sz="825" b="1" dirty="0">
                          <a:solidFill>
                            <a:srgbClr val="333333"/>
                          </a:solidFill>
                          <a:latin typeface="Noto Sans JP" pitchFamily="34" charset="0"/>
                          <a:ea typeface="Noto Sans JP" pitchFamily="34" charset="-122"/>
                          <a:cs typeface="Noto Sans JP" pitchFamily="34" charset="-120"/>
                        </a:rPr>
                        <a:t>交通誘導</a:t>
                      </a:r>
                      <a:endParaRPr lang="en-US" sz="1200" dirty="0"/>
                    </a:p>
                    <a:p>
                      <a:pPr marL="0" indent="0">
                        <a:buNone/>
                      </a:pPr>
                      <a:r>
                        <a:rPr lang="en-US" sz="750" b="1" dirty="0">
                          <a:solidFill>
                            <a:srgbClr val="1565C0"/>
                          </a:solidFill>
                          <a:latin typeface="Noto Sans JP" pitchFamily="34" charset="0"/>
                          <a:ea typeface="Noto Sans JP" pitchFamily="34" charset="-122"/>
                          <a:cs typeface="Noto Sans JP" pitchFamily="34" charset="-120"/>
                        </a:rPr>
                        <a:t>日中</a:t>
                      </a:r>
                      <a:endParaRPr lang="en-US" sz="1200" dirty="0"/>
                    </a:p>
                  </a:txBody>
                  <a:tcPr marL="95098" marR="95098" marT="75895" marB="75895">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825" dirty="0">
                          <a:solidFill>
                            <a:srgbClr val="333333"/>
                          </a:solidFill>
                          <a:latin typeface="Noto Sans JP" pitchFamily="34" charset="0"/>
                          <a:ea typeface="Noto Sans JP" pitchFamily="34" charset="-122"/>
                          <a:cs typeface="Noto Sans JP" pitchFamily="34" charset="-120"/>
                        </a:rPr>
                        <a:t>誘導員4名</a:t>
                      </a:r>
                      <a:endParaRPr lang="en-US" sz="1200" dirty="0"/>
                    </a:p>
                    <a:p>
                      <a:pPr marL="0" indent="0">
                        <a:buNone/>
                      </a:pPr>
                      <a:r>
                        <a:rPr lang="en-US" sz="825" dirty="0">
                          <a:solidFill>
                            <a:srgbClr val="333333"/>
                          </a:solidFill>
                          <a:latin typeface="Noto Sans JP" pitchFamily="34" charset="0"/>
                          <a:ea typeface="Noto Sans JP" pitchFamily="34" charset="-122"/>
                          <a:cs typeface="Noto Sans JP" pitchFamily="34" charset="-120"/>
                        </a:rPr>
                        <a:t>警備員2名</a:t>
                      </a:r>
                      <a:endParaRPr lang="en-US" sz="1200" dirty="0"/>
                    </a:p>
                  </a:txBody>
                  <a:tcPr marL="95098" marR="95098" marT="75895" marB="75895">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825" dirty="0">
                          <a:solidFill>
                            <a:srgbClr val="333333"/>
                          </a:solidFill>
                          <a:latin typeface="Noto Sans JP" pitchFamily="34" charset="0"/>
                          <a:ea typeface="Noto Sans JP" pitchFamily="34" charset="-122"/>
                          <a:cs typeface="Noto Sans JP" pitchFamily="34" charset="-120"/>
                        </a:rPr>
                        <a:t>• 車両・歩行者の誘導</a:t>
                      </a:r>
                      <a:endParaRPr lang="en-US" sz="1200" dirty="0"/>
                    </a:p>
                    <a:p>
                      <a:pPr marL="0" indent="0">
                        <a:buNone/>
                      </a:pPr>
                      <a:r>
                        <a:rPr lang="en-US" sz="825" dirty="0">
                          <a:solidFill>
                            <a:srgbClr val="333333"/>
                          </a:solidFill>
                          <a:latin typeface="Noto Sans JP" pitchFamily="34" charset="0"/>
                          <a:ea typeface="Noto Sans JP" pitchFamily="34" charset="-122"/>
                          <a:cs typeface="Noto Sans JP" pitchFamily="34" charset="-120"/>
                        </a:rPr>
                        <a:t>• 駐車場の管理</a:t>
                      </a:r>
                      <a:endParaRPr lang="en-US" sz="1200" dirty="0"/>
                    </a:p>
                    <a:p>
                      <a:pPr marL="0" indent="0">
                        <a:buNone/>
                      </a:pPr>
                      <a:r>
                        <a:rPr lang="en-US" sz="825" dirty="0">
                          <a:solidFill>
                            <a:srgbClr val="333333"/>
                          </a:solidFill>
                          <a:latin typeface="Noto Sans JP" pitchFamily="34" charset="0"/>
                          <a:ea typeface="Noto Sans JP" pitchFamily="34" charset="-122"/>
                          <a:cs typeface="Noto Sans JP" pitchFamily="34" charset="-120"/>
                        </a:rPr>
                        <a:t>• 渋滞対策</a:t>
                      </a:r>
                      <a:endParaRPr lang="en-US" sz="1200" dirty="0"/>
                    </a:p>
                  </a:txBody>
                  <a:tcPr marL="95098" marR="95098" marT="75895" marB="75895">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tc>
                  <a:txBody>
                    <a:bodyPr/>
                    <a:lstStyle/>
                    <a:p>
                      <a:pPr marL="0" indent="0">
                        <a:buNone/>
                      </a:pPr>
                      <a:r>
                        <a:rPr lang="en-US" sz="825" dirty="0">
                          <a:solidFill>
                            <a:srgbClr val="333333"/>
                          </a:solidFill>
                          <a:latin typeface="Noto Sans JP" pitchFamily="34" charset="0"/>
                          <a:ea typeface="Noto Sans JP" pitchFamily="34" charset="-122"/>
                          <a:cs typeface="Noto Sans JP" pitchFamily="34" charset="-120"/>
                        </a:rPr>
                        <a:t>• 信号機連携</a:t>
                      </a:r>
                      <a:endParaRPr lang="en-US" sz="1200" dirty="0"/>
                    </a:p>
                    <a:p>
                      <a:pPr marL="0" indent="0">
                        <a:buNone/>
                      </a:pPr>
                      <a:r>
                        <a:rPr lang="en-US" sz="825" dirty="0">
                          <a:solidFill>
                            <a:srgbClr val="333333"/>
                          </a:solidFill>
                          <a:latin typeface="Noto Sans JP" pitchFamily="34" charset="0"/>
                          <a:ea typeface="Noto Sans JP" pitchFamily="34" charset="-122"/>
                          <a:cs typeface="Noto Sans JP" pitchFamily="34" charset="-120"/>
                        </a:rPr>
                        <a:t>• シャトルバス連携</a:t>
                      </a:r>
                      <a:endParaRPr lang="en-US" sz="1200" dirty="0"/>
                    </a:p>
                    <a:p>
                      <a:pPr marL="0" indent="0">
                        <a:buNone/>
                      </a:pPr>
                      <a:r>
                        <a:rPr lang="en-US" sz="825" dirty="0">
                          <a:solidFill>
                            <a:srgbClr val="333333"/>
                          </a:solidFill>
                          <a:latin typeface="Noto Sans JP" pitchFamily="34" charset="0"/>
                          <a:ea typeface="Noto Sans JP" pitchFamily="34" charset="-122"/>
                          <a:cs typeface="Noto Sans JP" pitchFamily="34" charset="-120"/>
                        </a:rPr>
                        <a:t>• 緊急車両確保</a:t>
                      </a:r>
                      <a:endParaRPr lang="en-US" sz="1200" dirty="0"/>
                    </a:p>
                  </a:txBody>
                  <a:tcPr marL="95098" marR="95098" marT="75895" marB="75895">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9525" cap="flat" cmpd="sng" algn="ctr">
                      <a:solidFill>
                        <a:srgbClr val="E6F2FF"/>
                      </a:solidFill>
                      <a:prstDash val="solid"/>
                      <a:round/>
                      <a:headEnd type="none" w="med" len="med"/>
                      <a:tailEnd type="none" w="med" len="med"/>
                    </a:lnB>
                    <a:solidFill>
                      <a:srgbClr val="F8FBFF"/>
                    </a:solidFill>
                  </a:tcPr>
                </a:tc>
                <a:extLst>
                  <a:ext uri="{0D108BD9-81ED-4DB2-BD59-A6C34878D82A}">
                    <a16:rowId xmlns:a16="http://schemas.microsoft.com/office/drawing/2014/main" val="10003"/>
                  </a:ext>
                </a:extLst>
              </a:tr>
              <a:tr h="554492">
                <a:tc>
                  <a:txBody>
                    <a:bodyPr/>
                    <a:lstStyle/>
                    <a:p>
                      <a:pPr marL="0" indent="0">
                        <a:buNone/>
                      </a:pPr>
                      <a:r>
                        <a:rPr lang="en-US" sz="825" b="1" dirty="0">
                          <a:solidFill>
                            <a:srgbClr val="333333"/>
                          </a:solidFill>
                          <a:latin typeface="Noto Sans JP" pitchFamily="34" charset="0"/>
                          <a:ea typeface="Noto Sans JP" pitchFamily="34" charset="-122"/>
                          <a:cs typeface="Noto Sans JP" pitchFamily="34" charset="-120"/>
                        </a:rPr>
                        <a:t>ステージ前</a:t>
                      </a:r>
                      <a:endParaRPr lang="en-US" sz="1200" dirty="0"/>
                    </a:p>
                    <a:p>
                      <a:pPr marL="0" indent="0">
                        <a:buNone/>
                      </a:pPr>
                      <a:r>
                        <a:rPr lang="en-US" sz="750" b="1" dirty="0">
                          <a:solidFill>
                            <a:srgbClr val="C62828"/>
                          </a:solidFill>
                          <a:latin typeface="Noto Sans JP" pitchFamily="34" charset="0"/>
                          <a:ea typeface="Noto Sans JP" pitchFamily="34" charset="-122"/>
                          <a:cs typeface="Noto Sans JP" pitchFamily="34" charset="-120"/>
                        </a:rPr>
                        <a:t>重要</a:t>
                      </a:r>
                      <a:endParaRPr lang="en-US" sz="1200" dirty="0"/>
                    </a:p>
                  </a:txBody>
                  <a:tcPr marL="95098" marR="95098" marT="75895" marB="75895">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tc>
                  <a:txBody>
                    <a:bodyPr/>
                    <a:lstStyle/>
                    <a:p>
                      <a:pPr marL="0" indent="0">
                        <a:buNone/>
                      </a:pPr>
                      <a:r>
                        <a:rPr lang="en-US" sz="825" dirty="0">
                          <a:solidFill>
                            <a:srgbClr val="333333"/>
                          </a:solidFill>
                          <a:latin typeface="Noto Sans JP" pitchFamily="34" charset="0"/>
                          <a:ea typeface="Noto Sans JP" pitchFamily="34" charset="-122"/>
                          <a:cs typeface="Noto Sans JP" pitchFamily="34" charset="-120"/>
                        </a:rPr>
                        <a:t>警備員10名</a:t>
                      </a:r>
                      <a:endParaRPr lang="en-US" sz="1200" dirty="0"/>
                    </a:p>
                    <a:p>
                      <a:pPr marL="0" indent="0">
                        <a:buNone/>
                      </a:pPr>
                      <a:r>
                        <a:rPr lang="en-US" sz="825" dirty="0">
                          <a:solidFill>
                            <a:srgbClr val="333333"/>
                          </a:solidFill>
                          <a:latin typeface="Noto Sans JP" pitchFamily="34" charset="0"/>
                          <a:ea typeface="Noto Sans JP" pitchFamily="34" charset="-122"/>
                          <a:cs typeface="Noto Sans JP" pitchFamily="34" charset="-120"/>
                        </a:rPr>
                        <a:t>要員4名</a:t>
                      </a:r>
                      <a:endParaRPr lang="en-US" sz="1200" dirty="0"/>
                    </a:p>
                  </a:txBody>
                  <a:tcPr marL="95098" marR="95098" marT="75895" marB="75895">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tc>
                  <a:txBody>
                    <a:bodyPr/>
                    <a:lstStyle/>
                    <a:p>
                      <a:pPr marL="0" indent="0">
                        <a:buNone/>
                      </a:pPr>
                      <a:r>
                        <a:rPr lang="en-US" sz="825" dirty="0">
                          <a:solidFill>
                            <a:srgbClr val="333333"/>
                          </a:solidFill>
                          <a:latin typeface="Noto Sans JP" pitchFamily="34" charset="0"/>
                          <a:ea typeface="Noto Sans JP" pitchFamily="34" charset="-122"/>
                          <a:cs typeface="Noto Sans JP" pitchFamily="34" charset="-120"/>
                        </a:rPr>
                        <a:t>• 前方エリアの圧縮対策</a:t>
                      </a:r>
                      <a:endParaRPr lang="en-US" sz="1200" dirty="0"/>
                    </a:p>
                    <a:p>
                      <a:pPr marL="0" indent="0">
                        <a:buNone/>
                      </a:pPr>
                      <a:r>
                        <a:rPr lang="en-US" sz="825" dirty="0">
                          <a:solidFill>
                            <a:srgbClr val="333333"/>
                          </a:solidFill>
                          <a:latin typeface="Noto Sans JP" pitchFamily="34" charset="0"/>
                          <a:ea typeface="Noto Sans JP" pitchFamily="34" charset="-122"/>
                          <a:cs typeface="Noto Sans JP" pitchFamily="34" charset="-120"/>
                        </a:rPr>
                        <a:t>• バリケード管理</a:t>
                      </a:r>
                      <a:endParaRPr lang="en-US" sz="1200" dirty="0"/>
                    </a:p>
                    <a:p>
                      <a:pPr marL="0" indent="0">
                        <a:buNone/>
                      </a:pPr>
                      <a:r>
                        <a:rPr lang="en-US" sz="825" dirty="0">
                          <a:solidFill>
                            <a:srgbClr val="333333"/>
                          </a:solidFill>
                          <a:latin typeface="Noto Sans JP" pitchFamily="34" charset="0"/>
                          <a:ea typeface="Noto Sans JP" pitchFamily="34" charset="-122"/>
                          <a:cs typeface="Noto Sans JP" pitchFamily="34" charset="-120"/>
                        </a:rPr>
                        <a:t>• 危険行為の抑止</a:t>
                      </a:r>
                      <a:endParaRPr lang="en-US" sz="1200" dirty="0"/>
                    </a:p>
                  </a:txBody>
                  <a:tcPr marL="95098" marR="95098" marT="75895" marB="75895">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tc>
                  <a:txBody>
                    <a:bodyPr/>
                    <a:lstStyle/>
                    <a:p>
                      <a:pPr marL="0" indent="0">
                        <a:buNone/>
                      </a:pPr>
                      <a:r>
                        <a:rPr lang="en-US" sz="825" dirty="0">
                          <a:solidFill>
                            <a:srgbClr val="333333"/>
                          </a:solidFill>
                          <a:latin typeface="Noto Sans JP" pitchFamily="34" charset="0"/>
                          <a:ea typeface="Noto Sans JP" pitchFamily="34" charset="-122"/>
                          <a:cs typeface="Noto Sans JP" pitchFamily="34" charset="-120"/>
                        </a:rPr>
                        <a:t>• ピーク時は増員</a:t>
                      </a:r>
                      <a:endParaRPr lang="en-US" sz="1200" dirty="0"/>
                    </a:p>
                    <a:p>
                      <a:pPr marL="0" indent="0">
                        <a:buNone/>
                      </a:pPr>
                      <a:r>
                        <a:rPr lang="en-US" sz="825" dirty="0">
                          <a:solidFill>
                            <a:srgbClr val="333333"/>
                          </a:solidFill>
                          <a:latin typeface="Noto Sans JP" pitchFamily="34" charset="0"/>
                          <a:ea typeface="Noto Sans JP" pitchFamily="34" charset="-122"/>
                          <a:cs typeface="Noto Sans JP" pitchFamily="34" charset="-120"/>
                        </a:rPr>
                        <a:t>• 即時対応体制</a:t>
                      </a:r>
                      <a:endParaRPr lang="en-US" sz="1200" dirty="0"/>
                    </a:p>
                    <a:p>
                      <a:pPr marL="0" indent="0">
                        <a:buNone/>
                      </a:pPr>
                      <a:r>
                        <a:rPr lang="en-US" sz="825" dirty="0">
                          <a:solidFill>
                            <a:srgbClr val="333333"/>
                          </a:solidFill>
                          <a:latin typeface="Noto Sans JP" pitchFamily="34" charset="0"/>
                          <a:ea typeface="Noto Sans JP" pitchFamily="34" charset="-122"/>
                          <a:cs typeface="Noto Sans JP" pitchFamily="34" charset="-120"/>
                        </a:rPr>
                        <a:t>• 救護連携</a:t>
                      </a:r>
                      <a:endParaRPr lang="en-US" sz="1200" dirty="0"/>
                    </a:p>
                  </a:txBody>
                  <a:tcPr marL="95098" marR="95098" marT="75895" marB="75895">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E6F2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8FBFF"/>
                    </a:solidFill>
                  </a:tcPr>
                </a:tc>
                <a:extLst>
                  <a:ext uri="{0D108BD9-81ED-4DB2-BD59-A6C34878D82A}">
                    <a16:rowId xmlns:a16="http://schemas.microsoft.com/office/drawing/2014/main" val="10004"/>
                  </a:ext>
                </a:extLst>
              </a:tr>
            </a:tbl>
          </a:graphicData>
        </a:graphic>
      </p:graphicFrame>
      <p:sp>
        <p:nvSpPr>
          <p:cNvPr id="9" name="Shape 5"/>
          <p:cNvSpPr/>
          <p:nvPr/>
        </p:nvSpPr>
        <p:spPr>
          <a:xfrm>
            <a:off x="8191195" y="1333195"/>
            <a:ext cx="3619195" cy="1000354"/>
          </a:xfrm>
          <a:prstGeom prst="roundRect">
            <a:avLst>
              <a:gd name="adj" fmla="val 10447"/>
            </a:avLst>
          </a:prstGeom>
          <a:solidFill>
            <a:srgbClr val="FFFFFF"/>
          </a:solidFill>
          <a:ln w="12700">
            <a:solidFill>
              <a:srgbClr val="E6F2FF"/>
            </a:solidFill>
            <a:prstDash val="solid"/>
          </a:ln>
        </p:spPr>
      </p:sp>
      <p:sp>
        <p:nvSpPr>
          <p:cNvPr id="10" name="Text 6"/>
          <p:cNvSpPr txBox="1"/>
          <p:nvPr/>
        </p:nvSpPr>
        <p:spPr>
          <a:xfrm>
            <a:off x="8296351" y="1533449"/>
            <a:ext cx="64831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総警備人員数</a:t>
            </a:r>
            <a:endParaRPr lang="en-US" sz="800" dirty="0"/>
          </a:p>
        </p:txBody>
      </p:sp>
      <p:sp>
        <p:nvSpPr>
          <p:cNvPr id="11" name="Text 7"/>
          <p:cNvSpPr txBox="1"/>
          <p:nvPr/>
        </p:nvSpPr>
        <p:spPr>
          <a:xfrm>
            <a:off x="8296351" y="1695298"/>
            <a:ext cx="648310" cy="181051"/>
          </a:xfrm>
          <a:prstGeom prst="rect">
            <a:avLst/>
          </a:prstGeom>
          <a:noFill/>
          <a:ln/>
        </p:spPr>
        <p:txBody>
          <a:bodyPr wrap="square" lIns="0" tIns="0" rIns="0" bIns="0" rtlCol="0" anchor="ctr"/>
          <a:lstStyle/>
          <a:p>
            <a:pPr marL="0" indent="0" algn="l">
              <a:buNone/>
            </a:pPr>
            <a:r>
              <a:rPr lang="en-US" sz="1000" b="1" dirty="0">
                <a:solidFill>
                  <a:srgbClr val="0052CC"/>
                </a:solidFill>
                <a:latin typeface="Montserrat" pitchFamily="34" charset="0"/>
                <a:ea typeface="Montserrat" pitchFamily="34" charset="-122"/>
                <a:cs typeface="Montserrat" pitchFamily="34" charset="-120"/>
              </a:rPr>
              <a:t>24名</a:t>
            </a:r>
            <a:endParaRPr lang="en-US" sz="1000" dirty="0"/>
          </a:p>
        </p:txBody>
      </p:sp>
      <p:sp>
        <p:nvSpPr>
          <p:cNvPr id="12" name="Text 8"/>
          <p:cNvSpPr txBox="1"/>
          <p:nvPr/>
        </p:nvSpPr>
        <p:spPr>
          <a:xfrm>
            <a:off x="11344046" y="1538021"/>
            <a:ext cx="362102" cy="143561"/>
          </a:xfrm>
          <a:prstGeom prst="rect">
            <a:avLst/>
          </a:prstGeom>
          <a:noFill/>
          <a:ln/>
        </p:spPr>
        <p:txBody>
          <a:bodyPr wrap="square" lIns="0" tIns="0" rIns="0" bIns="0" rtlCol="0" anchor="ctr"/>
          <a:lstStyle/>
          <a:p>
            <a:pPr marL="0" indent="0" algn="r">
              <a:buNone/>
            </a:pPr>
            <a:r>
              <a:rPr lang="en-US" sz="800" dirty="0">
                <a:solidFill>
                  <a:srgbClr val="666666"/>
                </a:solidFill>
                <a:latin typeface="Noto Sans JP" pitchFamily="34" charset="0"/>
                <a:ea typeface="Noto Sans JP" pitchFamily="34" charset="-122"/>
                <a:cs typeface="Noto Sans JP" pitchFamily="34" charset="-120"/>
              </a:rPr>
              <a:t>稼働率</a:t>
            </a:r>
            <a:endParaRPr lang="en-US" sz="800" dirty="0"/>
          </a:p>
        </p:txBody>
      </p:sp>
      <p:sp>
        <p:nvSpPr>
          <p:cNvPr id="13" name="Text 9"/>
          <p:cNvSpPr txBox="1"/>
          <p:nvPr/>
        </p:nvSpPr>
        <p:spPr>
          <a:xfrm>
            <a:off x="11344046" y="1699870"/>
            <a:ext cx="362102" cy="171907"/>
          </a:xfrm>
          <a:prstGeom prst="rect">
            <a:avLst/>
          </a:prstGeom>
          <a:noFill/>
          <a:ln/>
        </p:spPr>
        <p:txBody>
          <a:bodyPr wrap="square" lIns="0" tIns="0" rIns="0" bIns="0" rtlCol="0" anchor="ctr"/>
          <a:lstStyle/>
          <a:p>
            <a:pPr marL="0" indent="0" algn="r">
              <a:buNone/>
            </a:pPr>
            <a:r>
              <a:rPr lang="en-US" sz="1000" b="1" dirty="0">
                <a:solidFill>
                  <a:srgbClr val="2E7D32"/>
                </a:solidFill>
                <a:latin typeface="Montserrat" pitchFamily="34" charset="0"/>
                <a:ea typeface="Montserrat" pitchFamily="34" charset="-122"/>
                <a:cs typeface="Montserrat" pitchFamily="34" charset="-120"/>
              </a:rPr>
              <a:t>85%</a:t>
            </a:r>
            <a:endParaRPr lang="en-US" sz="1000" dirty="0"/>
          </a:p>
        </p:txBody>
      </p:sp>
      <p:pic>
        <p:nvPicPr>
          <p:cNvPr id="14" name="Image 1" descr="preencoded.png"/>
          <p:cNvPicPr>
            <a:picLocks noChangeAspect="1"/>
          </p:cNvPicPr>
          <p:nvPr/>
        </p:nvPicPr>
        <p:blipFill>
          <a:blip r:embed="rId4"/>
          <a:srcRect t="-402" b="-402"/>
          <a:stretch/>
        </p:blipFill>
        <p:spPr>
          <a:xfrm>
            <a:off x="8296351" y="1990649"/>
            <a:ext cx="3409798" cy="38405"/>
          </a:xfrm>
          <a:prstGeom prst="rect">
            <a:avLst/>
          </a:prstGeom>
        </p:spPr>
      </p:pic>
      <p:pic>
        <p:nvPicPr>
          <p:cNvPr id="15" name="Image 2" descr="preencoded.png"/>
          <p:cNvPicPr>
            <a:picLocks noChangeAspect="1"/>
          </p:cNvPicPr>
          <p:nvPr/>
        </p:nvPicPr>
        <p:blipFill>
          <a:blip r:embed="rId5"/>
          <a:srcRect t="-396" b="-396"/>
          <a:stretch/>
        </p:blipFill>
        <p:spPr>
          <a:xfrm>
            <a:off x="8296351" y="1990649"/>
            <a:ext cx="2898648" cy="38405"/>
          </a:xfrm>
          <a:prstGeom prst="rect">
            <a:avLst/>
          </a:prstGeom>
        </p:spPr>
      </p:pic>
      <p:sp>
        <p:nvSpPr>
          <p:cNvPr id="16" name="Text 10"/>
          <p:cNvSpPr txBox="1"/>
          <p:nvPr/>
        </p:nvSpPr>
        <p:spPr>
          <a:xfrm>
            <a:off x="8296351" y="2104949"/>
            <a:ext cx="3600907" cy="124358"/>
          </a:xfrm>
          <a:prstGeom prst="rect">
            <a:avLst/>
          </a:prstGeom>
          <a:noFill/>
          <a:ln/>
        </p:spPr>
        <p:txBody>
          <a:bodyPr wrap="square" lIns="0" tIns="0" rIns="0" bIns="0" rtlCol="0" anchor="ctr"/>
          <a:lstStyle/>
          <a:p>
            <a:pPr marL="0" indent="0" algn="l">
              <a:buNone/>
            </a:pPr>
            <a:r>
              <a:rPr lang="en-US" sz="800" dirty="0">
                <a:solidFill>
                  <a:srgbClr val="888888"/>
                </a:solidFill>
                <a:latin typeface="Noto Sans JP" pitchFamily="34" charset="0"/>
                <a:ea typeface="Noto Sans JP" pitchFamily="34" charset="-122"/>
                <a:cs typeface="Noto Sans JP" pitchFamily="34" charset="-120"/>
              </a:rPr>
              <a:t>※ピーク時は30名まで増員可能</a:t>
            </a:r>
            <a:endParaRPr lang="en-US" sz="800" dirty="0"/>
          </a:p>
        </p:txBody>
      </p:sp>
      <p:sp>
        <p:nvSpPr>
          <p:cNvPr id="17" name="Shape 11"/>
          <p:cNvSpPr/>
          <p:nvPr/>
        </p:nvSpPr>
        <p:spPr>
          <a:xfrm>
            <a:off x="8191195" y="2428646"/>
            <a:ext cx="3619195" cy="694944"/>
          </a:xfrm>
          <a:prstGeom prst="roundRect">
            <a:avLst>
              <a:gd name="adj" fmla="val 21629"/>
            </a:avLst>
          </a:prstGeom>
          <a:solidFill>
            <a:srgbClr val="FFFFFF"/>
          </a:solidFill>
          <a:ln w="12700">
            <a:solidFill>
              <a:srgbClr val="E6F2FF"/>
            </a:solidFill>
            <a:prstDash val="solid"/>
          </a:ln>
        </p:spPr>
      </p:sp>
      <p:sp>
        <p:nvSpPr>
          <p:cNvPr id="18" name="Text 12"/>
          <p:cNvSpPr txBox="1"/>
          <p:nvPr/>
        </p:nvSpPr>
        <p:spPr>
          <a:xfrm>
            <a:off x="8296351" y="2628900"/>
            <a:ext cx="3600907"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主な警備設備</a:t>
            </a:r>
            <a:endParaRPr lang="en-US" sz="800" dirty="0"/>
          </a:p>
        </p:txBody>
      </p:sp>
      <p:sp>
        <p:nvSpPr>
          <p:cNvPr id="19" name="Shape 13"/>
          <p:cNvSpPr/>
          <p:nvPr/>
        </p:nvSpPr>
        <p:spPr>
          <a:xfrm>
            <a:off x="8296351" y="2819095"/>
            <a:ext cx="790956" cy="200254"/>
          </a:xfrm>
          <a:prstGeom prst="roundRect">
            <a:avLst>
              <a:gd name="adj" fmla="val 130463"/>
            </a:avLst>
          </a:prstGeom>
          <a:solidFill>
            <a:srgbClr val="E3F2FD"/>
          </a:solidFill>
          <a:ln w="12700">
            <a:solidFill>
              <a:srgbClr val="90CAF9"/>
            </a:solidFill>
            <a:prstDash val="solid"/>
          </a:ln>
        </p:spPr>
      </p:sp>
      <p:sp>
        <p:nvSpPr>
          <p:cNvPr id="20" name="Text 14"/>
          <p:cNvSpPr txBox="1"/>
          <p:nvPr/>
        </p:nvSpPr>
        <p:spPr>
          <a:xfrm>
            <a:off x="8296351" y="2819095"/>
            <a:ext cx="848563" cy="200254"/>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b="1" dirty="0">
                <a:solidFill>
                  <a:srgbClr val="1565C0"/>
                </a:solidFill>
                <a:latin typeface="Noto Sans JP" pitchFamily="34" charset="0"/>
                <a:ea typeface="Noto Sans JP" pitchFamily="34" charset="-122"/>
                <a:cs typeface="Noto Sans JP" pitchFamily="34" charset="-120"/>
              </a:rPr>
              <a:t>金属探知機 4台</a:t>
            </a:r>
            <a:endParaRPr lang="en-US" sz="800" dirty="0"/>
          </a:p>
        </p:txBody>
      </p:sp>
      <p:sp>
        <p:nvSpPr>
          <p:cNvPr id="21" name="Shape 15"/>
          <p:cNvSpPr/>
          <p:nvPr/>
        </p:nvSpPr>
        <p:spPr>
          <a:xfrm>
            <a:off x="9154973" y="2819095"/>
            <a:ext cx="847649" cy="200254"/>
          </a:xfrm>
          <a:prstGeom prst="roundRect">
            <a:avLst>
              <a:gd name="adj" fmla="val 130463"/>
            </a:avLst>
          </a:prstGeom>
          <a:solidFill>
            <a:srgbClr val="E3F2FD"/>
          </a:solidFill>
          <a:ln w="12700">
            <a:solidFill>
              <a:srgbClr val="90CAF9"/>
            </a:solidFill>
            <a:prstDash val="solid"/>
          </a:ln>
        </p:spPr>
      </p:sp>
      <p:sp>
        <p:nvSpPr>
          <p:cNvPr id="22" name="Text 16"/>
          <p:cNvSpPr txBox="1"/>
          <p:nvPr/>
        </p:nvSpPr>
        <p:spPr>
          <a:xfrm>
            <a:off x="9154973" y="2819095"/>
            <a:ext cx="905256" cy="200254"/>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b="1" dirty="0">
                <a:solidFill>
                  <a:srgbClr val="1565C0"/>
                </a:solidFill>
                <a:latin typeface="Noto Sans JP" pitchFamily="34" charset="0"/>
                <a:ea typeface="Noto Sans JP" pitchFamily="34" charset="-122"/>
                <a:cs typeface="Noto Sans JP" pitchFamily="34" charset="-120"/>
              </a:rPr>
              <a:t>監視カメラ 12台</a:t>
            </a:r>
            <a:endParaRPr lang="en-US" sz="800" dirty="0"/>
          </a:p>
        </p:txBody>
      </p:sp>
      <p:sp>
        <p:nvSpPr>
          <p:cNvPr id="8" name="Shape 17"/>
          <p:cNvSpPr/>
          <p:nvPr/>
        </p:nvSpPr>
        <p:spPr>
          <a:xfrm>
            <a:off x="10070287" y="2819095"/>
            <a:ext cx="657454" cy="200254"/>
          </a:xfrm>
          <a:prstGeom prst="roundRect">
            <a:avLst>
              <a:gd name="adj" fmla="val 130463"/>
            </a:avLst>
          </a:prstGeom>
          <a:solidFill>
            <a:srgbClr val="E3F2FD"/>
          </a:solidFill>
          <a:ln w="12700">
            <a:solidFill>
              <a:srgbClr val="90CAF9"/>
            </a:solidFill>
            <a:prstDash val="solid"/>
          </a:ln>
        </p:spPr>
      </p:sp>
      <p:sp>
        <p:nvSpPr>
          <p:cNvPr id="24" name="Text 18"/>
          <p:cNvSpPr txBox="1"/>
          <p:nvPr/>
        </p:nvSpPr>
        <p:spPr>
          <a:xfrm>
            <a:off x="10070287" y="2819095"/>
            <a:ext cx="715061" cy="200254"/>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b="1" dirty="0">
                <a:solidFill>
                  <a:srgbClr val="1565C0"/>
                </a:solidFill>
                <a:latin typeface="Noto Sans JP" pitchFamily="34" charset="0"/>
                <a:ea typeface="Noto Sans JP" pitchFamily="34" charset="-122"/>
                <a:cs typeface="Noto Sans JP" pitchFamily="34" charset="-120"/>
              </a:rPr>
              <a:t>無線機 20台</a:t>
            </a:r>
            <a:endParaRPr lang="en-US" sz="800" dirty="0"/>
          </a:p>
        </p:txBody>
      </p:sp>
      <p:sp>
        <p:nvSpPr>
          <p:cNvPr id="25" name="Shape 19"/>
          <p:cNvSpPr/>
          <p:nvPr/>
        </p:nvSpPr>
        <p:spPr>
          <a:xfrm>
            <a:off x="10795406" y="2819095"/>
            <a:ext cx="495605" cy="200254"/>
          </a:xfrm>
          <a:prstGeom prst="roundRect">
            <a:avLst>
              <a:gd name="adj" fmla="val 130463"/>
            </a:avLst>
          </a:prstGeom>
          <a:solidFill>
            <a:srgbClr val="E3F2FD"/>
          </a:solidFill>
          <a:ln w="12700">
            <a:solidFill>
              <a:srgbClr val="90CAF9"/>
            </a:solidFill>
            <a:prstDash val="solid"/>
          </a:ln>
        </p:spPr>
      </p:sp>
      <p:sp>
        <p:nvSpPr>
          <p:cNvPr id="26" name="Text 20"/>
          <p:cNvSpPr txBox="1"/>
          <p:nvPr/>
        </p:nvSpPr>
        <p:spPr>
          <a:xfrm>
            <a:off x="10795406" y="2819095"/>
            <a:ext cx="553212" cy="200254"/>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b="1" dirty="0">
                <a:solidFill>
                  <a:srgbClr val="1565C0"/>
                </a:solidFill>
                <a:latin typeface="Noto Sans JP" pitchFamily="34" charset="0"/>
                <a:ea typeface="Noto Sans JP" pitchFamily="34" charset="-122"/>
                <a:cs typeface="Noto Sans JP" pitchFamily="34" charset="-120"/>
              </a:rPr>
              <a:t>AED 3台</a:t>
            </a:r>
            <a:endParaRPr lang="en-US" sz="800" dirty="0"/>
          </a:p>
        </p:txBody>
      </p:sp>
      <p:sp>
        <p:nvSpPr>
          <p:cNvPr id="27" name="Shape 21"/>
          <p:cNvSpPr/>
          <p:nvPr/>
        </p:nvSpPr>
        <p:spPr>
          <a:xfrm>
            <a:off x="381305" y="4419295"/>
            <a:ext cx="38405" cy="190195"/>
          </a:xfrm>
          <a:prstGeom prst="rect">
            <a:avLst/>
          </a:prstGeom>
          <a:solidFill>
            <a:srgbClr val="4A90E2"/>
          </a:solidFill>
          <a:ln w="12700">
            <a:solidFill>
              <a:srgbClr val="4A90E2">
                <a:alpha val="0"/>
              </a:srgbClr>
            </a:solidFill>
            <a:prstDash val="solid"/>
          </a:ln>
        </p:spPr>
      </p:sp>
      <p:sp>
        <p:nvSpPr>
          <p:cNvPr id="28" name="Text 22"/>
          <p:cNvSpPr txBox="1"/>
          <p:nvPr/>
        </p:nvSpPr>
        <p:spPr>
          <a:xfrm>
            <a:off x="514807" y="4419295"/>
            <a:ext cx="3115361" cy="19111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ゲートオペレーション・セキュリティプロトコル</a:t>
            </a:r>
            <a:endParaRPr lang="en-US" sz="1000" dirty="0"/>
          </a:p>
        </p:txBody>
      </p:sp>
      <p:sp>
        <p:nvSpPr>
          <p:cNvPr id="29" name="Shape 23"/>
          <p:cNvSpPr/>
          <p:nvPr/>
        </p:nvSpPr>
        <p:spPr>
          <a:xfrm>
            <a:off x="381305" y="4818666"/>
            <a:ext cx="5667451" cy="761695"/>
          </a:xfrm>
          <a:prstGeom prst="roundRect">
            <a:avLst>
              <a:gd name="adj" fmla="val 12005"/>
            </a:avLst>
          </a:prstGeom>
          <a:solidFill>
            <a:srgbClr val="F8FBFF"/>
          </a:solidFill>
          <a:ln w="12700">
            <a:solidFill>
              <a:srgbClr val="E6F2FF"/>
            </a:solidFill>
            <a:prstDash val="solid"/>
          </a:ln>
        </p:spPr>
      </p:sp>
      <p:sp>
        <p:nvSpPr>
          <p:cNvPr id="30" name="Text 24"/>
          <p:cNvSpPr txBox="1"/>
          <p:nvPr/>
        </p:nvSpPr>
        <p:spPr>
          <a:xfrm>
            <a:off x="619049" y="4903705"/>
            <a:ext cx="5533949" cy="152705"/>
          </a:xfrm>
          <a:prstGeom prst="rect">
            <a:avLst/>
          </a:prstGeom>
          <a:noFill/>
          <a:ln/>
        </p:spPr>
        <p:txBody>
          <a:bodyPr wrap="square" lIns="0" tIns="0" rIns="0" bIns="0" rtlCol="0" anchor="ctr"/>
          <a:lstStyle/>
          <a:p>
            <a:pPr marL="0" indent="0" algn="l">
              <a:buNone/>
            </a:pPr>
            <a:r>
              <a:rPr lang="en-US" sz="800" b="1" dirty="0">
                <a:solidFill>
                  <a:srgbClr val="0052CC"/>
                </a:solidFill>
                <a:latin typeface="Noto Sans JP" pitchFamily="34" charset="0"/>
                <a:ea typeface="Noto Sans JP" pitchFamily="34" charset="-122"/>
                <a:cs typeface="Noto Sans JP" pitchFamily="34" charset="-120"/>
              </a:rPr>
              <a:t>手荷物検査・持込禁止品</a:t>
            </a:r>
            <a:endParaRPr lang="en-US" sz="800" dirty="0"/>
          </a:p>
        </p:txBody>
      </p:sp>
      <p:sp>
        <p:nvSpPr>
          <p:cNvPr id="31" name="Text 25"/>
          <p:cNvSpPr txBox="1"/>
          <p:nvPr/>
        </p:nvSpPr>
        <p:spPr>
          <a:xfrm>
            <a:off x="466344" y="5094815"/>
            <a:ext cx="5572354" cy="400507"/>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 • </a:t>
            </a:r>
            <a:r>
              <a:rPr lang="en-US" sz="800" b="1" dirty="0">
                <a:solidFill>
                  <a:srgbClr val="333333"/>
                </a:solidFill>
                <a:latin typeface="Noto Sans JP" pitchFamily="34" charset="0"/>
                <a:ea typeface="Noto Sans JP" pitchFamily="34" charset="-122"/>
                <a:cs typeface="Noto Sans JP" pitchFamily="34" charset="-120"/>
              </a:rPr>
              <a:t>検査フロー：</a:t>
            </a:r>
            <a:r>
              <a:rPr lang="en-US" sz="800" dirty="0">
                <a:solidFill>
                  <a:srgbClr val="333333"/>
                </a:solidFill>
                <a:latin typeface="Noto Sans JP" pitchFamily="34" charset="0"/>
                <a:ea typeface="Noto Sans JP" pitchFamily="34" charset="-122"/>
                <a:cs typeface="Noto Sans JP" pitchFamily="34" charset="-120"/>
              </a:rPr>
              <a:t>手荷物検査→金属探知→持込品確認→入場許可</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a:t>
            </a:r>
            <a:r>
              <a:rPr lang="en-US" sz="800" b="1" dirty="0">
                <a:solidFill>
                  <a:srgbClr val="333333"/>
                </a:solidFill>
                <a:latin typeface="Noto Sans JP" pitchFamily="34" charset="0"/>
                <a:ea typeface="Noto Sans JP" pitchFamily="34" charset="-122"/>
                <a:cs typeface="Noto Sans JP" pitchFamily="34" charset="-120"/>
              </a:rPr>
              <a:t>禁止品リスト：</a:t>
            </a:r>
            <a:r>
              <a:rPr lang="en-US" sz="800" dirty="0">
                <a:solidFill>
                  <a:srgbClr val="333333"/>
                </a:solidFill>
                <a:latin typeface="Noto Sans JP" pitchFamily="34" charset="0"/>
                <a:ea typeface="Noto Sans JP" pitchFamily="34" charset="-122"/>
                <a:cs typeface="Noto Sans JP" pitchFamily="34" charset="-120"/>
              </a:rPr>
              <a:t>危険物・火器・刃物・酒類・大型カメラ等</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a:t>
            </a:r>
            <a:r>
              <a:rPr lang="en-US" sz="800" b="1" dirty="0">
                <a:solidFill>
                  <a:srgbClr val="333333"/>
                </a:solidFill>
                <a:latin typeface="Noto Sans JP" pitchFamily="34" charset="0"/>
                <a:ea typeface="Noto Sans JP" pitchFamily="34" charset="-122"/>
                <a:cs typeface="Noto Sans JP" pitchFamily="34" charset="-120"/>
              </a:rPr>
              <a:t>対応：</a:t>
            </a:r>
            <a:r>
              <a:rPr lang="en-US" sz="800" dirty="0">
                <a:solidFill>
                  <a:srgbClr val="333333"/>
                </a:solidFill>
                <a:latin typeface="Noto Sans JP" pitchFamily="34" charset="0"/>
                <a:ea typeface="Noto Sans JP" pitchFamily="34" charset="-122"/>
                <a:cs typeface="Noto Sans JP" pitchFamily="34" charset="-120"/>
              </a:rPr>
              <a:t>一時保管・返却・警察通報（重大時） </a:t>
            </a:r>
            <a:endParaRPr lang="en-US" sz="800" dirty="0"/>
          </a:p>
        </p:txBody>
      </p:sp>
      <p:sp>
        <p:nvSpPr>
          <p:cNvPr id="32" name="Shape 26"/>
          <p:cNvSpPr/>
          <p:nvPr/>
        </p:nvSpPr>
        <p:spPr>
          <a:xfrm>
            <a:off x="6143854" y="4818666"/>
            <a:ext cx="5667451" cy="761695"/>
          </a:xfrm>
          <a:prstGeom prst="roundRect">
            <a:avLst>
              <a:gd name="adj" fmla="val 12005"/>
            </a:avLst>
          </a:prstGeom>
          <a:solidFill>
            <a:srgbClr val="F8FBFF"/>
          </a:solidFill>
          <a:ln w="12700">
            <a:solidFill>
              <a:srgbClr val="E6F2FF"/>
            </a:solidFill>
            <a:prstDash val="solid"/>
          </a:ln>
        </p:spPr>
      </p:sp>
      <p:sp>
        <p:nvSpPr>
          <p:cNvPr id="33" name="Text 27"/>
          <p:cNvSpPr txBox="1"/>
          <p:nvPr/>
        </p:nvSpPr>
        <p:spPr>
          <a:xfrm>
            <a:off x="6410858" y="4903705"/>
            <a:ext cx="5505602" cy="152705"/>
          </a:xfrm>
          <a:prstGeom prst="rect">
            <a:avLst/>
          </a:prstGeom>
          <a:noFill/>
          <a:ln/>
        </p:spPr>
        <p:txBody>
          <a:bodyPr wrap="square" lIns="0" tIns="0" rIns="0" bIns="0" rtlCol="0" anchor="ctr"/>
          <a:lstStyle/>
          <a:p>
            <a:pPr marL="0" indent="0" algn="l">
              <a:buNone/>
            </a:pPr>
            <a:r>
              <a:rPr lang="en-US" sz="800" b="1" dirty="0">
                <a:solidFill>
                  <a:srgbClr val="0052CC"/>
                </a:solidFill>
                <a:latin typeface="Noto Sans JP" pitchFamily="34" charset="0"/>
                <a:ea typeface="Noto Sans JP" pitchFamily="34" charset="-122"/>
                <a:cs typeface="Noto Sans JP" pitchFamily="34" charset="-120"/>
              </a:rPr>
              <a:t>人流管理・分散誘導</a:t>
            </a:r>
            <a:endParaRPr lang="en-US" sz="800" dirty="0"/>
          </a:p>
        </p:txBody>
      </p:sp>
      <p:sp>
        <p:nvSpPr>
          <p:cNvPr id="34" name="Text 28"/>
          <p:cNvSpPr txBox="1"/>
          <p:nvPr/>
        </p:nvSpPr>
        <p:spPr>
          <a:xfrm>
            <a:off x="6229807" y="5094815"/>
            <a:ext cx="5572354" cy="400507"/>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 • </a:t>
            </a:r>
            <a:r>
              <a:rPr lang="en-US" sz="800" b="1" dirty="0">
                <a:solidFill>
                  <a:srgbClr val="333333"/>
                </a:solidFill>
                <a:latin typeface="Noto Sans JP" pitchFamily="34" charset="0"/>
                <a:ea typeface="Noto Sans JP" pitchFamily="34" charset="-122"/>
                <a:cs typeface="Noto Sans JP" pitchFamily="34" charset="-120"/>
              </a:rPr>
              <a:t>カウントシステム：</a:t>
            </a:r>
            <a:r>
              <a:rPr lang="en-US" sz="800" dirty="0">
                <a:solidFill>
                  <a:srgbClr val="333333"/>
                </a:solidFill>
                <a:latin typeface="Noto Sans JP" pitchFamily="34" charset="0"/>
                <a:ea typeface="Noto Sans JP" pitchFamily="34" charset="-122"/>
                <a:cs typeface="Noto Sans JP" pitchFamily="34" charset="-120"/>
              </a:rPr>
              <a:t>入場者数リアルタイム監視</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a:t>
            </a:r>
            <a:r>
              <a:rPr lang="en-US" sz="800" b="1" dirty="0">
                <a:solidFill>
                  <a:srgbClr val="333333"/>
                </a:solidFill>
                <a:latin typeface="Noto Sans JP" pitchFamily="34" charset="0"/>
                <a:ea typeface="Noto Sans JP" pitchFamily="34" charset="-122"/>
                <a:cs typeface="Noto Sans JP" pitchFamily="34" charset="-120"/>
              </a:rPr>
              <a:t>ピーク対策：</a:t>
            </a:r>
            <a:r>
              <a:rPr lang="en-US" sz="800" dirty="0">
                <a:solidFill>
                  <a:srgbClr val="333333"/>
                </a:solidFill>
                <a:latin typeface="Noto Sans JP" pitchFamily="34" charset="0"/>
                <a:ea typeface="Noto Sans JP" pitchFamily="34" charset="-122"/>
                <a:cs typeface="Noto Sans JP" pitchFamily="34" charset="-120"/>
              </a:rPr>
              <a:t>入場制限・待機列形成・誘導変更</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a:t>
            </a:r>
            <a:r>
              <a:rPr lang="en-US" sz="800" b="1" dirty="0">
                <a:solidFill>
                  <a:srgbClr val="333333"/>
                </a:solidFill>
                <a:latin typeface="Noto Sans JP" pitchFamily="34" charset="0"/>
                <a:ea typeface="Noto Sans JP" pitchFamily="34" charset="-122"/>
                <a:cs typeface="Noto Sans JP" pitchFamily="34" charset="-120"/>
              </a:rPr>
              <a:t>避難経路：</a:t>
            </a:r>
            <a:r>
              <a:rPr lang="en-US" sz="800" dirty="0">
                <a:solidFill>
                  <a:srgbClr val="333333"/>
                </a:solidFill>
                <a:latin typeface="Noto Sans JP" pitchFamily="34" charset="0"/>
                <a:ea typeface="Noto Sans JP" pitchFamily="34" charset="-122"/>
                <a:cs typeface="Noto Sans JP" pitchFamily="34" charset="-120"/>
              </a:rPr>
              <a:t>3方向への分散誘導ルート確保 </a:t>
            </a:r>
            <a:endParaRPr lang="en-US" sz="800" dirty="0"/>
          </a:p>
        </p:txBody>
      </p:sp>
      <p:sp>
        <p:nvSpPr>
          <p:cNvPr id="35" name="Shape 29"/>
          <p:cNvSpPr/>
          <p:nvPr/>
        </p:nvSpPr>
        <p:spPr>
          <a:xfrm>
            <a:off x="381305" y="5675459"/>
            <a:ext cx="5667451" cy="761695"/>
          </a:xfrm>
          <a:prstGeom prst="roundRect">
            <a:avLst>
              <a:gd name="adj" fmla="val 12005"/>
            </a:avLst>
          </a:prstGeom>
          <a:solidFill>
            <a:srgbClr val="F8FBFF"/>
          </a:solidFill>
          <a:ln w="12700">
            <a:solidFill>
              <a:srgbClr val="E6F2FF"/>
            </a:solidFill>
            <a:prstDash val="solid"/>
          </a:ln>
        </p:spPr>
      </p:sp>
      <p:sp>
        <p:nvSpPr>
          <p:cNvPr id="36" name="Text 30"/>
          <p:cNvSpPr txBox="1"/>
          <p:nvPr/>
        </p:nvSpPr>
        <p:spPr>
          <a:xfrm>
            <a:off x="647395" y="5761412"/>
            <a:ext cx="5505602" cy="152705"/>
          </a:xfrm>
          <a:prstGeom prst="rect">
            <a:avLst/>
          </a:prstGeom>
          <a:noFill/>
          <a:ln/>
        </p:spPr>
        <p:txBody>
          <a:bodyPr wrap="square" lIns="0" tIns="0" rIns="0" bIns="0" rtlCol="0" anchor="ctr"/>
          <a:lstStyle/>
          <a:p>
            <a:pPr marL="0" indent="0" algn="l">
              <a:buNone/>
            </a:pPr>
            <a:r>
              <a:rPr lang="en-US" sz="800" b="1" dirty="0">
                <a:solidFill>
                  <a:srgbClr val="0052CC"/>
                </a:solidFill>
                <a:latin typeface="Noto Sans JP" pitchFamily="34" charset="0"/>
                <a:ea typeface="Noto Sans JP" pitchFamily="34" charset="-122"/>
                <a:cs typeface="Noto Sans JP" pitchFamily="34" charset="-120"/>
              </a:rPr>
              <a:t>緊急時対応・救護連携</a:t>
            </a:r>
            <a:endParaRPr lang="en-US" sz="800" dirty="0"/>
          </a:p>
        </p:txBody>
      </p:sp>
      <p:sp>
        <p:nvSpPr>
          <p:cNvPr id="37" name="Text 31"/>
          <p:cNvSpPr txBox="1"/>
          <p:nvPr/>
        </p:nvSpPr>
        <p:spPr>
          <a:xfrm>
            <a:off x="466344" y="5951608"/>
            <a:ext cx="5572354" cy="400507"/>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 • </a:t>
            </a:r>
            <a:r>
              <a:rPr lang="en-US" sz="800" b="1" dirty="0">
                <a:solidFill>
                  <a:srgbClr val="333333"/>
                </a:solidFill>
                <a:latin typeface="Noto Sans JP" pitchFamily="34" charset="0"/>
                <a:ea typeface="Noto Sans JP" pitchFamily="34" charset="-122"/>
                <a:cs typeface="Noto Sans JP" pitchFamily="34" charset="-120"/>
              </a:rPr>
              <a:t>緊急遮断：</a:t>
            </a:r>
            <a:r>
              <a:rPr lang="en-US" sz="800" dirty="0">
                <a:solidFill>
                  <a:srgbClr val="333333"/>
                </a:solidFill>
                <a:latin typeface="Noto Sans JP" pitchFamily="34" charset="0"/>
                <a:ea typeface="Noto Sans JP" pitchFamily="34" charset="-122"/>
                <a:cs typeface="Noto Sans JP" pitchFamily="34" charset="-120"/>
              </a:rPr>
              <a:t>ステージ停止→観客避難→エリア封鎖</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a:t>
            </a:r>
            <a:r>
              <a:rPr lang="en-US" sz="800" b="1" dirty="0">
                <a:solidFill>
                  <a:srgbClr val="333333"/>
                </a:solidFill>
                <a:latin typeface="Noto Sans JP" pitchFamily="34" charset="0"/>
                <a:ea typeface="Noto Sans JP" pitchFamily="34" charset="-122"/>
                <a:cs typeface="Noto Sans JP" pitchFamily="34" charset="-120"/>
              </a:rPr>
              <a:t>救護体制：</a:t>
            </a:r>
            <a:r>
              <a:rPr lang="en-US" sz="800" dirty="0">
                <a:solidFill>
                  <a:srgbClr val="333333"/>
                </a:solidFill>
                <a:latin typeface="Noto Sans JP" pitchFamily="34" charset="0"/>
                <a:ea typeface="Noto Sans JP" pitchFamily="34" charset="-122"/>
                <a:cs typeface="Noto Sans JP" pitchFamily="34" charset="-120"/>
              </a:rPr>
              <a:t>救護テント→病院搬送→医療連携</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a:t>
            </a:r>
            <a:r>
              <a:rPr lang="en-US" sz="800" b="1" dirty="0">
                <a:solidFill>
                  <a:srgbClr val="333333"/>
                </a:solidFill>
                <a:latin typeface="Noto Sans JP" pitchFamily="34" charset="0"/>
                <a:ea typeface="Noto Sans JP" pitchFamily="34" charset="-122"/>
                <a:cs typeface="Noto Sans JP" pitchFamily="34" charset="-120"/>
              </a:rPr>
              <a:t>連絡系統：</a:t>
            </a:r>
            <a:r>
              <a:rPr lang="en-US" sz="800" dirty="0">
                <a:solidFill>
                  <a:srgbClr val="333333"/>
                </a:solidFill>
                <a:latin typeface="Noto Sans JP" pitchFamily="34" charset="0"/>
                <a:ea typeface="Noto Sans JP" pitchFamily="34" charset="-122"/>
                <a:cs typeface="Noto Sans JP" pitchFamily="34" charset="-120"/>
              </a:rPr>
              <a:t>無線→本部→関係機関 </a:t>
            </a:r>
            <a:endParaRPr lang="en-US" sz="800" dirty="0"/>
          </a:p>
        </p:txBody>
      </p:sp>
      <p:sp>
        <p:nvSpPr>
          <p:cNvPr id="38" name="Shape 32"/>
          <p:cNvSpPr/>
          <p:nvPr/>
        </p:nvSpPr>
        <p:spPr>
          <a:xfrm>
            <a:off x="6143854" y="5675459"/>
            <a:ext cx="5667451" cy="761695"/>
          </a:xfrm>
          <a:prstGeom prst="roundRect">
            <a:avLst>
              <a:gd name="adj" fmla="val 12005"/>
            </a:avLst>
          </a:prstGeom>
          <a:solidFill>
            <a:srgbClr val="F8FBFF"/>
          </a:solidFill>
          <a:ln w="12700">
            <a:solidFill>
              <a:srgbClr val="E6F2FF"/>
            </a:solidFill>
            <a:prstDash val="solid"/>
          </a:ln>
        </p:spPr>
      </p:sp>
      <p:sp>
        <p:nvSpPr>
          <p:cNvPr id="39" name="Text 33"/>
          <p:cNvSpPr txBox="1"/>
          <p:nvPr/>
        </p:nvSpPr>
        <p:spPr>
          <a:xfrm>
            <a:off x="6382512" y="5761412"/>
            <a:ext cx="5533949" cy="152705"/>
          </a:xfrm>
          <a:prstGeom prst="rect">
            <a:avLst/>
          </a:prstGeom>
          <a:noFill/>
          <a:ln/>
        </p:spPr>
        <p:txBody>
          <a:bodyPr wrap="square" lIns="0" tIns="0" rIns="0" bIns="0" rtlCol="0" anchor="ctr"/>
          <a:lstStyle/>
          <a:p>
            <a:pPr marL="0" indent="0" algn="l">
              <a:buNone/>
            </a:pPr>
            <a:r>
              <a:rPr lang="en-US" sz="800" b="1" dirty="0">
                <a:solidFill>
                  <a:srgbClr val="0052CC"/>
                </a:solidFill>
                <a:latin typeface="Noto Sans JP" pitchFamily="34" charset="0"/>
                <a:ea typeface="Noto Sans JP" pitchFamily="34" charset="-122"/>
                <a:cs typeface="Noto Sans JP" pitchFamily="34" charset="-120"/>
              </a:rPr>
              <a:t>夜間巡回・紛失物管理</a:t>
            </a:r>
            <a:endParaRPr lang="en-US" sz="800" dirty="0"/>
          </a:p>
        </p:txBody>
      </p:sp>
      <p:sp>
        <p:nvSpPr>
          <p:cNvPr id="40" name="Text 34"/>
          <p:cNvSpPr txBox="1"/>
          <p:nvPr/>
        </p:nvSpPr>
        <p:spPr>
          <a:xfrm>
            <a:off x="6229807" y="5951608"/>
            <a:ext cx="5572354" cy="400507"/>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 • </a:t>
            </a:r>
            <a:r>
              <a:rPr lang="en-US" sz="800" b="1" dirty="0">
                <a:solidFill>
                  <a:srgbClr val="333333"/>
                </a:solidFill>
                <a:latin typeface="Noto Sans JP" pitchFamily="34" charset="0"/>
                <a:ea typeface="Noto Sans JP" pitchFamily="34" charset="-122"/>
                <a:cs typeface="Noto Sans JP" pitchFamily="34" charset="-120"/>
              </a:rPr>
              <a:t>巡回ルート：</a:t>
            </a:r>
            <a:r>
              <a:rPr lang="en-US" sz="800" dirty="0">
                <a:solidFill>
                  <a:srgbClr val="333333"/>
                </a:solidFill>
                <a:latin typeface="Noto Sans JP" pitchFamily="34" charset="0"/>
                <a:ea typeface="Noto Sans JP" pitchFamily="34" charset="-122"/>
                <a:cs typeface="Noto Sans JP" pitchFamily="34" charset="-120"/>
              </a:rPr>
              <a:t>15分間隔・2名1組で巡回</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a:t>
            </a:r>
            <a:r>
              <a:rPr lang="en-US" sz="800" b="1" dirty="0">
                <a:solidFill>
                  <a:srgbClr val="333333"/>
                </a:solidFill>
                <a:latin typeface="Noto Sans JP" pitchFamily="34" charset="0"/>
                <a:ea typeface="Noto Sans JP" pitchFamily="34" charset="-122"/>
                <a:cs typeface="Noto Sans JP" pitchFamily="34" charset="-120"/>
              </a:rPr>
              <a:t>紛失物：</a:t>
            </a:r>
            <a:r>
              <a:rPr lang="en-US" sz="800" dirty="0">
                <a:solidFill>
                  <a:srgbClr val="333333"/>
                </a:solidFill>
                <a:latin typeface="Noto Sans JP" pitchFamily="34" charset="0"/>
                <a:ea typeface="Noto Sans JP" pitchFamily="34" charset="-122"/>
                <a:cs typeface="Noto Sans JP" pitchFamily="34" charset="-120"/>
              </a:rPr>
              <a:t>センター集中管理・24時間対応</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a:t>
            </a:r>
            <a:r>
              <a:rPr lang="en-US" sz="800" b="1" dirty="0">
                <a:solidFill>
                  <a:srgbClr val="333333"/>
                </a:solidFill>
                <a:latin typeface="Noto Sans JP" pitchFamily="34" charset="0"/>
                <a:ea typeface="Noto Sans JP" pitchFamily="34" charset="-122"/>
                <a:cs typeface="Noto Sans JP" pitchFamily="34" charset="-120"/>
              </a:rPr>
              <a:t>迷子対応：</a:t>
            </a:r>
            <a:r>
              <a:rPr lang="en-US" sz="800" dirty="0">
                <a:solidFill>
                  <a:srgbClr val="333333"/>
                </a:solidFill>
                <a:latin typeface="Noto Sans JP" pitchFamily="34" charset="0"/>
                <a:ea typeface="Noto Sans JP" pitchFamily="34" charset="-122"/>
                <a:cs typeface="Noto Sans JP" pitchFamily="34" charset="-120"/>
              </a:rPr>
              <a:t>安否確認→保護→保護者連絡 </a:t>
            </a:r>
            <a:endParaRPr lang="en-US" sz="800" dirty="0"/>
          </a:p>
        </p:txBody>
      </p:sp>
      <p:pic>
        <p:nvPicPr>
          <p:cNvPr id="41" name="Image 3" descr="preencoded.png"/>
          <p:cNvPicPr>
            <a:picLocks noChangeAspect="1"/>
          </p:cNvPicPr>
          <p:nvPr/>
        </p:nvPicPr>
        <p:blipFill>
          <a:blip r:embed="rId6"/>
          <a:srcRect/>
          <a:stretch/>
        </p:blipFill>
        <p:spPr>
          <a:xfrm>
            <a:off x="466344" y="4935709"/>
            <a:ext cx="105156" cy="105156"/>
          </a:xfrm>
          <a:prstGeom prst="rect">
            <a:avLst/>
          </a:prstGeom>
        </p:spPr>
      </p:pic>
      <p:pic>
        <p:nvPicPr>
          <p:cNvPr id="42" name="Image 4" descr="preencoded.png"/>
          <p:cNvPicPr>
            <a:picLocks noChangeAspect="1"/>
          </p:cNvPicPr>
          <p:nvPr/>
        </p:nvPicPr>
        <p:blipFill>
          <a:blip r:embed="rId7"/>
          <a:srcRect l="-783" r="-783"/>
          <a:stretch/>
        </p:blipFill>
        <p:spPr>
          <a:xfrm>
            <a:off x="6229807" y="4935709"/>
            <a:ext cx="133502" cy="105156"/>
          </a:xfrm>
          <a:prstGeom prst="rect">
            <a:avLst/>
          </a:prstGeom>
        </p:spPr>
      </p:pic>
      <p:pic>
        <p:nvPicPr>
          <p:cNvPr id="43" name="Image 5" descr="preencoded.png"/>
          <p:cNvPicPr>
            <a:picLocks noChangeAspect="1"/>
          </p:cNvPicPr>
          <p:nvPr/>
        </p:nvPicPr>
        <p:blipFill>
          <a:blip r:embed="rId8"/>
          <a:srcRect l="-783" r="-783"/>
          <a:stretch/>
        </p:blipFill>
        <p:spPr>
          <a:xfrm>
            <a:off x="466344" y="5793416"/>
            <a:ext cx="133502" cy="105156"/>
          </a:xfrm>
          <a:prstGeom prst="rect">
            <a:avLst/>
          </a:prstGeom>
        </p:spPr>
      </p:pic>
      <p:pic>
        <p:nvPicPr>
          <p:cNvPr id="44" name="Image 6" descr="preencoded.png"/>
          <p:cNvPicPr>
            <a:picLocks noChangeAspect="1"/>
          </p:cNvPicPr>
          <p:nvPr/>
        </p:nvPicPr>
        <p:blipFill>
          <a:blip r:embed="rId9"/>
          <a:srcRect/>
          <a:stretch/>
        </p:blipFill>
        <p:spPr>
          <a:xfrm>
            <a:off x="6229807" y="5793416"/>
            <a:ext cx="105156" cy="105156"/>
          </a:xfrm>
          <a:prstGeom prst="rect">
            <a:avLst/>
          </a:prstGeom>
        </p:spPr>
      </p:pic>
      <p:sp>
        <p:nvSpPr>
          <p:cNvPr id="45" name="Text 35"/>
          <p:cNvSpPr txBox="1"/>
          <p:nvPr/>
        </p:nvSpPr>
        <p:spPr>
          <a:xfrm>
            <a:off x="381305" y="6572707"/>
            <a:ext cx="3048610" cy="143561"/>
          </a:xfrm>
          <a:prstGeom prst="rect">
            <a:avLst/>
          </a:prstGeom>
          <a:noFill/>
          <a:ln/>
        </p:spPr>
        <p:txBody>
          <a:bodyPr wrap="square" lIns="0" tIns="0" rIns="0" bIns="0" rtlCol="0" anchor="ctr"/>
          <a:lstStyle/>
          <a:p>
            <a:pPr marL="0" indent="0" algn="l">
              <a:buNone/>
            </a:pPr>
            <a:r>
              <a:rPr lang="en-US" sz="800" dirty="0">
                <a:solidFill>
                  <a:srgbClr val="999999"/>
                </a:solidFill>
                <a:latin typeface="Noto Sans JP" pitchFamily="34" charset="0"/>
                <a:ea typeface="Noto Sans JP" pitchFamily="34" charset="-122"/>
                <a:cs typeface="Noto Sans JP" pitchFamily="34" charset="-120"/>
              </a:rPr>
              <a:t>Source: 警備業界標準・業界推計値に基づく分析</a:t>
            </a:r>
            <a:endParaRPr lang="en-US" sz="800" dirty="0"/>
          </a:p>
        </p:txBody>
      </p:sp>
      <p:sp>
        <p:nvSpPr>
          <p:cNvPr id="46" name="Text 36"/>
          <p:cNvSpPr txBox="1"/>
          <p:nvPr/>
        </p:nvSpPr>
        <p:spPr>
          <a:xfrm>
            <a:off x="10782605" y="6543446"/>
            <a:ext cx="1028700" cy="162763"/>
          </a:xfrm>
          <a:prstGeom prst="rect">
            <a:avLst/>
          </a:prstGeom>
          <a:noFill/>
          <a:ln/>
        </p:spPr>
        <p:txBody>
          <a:bodyPr wrap="square" lIns="0" tIns="0" rIns="0" bIns="0" rtlCol="0" anchor="ctr"/>
          <a:lstStyle/>
          <a:p>
            <a:pPr marL="0" indent="0" algn="r">
              <a:buNone/>
            </a:pPr>
            <a:r>
              <a:rPr lang="en-US" sz="900" dirty="0">
                <a:solidFill>
                  <a:srgbClr val="003366"/>
                </a:solidFill>
                <a:latin typeface="Noto Sans JP" pitchFamily="34" charset="0"/>
                <a:ea typeface="Noto Sans JP" pitchFamily="34" charset="-122"/>
                <a:cs typeface="Noto Sans JP" pitchFamily="34" charset="-120"/>
              </a:rPr>
              <a:t>22</a:t>
            </a:r>
            <a:endParaRPr lang="en-US" sz="9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a:off x="381305" y="1143000"/>
            <a:ext cx="3638398" cy="5162702"/>
          </a:xfrm>
          <a:prstGeom prst="roundRect">
            <a:avLst>
              <a:gd name="adj" fmla="val 1053"/>
            </a:avLst>
          </a:prstGeom>
          <a:solidFill>
            <a:srgbClr val="F0F8FF">
              <a:alpha val="60000"/>
            </a:srgbClr>
          </a:solidFill>
          <a:ln w="12700">
            <a:solidFill>
              <a:srgbClr val="4A90E2">
                <a:alpha val="20000"/>
              </a:srgbClr>
            </a:solidFill>
            <a:prstDash val="solid"/>
          </a:ln>
        </p:spPr>
      </p:sp>
      <p:sp>
        <p:nvSpPr>
          <p:cNvPr id="5" name="Shape 3"/>
          <p:cNvSpPr/>
          <p:nvPr/>
        </p:nvSpPr>
        <p:spPr>
          <a:xfrm>
            <a:off x="4190695" y="1143000"/>
            <a:ext cx="3829507" cy="5162702"/>
          </a:xfrm>
          <a:prstGeom prst="roundRect">
            <a:avLst>
              <a:gd name="adj" fmla="val 950"/>
            </a:avLst>
          </a:prstGeom>
          <a:solidFill>
            <a:srgbClr val="F0F8FF">
              <a:alpha val="60000"/>
            </a:srgbClr>
          </a:solidFill>
          <a:ln w="12700">
            <a:solidFill>
              <a:srgbClr val="4A90E2">
                <a:alpha val="20000"/>
              </a:srgbClr>
            </a:solidFill>
            <a:prstDash val="solid"/>
          </a:ln>
        </p:spPr>
      </p:sp>
      <p:sp>
        <p:nvSpPr>
          <p:cNvPr id="6" name="Shape 4"/>
          <p:cNvSpPr/>
          <p:nvPr/>
        </p:nvSpPr>
        <p:spPr>
          <a:xfrm>
            <a:off x="8191195" y="1143000"/>
            <a:ext cx="3638398" cy="5162702"/>
          </a:xfrm>
          <a:prstGeom prst="roundRect">
            <a:avLst>
              <a:gd name="adj" fmla="val 1053"/>
            </a:avLst>
          </a:prstGeom>
          <a:solidFill>
            <a:srgbClr val="F0F8FF">
              <a:alpha val="60000"/>
            </a:srgbClr>
          </a:solidFill>
          <a:ln w="12700">
            <a:solidFill>
              <a:srgbClr val="4A90E2">
                <a:alpha val="20000"/>
              </a:srgbClr>
            </a:solidFill>
            <a:prstDash val="solid"/>
          </a:ln>
        </p:spPr>
      </p:sp>
      <p:sp>
        <p:nvSpPr>
          <p:cNvPr id="7" name="Text 5"/>
          <p:cNvSpPr txBox="1"/>
          <p:nvPr/>
        </p:nvSpPr>
        <p:spPr>
          <a:xfrm>
            <a:off x="381305" y="286207"/>
            <a:ext cx="11621110" cy="372161"/>
          </a:xfrm>
          <a:prstGeom prst="rect">
            <a:avLst/>
          </a:prstGeom>
          <a:noFill/>
          <a:ln/>
        </p:spPr>
        <p:txBody>
          <a:bodyPr wrap="square" lIns="0" tIns="0" rIns="0" bIns="0" rtlCol="0" anchor="ctr"/>
          <a:lstStyle/>
          <a:p>
            <a:pPr marL="0" indent="0" algn="l">
              <a:buNone/>
            </a:pPr>
            <a:r>
              <a:rPr lang="en-US" sz="2400" b="1" dirty="0">
                <a:solidFill>
                  <a:srgbClr val="003366"/>
                </a:solidFill>
                <a:latin typeface="Montserrat" pitchFamily="34" charset="0"/>
                <a:ea typeface="Montserrat" pitchFamily="34" charset="-122"/>
                <a:cs typeface="Montserrat" pitchFamily="34" charset="-120"/>
              </a:rPr>
              <a:t>医療・救護・衛生チーム編成</a:t>
            </a:r>
            <a:endParaRPr lang="en-US" sz="2400" dirty="0"/>
          </a:p>
        </p:txBody>
      </p:sp>
      <p:sp>
        <p:nvSpPr>
          <p:cNvPr id="8" name="Text 6"/>
          <p:cNvSpPr txBox="1"/>
          <p:nvPr/>
        </p:nvSpPr>
        <p:spPr>
          <a:xfrm>
            <a:off x="381305" y="689458"/>
            <a:ext cx="11621110"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動員数1万人あたり2-3箇所の救護テント配置、トリアージ区分、AED配置、想定疾患別対応プロトコル</a:t>
            </a:r>
            <a:endParaRPr lang="en-US" sz="900" dirty="0"/>
          </a:p>
        </p:txBody>
      </p:sp>
      <p:sp>
        <p:nvSpPr>
          <p:cNvPr id="9" name="Text 7"/>
          <p:cNvSpPr txBox="1"/>
          <p:nvPr/>
        </p:nvSpPr>
        <p:spPr>
          <a:xfrm>
            <a:off x="790956" y="1285646"/>
            <a:ext cx="3258007"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 医療本部・救護テント配置 </a:t>
            </a:r>
            <a:endParaRPr lang="en-US" sz="1000" dirty="0"/>
          </a:p>
        </p:txBody>
      </p:sp>
      <p:pic>
        <p:nvPicPr>
          <p:cNvPr id="10" name="Image 0" descr="preencoded.png"/>
          <p:cNvPicPr>
            <a:picLocks noChangeAspect="1"/>
          </p:cNvPicPr>
          <p:nvPr/>
        </p:nvPicPr>
        <p:blipFill>
          <a:blip r:embed="rId3"/>
          <a:srcRect t="-180" b="-180"/>
          <a:stretch/>
        </p:blipFill>
        <p:spPr>
          <a:xfrm>
            <a:off x="523951" y="1304849"/>
            <a:ext cx="190195" cy="152705"/>
          </a:xfrm>
          <a:prstGeom prst="rect">
            <a:avLst/>
          </a:prstGeom>
        </p:spPr>
      </p:pic>
      <p:sp>
        <p:nvSpPr>
          <p:cNvPr id="11" name="Text 8"/>
          <p:cNvSpPr txBox="1"/>
          <p:nvPr/>
        </p:nvSpPr>
        <p:spPr>
          <a:xfrm>
            <a:off x="523951" y="1666951"/>
            <a:ext cx="1378915" cy="200254"/>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救護テント数: </a:t>
            </a:r>
            <a:r>
              <a:rPr lang="en-US" sz="800" b="1" dirty="0">
                <a:solidFill>
                  <a:srgbClr val="FFFFFF"/>
                </a:solidFill>
                <a:latin typeface="Noto Sans JP" pitchFamily="34" charset="0"/>
                <a:ea typeface="Noto Sans JP" pitchFamily="34" charset="-122"/>
                <a:cs typeface="Noto Sans JP" pitchFamily="34" charset="-120"/>
              </a:rPr>
              <a:t>2-3箇所</a:t>
            </a:r>
            <a:endParaRPr lang="en-US" sz="900" dirty="0"/>
          </a:p>
        </p:txBody>
      </p:sp>
      <p:sp>
        <p:nvSpPr>
          <p:cNvPr id="12" name="Text 9"/>
          <p:cNvSpPr txBox="1"/>
          <p:nvPr/>
        </p:nvSpPr>
        <p:spPr>
          <a:xfrm>
            <a:off x="2706624" y="1678838"/>
            <a:ext cx="1245413" cy="171907"/>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動員数: </a:t>
            </a:r>
            <a:r>
              <a:rPr lang="en-US" sz="900" dirty="0">
                <a:solidFill>
                  <a:srgbClr val="003366"/>
                </a:solidFill>
                <a:latin typeface="Noto Sans JP" pitchFamily="34" charset="0"/>
                <a:ea typeface="Noto Sans JP" pitchFamily="34" charset="-122"/>
                <a:cs typeface="Noto Sans JP" pitchFamily="34" charset="-120"/>
              </a:rPr>
              <a:t>1万人あたり</a:t>
            </a:r>
            <a:endParaRPr lang="en-US" sz="900" dirty="0"/>
          </a:p>
        </p:txBody>
      </p:sp>
      <p:sp>
        <p:nvSpPr>
          <p:cNvPr id="13" name="Shape 10"/>
          <p:cNvSpPr/>
          <p:nvPr/>
        </p:nvSpPr>
        <p:spPr>
          <a:xfrm>
            <a:off x="523951" y="2014423"/>
            <a:ext cx="1609344" cy="895198"/>
          </a:xfrm>
          <a:prstGeom prst="roundRect">
            <a:avLst>
              <a:gd name="adj" fmla="val 13040"/>
            </a:avLst>
          </a:prstGeom>
          <a:solidFill>
            <a:srgbClr val="FFFFFF"/>
          </a:solidFill>
          <a:ln w="12700">
            <a:solidFill>
              <a:srgbClr val="E0E0E0"/>
            </a:solidFill>
            <a:prstDash val="solid"/>
          </a:ln>
        </p:spPr>
      </p:sp>
      <p:sp>
        <p:nvSpPr>
          <p:cNvPr id="14" name="Text 11"/>
          <p:cNvSpPr txBox="1"/>
          <p:nvPr/>
        </p:nvSpPr>
        <p:spPr>
          <a:xfrm>
            <a:off x="790956" y="2119579"/>
            <a:ext cx="1350569"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ステージ前 </a:t>
            </a:r>
            <a:endParaRPr lang="en-US" sz="900" dirty="0"/>
          </a:p>
        </p:txBody>
      </p:sp>
      <p:pic>
        <p:nvPicPr>
          <p:cNvPr id="15" name="Image 1" descr="preencoded.png"/>
          <p:cNvPicPr>
            <a:picLocks noChangeAspect="1"/>
          </p:cNvPicPr>
          <p:nvPr/>
        </p:nvPicPr>
        <p:blipFill>
          <a:blip r:embed="rId4"/>
          <a:srcRect l="-2512" r="-2512"/>
          <a:stretch/>
        </p:blipFill>
        <p:spPr>
          <a:xfrm>
            <a:off x="629107" y="2143354"/>
            <a:ext cx="105156" cy="133502"/>
          </a:xfrm>
          <a:prstGeom prst="rect">
            <a:avLst/>
          </a:prstGeom>
        </p:spPr>
      </p:pic>
      <p:sp>
        <p:nvSpPr>
          <p:cNvPr id="16" name="Text 12"/>
          <p:cNvSpPr txBox="1"/>
          <p:nvPr/>
        </p:nvSpPr>
        <p:spPr>
          <a:xfrm>
            <a:off x="629107" y="2357323"/>
            <a:ext cx="1457554" cy="448056"/>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AED: 2台</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救護員: 4名</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救護テント: 1箇所 </a:t>
            </a:r>
            <a:endParaRPr lang="en-US" sz="800" dirty="0"/>
          </a:p>
        </p:txBody>
      </p:sp>
      <p:sp>
        <p:nvSpPr>
          <p:cNvPr id="17" name="Shape 13"/>
          <p:cNvSpPr/>
          <p:nvPr/>
        </p:nvSpPr>
        <p:spPr>
          <a:xfrm>
            <a:off x="2247595" y="2014423"/>
            <a:ext cx="1609344" cy="895198"/>
          </a:xfrm>
          <a:prstGeom prst="roundRect">
            <a:avLst>
              <a:gd name="adj" fmla="val 13040"/>
            </a:avLst>
          </a:prstGeom>
          <a:solidFill>
            <a:srgbClr val="FFFFFF"/>
          </a:solidFill>
          <a:ln w="12700">
            <a:solidFill>
              <a:srgbClr val="E0E0E0"/>
            </a:solidFill>
            <a:prstDash val="solid"/>
          </a:ln>
        </p:spPr>
      </p:sp>
      <p:sp>
        <p:nvSpPr>
          <p:cNvPr id="18" name="Text 14"/>
          <p:cNvSpPr txBox="1"/>
          <p:nvPr/>
        </p:nvSpPr>
        <p:spPr>
          <a:xfrm>
            <a:off x="2581351" y="2119579"/>
            <a:ext cx="1283818"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メインエリア </a:t>
            </a:r>
            <a:endParaRPr lang="en-US" sz="900" dirty="0"/>
          </a:p>
        </p:txBody>
      </p:sp>
      <p:pic>
        <p:nvPicPr>
          <p:cNvPr id="19" name="Image 2" descr="preencoded.png"/>
          <p:cNvPicPr>
            <a:picLocks noChangeAspect="1"/>
          </p:cNvPicPr>
          <p:nvPr/>
        </p:nvPicPr>
        <p:blipFill>
          <a:blip r:embed="rId5"/>
          <a:srcRect l="-1507" r="-1507"/>
          <a:stretch/>
        </p:blipFill>
        <p:spPr>
          <a:xfrm>
            <a:off x="2352751" y="2143354"/>
            <a:ext cx="171907" cy="133502"/>
          </a:xfrm>
          <a:prstGeom prst="rect">
            <a:avLst/>
          </a:prstGeom>
        </p:spPr>
      </p:pic>
      <p:sp>
        <p:nvSpPr>
          <p:cNvPr id="20" name="Text 15"/>
          <p:cNvSpPr txBox="1"/>
          <p:nvPr/>
        </p:nvSpPr>
        <p:spPr>
          <a:xfrm>
            <a:off x="2352751" y="2357323"/>
            <a:ext cx="1457554" cy="448056"/>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AED: 3台</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救護員: 6名</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救護テント: 1箇所 </a:t>
            </a:r>
            <a:endParaRPr lang="en-US" sz="800" dirty="0"/>
          </a:p>
        </p:txBody>
      </p:sp>
      <p:sp>
        <p:nvSpPr>
          <p:cNvPr id="21" name="Shape 16"/>
          <p:cNvSpPr/>
          <p:nvPr/>
        </p:nvSpPr>
        <p:spPr>
          <a:xfrm>
            <a:off x="523951" y="3016606"/>
            <a:ext cx="1609344" cy="895198"/>
          </a:xfrm>
          <a:prstGeom prst="roundRect">
            <a:avLst>
              <a:gd name="adj" fmla="val 13040"/>
            </a:avLst>
          </a:prstGeom>
          <a:solidFill>
            <a:srgbClr val="FFFFFF"/>
          </a:solidFill>
          <a:ln w="12700">
            <a:solidFill>
              <a:srgbClr val="E0E0E0"/>
            </a:solidFill>
            <a:prstDash val="solid"/>
          </a:ln>
        </p:spPr>
      </p:sp>
      <p:sp>
        <p:nvSpPr>
          <p:cNvPr id="22" name="Text 17"/>
          <p:cNvSpPr txBox="1"/>
          <p:nvPr/>
        </p:nvSpPr>
        <p:spPr>
          <a:xfrm>
            <a:off x="857707" y="3121762"/>
            <a:ext cx="1283818"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バックヤード </a:t>
            </a:r>
            <a:endParaRPr lang="en-US" sz="900" dirty="0"/>
          </a:p>
        </p:txBody>
      </p:sp>
      <p:pic>
        <p:nvPicPr>
          <p:cNvPr id="23" name="Image 3" descr="preencoded.png"/>
          <p:cNvPicPr>
            <a:picLocks noChangeAspect="1"/>
          </p:cNvPicPr>
          <p:nvPr/>
        </p:nvPicPr>
        <p:blipFill>
          <a:blip r:embed="rId6"/>
          <a:srcRect l="-1507" r="-1507"/>
          <a:stretch/>
        </p:blipFill>
        <p:spPr>
          <a:xfrm>
            <a:off x="629107" y="3145536"/>
            <a:ext cx="171907" cy="133502"/>
          </a:xfrm>
          <a:prstGeom prst="rect">
            <a:avLst/>
          </a:prstGeom>
        </p:spPr>
      </p:pic>
      <p:sp>
        <p:nvSpPr>
          <p:cNvPr id="24" name="Text 18"/>
          <p:cNvSpPr txBox="1"/>
          <p:nvPr/>
        </p:nvSpPr>
        <p:spPr>
          <a:xfrm>
            <a:off x="629107" y="3359506"/>
            <a:ext cx="1457554" cy="448056"/>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AED: 1台</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救護員: 2名</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救護テント: 1箇所 </a:t>
            </a:r>
            <a:endParaRPr lang="en-US" sz="800" dirty="0"/>
          </a:p>
        </p:txBody>
      </p:sp>
      <p:sp>
        <p:nvSpPr>
          <p:cNvPr id="25" name="Shape 19"/>
          <p:cNvSpPr/>
          <p:nvPr/>
        </p:nvSpPr>
        <p:spPr>
          <a:xfrm>
            <a:off x="2247595" y="3016606"/>
            <a:ext cx="1609344" cy="895198"/>
          </a:xfrm>
          <a:prstGeom prst="roundRect">
            <a:avLst>
              <a:gd name="adj" fmla="val 13040"/>
            </a:avLst>
          </a:prstGeom>
          <a:solidFill>
            <a:srgbClr val="FFFFFF"/>
          </a:solidFill>
          <a:ln w="12700">
            <a:solidFill>
              <a:srgbClr val="E0E0E0"/>
            </a:solidFill>
            <a:prstDash val="solid"/>
          </a:ln>
        </p:spPr>
      </p:sp>
      <p:sp>
        <p:nvSpPr>
          <p:cNvPr id="26" name="Text 20"/>
          <p:cNvSpPr txBox="1"/>
          <p:nvPr/>
        </p:nvSpPr>
        <p:spPr>
          <a:xfrm>
            <a:off x="2524658" y="3121762"/>
            <a:ext cx="1340510"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避難経路 </a:t>
            </a:r>
            <a:endParaRPr lang="en-US" sz="900" dirty="0"/>
          </a:p>
        </p:txBody>
      </p:sp>
      <p:pic>
        <p:nvPicPr>
          <p:cNvPr id="27" name="Image 4" descr="preencoded.png"/>
          <p:cNvPicPr>
            <a:picLocks noChangeAspect="1"/>
          </p:cNvPicPr>
          <p:nvPr/>
        </p:nvPicPr>
        <p:blipFill>
          <a:blip r:embed="rId7"/>
          <a:srcRect t="-1100" b="-1100"/>
          <a:stretch/>
        </p:blipFill>
        <p:spPr>
          <a:xfrm>
            <a:off x="2352751" y="3145536"/>
            <a:ext cx="114300" cy="133502"/>
          </a:xfrm>
          <a:prstGeom prst="rect">
            <a:avLst/>
          </a:prstGeom>
        </p:spPr>
      </p:pic>
      <p:sp>
        <p:nvSpPr>
          <p:cNvPr id="28" name="Text 21"/>
          <p:cNvSpPr txBox="1"/>
          <p:nvPr/>
        </p:nvSpPr>
        <p:spPr>
          <a:xfrm>
            <a:off x="2352751" y="3359506"/>
            <a:ext cx="1457554" cy="448056"/>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搬送ルート: 2系統</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避難場所: 3箇所</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所要時間: 5分以内 </a:t>
            </a:r>
            <a:endParaRPr lang="en-US" sz="800" dirty="0"/>
          </a:p>
        </p:txBody>
      </p:sp>
      <p:sp>
        <p:nvSpPr>
          <p:cNvPr id="29" name="Text 22"/>
          <p:cNvSpPr txBox="1"/>
          <p:nvPr/>
        </p:nvSpPr>
        <p:spPr>
          <a:xfrm>
            <a:off x="790956" y="4018788"/>
            <a:ext cx="3258007"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 トリアージ区分 </a:t>
            </a:r>
            <a:endParaRPr lang="en-US" sz="1000" dirty="0"/>
          </a:p>
        </p:txBody>
      </p:sp>
      <p:pic>
        <p:nvPicPr>
          <p:cNvPr id="30" name="Image 5" descr="preencoded.png"/>
          <p:cNvPicPr>
            <a:picLocks noChangeAspect="1"/>
          </p:cNvPicPr>
          <p:nvPr/>
        </p:nvPicPr>
        <p:blipFill>
          <a:blip r:embed="rId8"/>
          <a:srcRect t="-180" b="-180"/>
          <a:stretch/>
        </p:blipFill>
        <p:spPr>
          <a:xfrm>
            <a:off x="523951" y="4037990"/>
            <a:ext cx="190195" cy="152705"/>
          </a:xfrm>
          <a:prstGeom prst="rect">
            <a:avLst/>
          </a:prstGeom>
        </p:spPr>
      </p:pic>
      <p:sp>
        <p:nvSpPr>
          <p:cNvPr id="31" name="Shape 23"/>
          <p:cNvSpPr/>
          <p:nvPr/>
        </p:nvSpPr>
        <p:spPr>
          <a:xfrm>
            <a:off x="523951" y="4285793"/>
            <a:ext cx="780898" cy="705002"/>
          </a:xfrm>
          <a:prstGeom prst="roundRect">
            <a:avLst>
              <a:gd name="adj" fmla="val 21033"/>
            </a:avLst>
          </a:prstGeom>
          <a:solidFill>
            <a:srgbClr val="E8F5E9"/>
          </a:solidFill>
          <a:ln w="12700">
            <a:solidFill>
              <a:srgbClr val="FFFFFF">
                <a:alpha val="0"/>
              </a:srgbClr>
            </a:solidFill>
            <a:prstDash val="solid"/>
          </a:ln>
        </p:spPr>
      </p:sp>
      <p:sp>
        <p:nvSpPr>
          <p:cNvPr id="32" name="Text 24"/>
          <p:cNvSpPr txBox="1"/>
          <p:nvPr/>
        </p:nvSpPr>
        <p:spPr>
          <a:xfrm>
            <a:off x="571500" y="4628693"/>
            <a:ext cx="685800" cy="286207"/>
          </a:xfrm>
          <a:prstGeom prst="rect">
            <a:avLst/>
          </a:prstGeom>
          <a:noFill/>
          <a:ln/>
        </p:spPr>
        <p:txBody>
          <a:bodyPr wrap="square" lIns="0" tIns="0" rIns="0" bIns="0" rtlCol="0" anchor="ctr"/>
          <a:lstStyle/>
          <a:p>
            <a:pPr marL="0" indent="0" algn="ctr">
              <a:buNone/>
            </a:pPr>
            <a:r>
              <a:rPr lang="en-US" sz="800" dirty="0">
                <a:solidFill>
                  <a:srgbClr val="000000"/>
                </a:solidFill>
                <a:latin typeface="Noto Sans JP" pitchFamily="34" charset="0"/>
                <a:ea typeface="Noto Sans JP" pitchFamily="34" charset="-122"/>
                <a:cs typeface="Noto Sans JP" pitchFamily="34" charset="-120"/>
              </a:rPr>
              <a:t>軽症</a:t>
            </a:r>
            <a:endParaRPr lang="en-US" sz="800" dirty="0"/>
          </a:p>
          <a:p>
            <a:pPr marL="0" indent="0" algn="ctr">
              <a:buNone/>
            </a:pPr>
            <a:r>
              <a:rPr lang="en-US" sz="800" dirty="0">
                <a:solidFill>
                  <a:srgbClr val="000000"/>
                </a:solidFill>
                <a:latin typeface="Noto Sans JP" pitchFamily="34" charset="0"/>
                <a:ea typeface="Noto Sans JP" pitchFamily="34" charset="-122"/>
                <a:cs typeface="Noto Sans JP" pitchFamily="34" charset="-120"/>
              </a:rPr>
              <a:t>治療可能</a:t>
            </a:r>
            <a:endParaRPr lang="en-US" sz="800" dirty="0"/>
          </a:p>
        </p:txBody>
      </p:sp>
      <p:sp>
        <p:nvSpPr>
          <p:cNvPr id="33" name="Shape 25"/>
          <p:cNvSpPr/>
          <p:nvPr/>
        </p:nvSpPr>
        <p:spPr>
          <a:xfrm>
            <a:off x="1376172" y="4285793"/>
            <a:ext cx="780898" cy="705002"/>
          </a:xfrm>
          <a:prstGeom prst="roundRect">
            <a:avLst>
              <a:gd name="adj" fmla="val 21033"/>
            </a:avLst>
          </a:prstGeom>
          <a:solidFill>
            <a:srgbClr val="FFF3E0"/>
          </a:solidFill>
          <a:ln w="12700">
            <a:solidFill>
              <a:srgbClr val="FFFFFF">
                <a:alpha val="0"/>
              </a:srgbClr>
            </a:solidFill>
            <a:prstDash val="solid"/>
          </a:ln>
        </p:spPr>
      </p:sp>
      <p:sp>
        <p:nvSpPr>
          <p:cNvPr id="34" name="Text 26"/>
          <p:cNvSpPr txBox="1"/>
          <p:nvPr/>
        </p:nvSpPr>
        <p:spPr>
          <a:xfrm>
            <a:off x="1423721" y="4628693"/>
            <a:ext cx="685800" cy="286207"/>
          </a:xfrm>
          <a:prstGeom prst="rect">
            <a:avLst/>
          </a:prstGeom>
          <a:noFill/>
          <a:ln/>
        </p:spPr>
        <p:txBody>
          <a:bodyPr wrap="square" lIns="0" tIns="0" rIns="0" bIns="0" rtlCol="0" anchor="ctr"/>
          <a:lstStyle/>
          <a:p>
            <a:pPr marL="0" indent="0" algn="ctr">
              <a:buNone/>
            </a:pPr>
            <a:r>
              <a:rPr lang="en-US" sz="800" dirty="0">
                <a:solidFill>
                  <a:srgbClr val="000000"/>
                </a:solidFill>
                <a:latin typeface="Noto Sans JP" pitchFamily="34" charset="0"/>
                <a:ea typeface="Noto Sans JP" pitchFamily="34" charset="-122"/>
                <a:cs typeface="Noto Sans JP" pitchFamily="34" charset="-120"/>
              </a:rPr>
              <a:t>中等症</a:t>
            </a:r>
            <a:endParaRPr lang="en-US" sz="800" dirty="0"/>
          </a:p>
          <a:p>
            <a:pPr marL="0" indent="0" algn="ctr">
              <a:buNone/>
            </a:pPr>
            <a:r>
              <a:rPr lang="en-US" sz="800" dirty="0">
                <a:solidFill>
                  <a:srgbClr val="000000"/>
                </a:solidFill>
                <a:latin typeface="Noto Sans JP" pitchFamily="34" charset="0"/>
                <a:ea typeface="Noto Sans JP" pitchFamily="34" charset="-122"/>
                <a:cs typeface="Noto Sans JP" pitchFamily="34" charset="-120"/>
              </a:rPr>
              <a:t>要観察</a:t>
            </a:r>
            <a:endParaRPr lang="en-US" sz="800" dirty="0"/>
          </a:p>
        </p:txBody>
      </p:sp>
      <p:sp>
        <p:nvSpPr>
          <p:cNvPr id="35" name="Shape 27"/>
          <p:cNvSpPr/>
          <p:nvPr/>
        </p:nvSpPr>
        <p:spPr>
          <a:xfrm>
            <a:off x="2229307" y="4285793"/>
            <a:ext cx="780898" cy="705002"/>
          </a:xfrm>
          <a:prstGeom prst="roundRect">
            <a:avLst>
              <a:gd name="adj" fmla="val 21033"/>
            </a:avLst>
          </a:prstGeom>
          <a:solidFill>
            <a:srgbClr val="FFEBEE"/>
          </a:solidFill>
          <a:ln w="12700">
            <a:solidFill>
              <a:srgbClr val="FFFFFF">
                <a:alpha val="0"/>
              </a:srgbClr>
            </a:solidFill>
            <a:prstDash val="solid"/>
          </a:ln>
        </p:spPr>
      </p:sp>
      <p:sp>
        <p:nvSpPr>
          <p:cNvPr id="36" name="Text 28"/>
          <p:cNvSpPr txBox="1"/>
          <p:nvPr/>
        </p:nvSpPr>
        <p:spPr>
          <a:xfrm>
            <a:off x="2276856" y="4628693"/>
            <a:ext cx="685800" cy="286207"/>
          </a:xfrm>
          <a:prstGeom prst="rect">
            <a:avLst/>
          </a:prstGeom>
          <a:noFill/>
          <a:ln/>
        </p:spPr>
        <p:txBody>
          <a:bodyPr wrap="square" lIns="0" tIns="0" rIns="0" bIns="0" rtlCol="0" anchor="ctr"/>
          <a:lstStyle/>
          <a:p>
            <a:pPr marL="0" indent="0" algn="ctr">
              <a:buNone/>
            </a:pPr>
            <a:r>
              <a:rPr lang="en-US" sz="800" dirty="0">
                <a:solidFill>
                  <a:srgbClr val="000000"/>
                </a:solidFill>
                <a:latin typeface="Noto Sans JP" pitchFamily="34" charset="0"/>
                <a:ea typeface="Noto Sans JP" pitchFamily="34" charset="-122"/>
                <a:cs typeface="Noto Sans JP" pitchFamily="34" charset="-120"/>
              </a:rPr>
              <a:t>重症</a:t>
            </a:r>
            <a:endParaRPr lang="en-US" sz="800" dirty="0"/>
          </a:p>
          <a:p>
            <a:pPr marL="0" indent="0" algn="ctr">
              <a:buNone/>
            </a:pPr>
            <a:r>
              <a:rPr lang="en-US" sz="800" dirty="0">
                <a:solidFill>
                  <a:srgbClr val="000000"/>
                </a:solidFill>
                <a:latin typeface="Noto Sans JP" pitchFamily="34" charset="0"/>
                <a:ea typeface="Noto Sans JP" pitchFamily="34" charset="-122"/>
                <a:cs typeface="Noto Sans JP" pitchFamily="34" charset="-120"/>
              </a:rPr>
              <a:t>要搬送</a:t>
            </a:r>
            <a:endParaRPr lang="en-US" sz="800" dirty="0"/>
          </a:p>
        </p:txBody>
      </p:sp>
      <p:sp>
        <p:nvSpPr>
          <p:cNvPr id="37" name="Shape 29"/>
          <p:cNvSpPr/>
          <p:nvPr/>
        </p:nvSpPr>
        <p:spPr>
          <a:xfrm>
            <a:off x="3081528" y="4285793"/>
            <a:ext cx="780898" cy="705002"/>
          </a:xfrm>
          <a:prstGeom prst="roundRect">
            <a:avLst>
              <a:gd name="adj" fmla="val 21033"/>
            </a:avLst>
          </a:prstGeom>
          <a:solidFill>
            <a:srgbClr val="424242"/>
          </a:solidFill>
          <a:ln w="12700">
            <a:solidFill>
              <a:srgbClr val="FFFFFF">
                <a:alpha val="0"/>
              </a:srgbClr>
            </a:solidFill>
            <a:prstDash val="solid"/>
          </a:ln>
        </p:spPr>
      </p:sp>
      <p:sp>
        <p:nvSpPr>
          <p:cNvPr id="38" name="Text 30"/>
          <p:cNvSpPr txBox="1"/>
          <p:nvPr/>
        </p:nvSpPr>
        <p:spPr>
          <a:xfrm>
            <a:off x="3129077" y="4628693"/>
            <a:ext cx="685800" cy="286207"/>
          </a:xfrm>
          <a:prstGeom prst="rect">
            <a:avLst/>
          </a:prstGeom>
          <a:noFill/>
          <a:ln/>
        </p:spPr>
        <p:txBody>
          <a:bodyPr wrap="square" lIns="0" tIns="0" rIns="0" bIns="0" rtlCol="0" anchor="ctr"/>
          <a:lstStyle/>
          <a:p>
            <a:pPr marL="0" indent="0" algn="ctr">
              <a:buNone/>
            </a:pPr>
            <a:r>
              <a:rPr lang="en-US" sz="800" dirty="0">
                <a:solidFill>
                  <a:srgbClr val="FFFFFF"/>
                </a:solidFill>
                <a:latin typeface="Noto Sans JP" pitchFamily="34" charset="0"/>
                <a:ea typeface="Noto Sans JP" pitchFamily="34" charset="-122"/>
                <a:cs typeface="Noto Sans JP" pitchFamily="34" charset="-120"/>
              </a:rPr>
              <a:t>死亡</a:t>
            </a:r>
            <a:endParaRPr lang="en-US" sz="800" dirty="0"/>
          </a:p>
          <a:p>
            <a:pPr marL="0" indent="0" algn="ctr">
              <a:buNone/>
            </a:pPr>
            <a:r>
              <a:rPr lang="en-US" sz="800" dirty="0">
                <a:solidFill>
                  <a:srgbClr val="FFFFFF"/>
                </a:solidFill>
                <a:latin typeface="Noto Sans JP" pitchFamily="34" charset="0"/>
                <a:ea typeface="Noto Sans JP" pitchFamily="34" charset="-122"/>
                <a:cs typeface="Noto Sans JP" pitchFamily="34" charset="-120"/>
              </a:rPr>
              <a:t>確認</a:t>
            </a:r>
            <a:endParaRPr lang="en-US" sz="800" dirty="0"/>
          </a:p>
        </p:txBody>
      </p:sp>
      <p:sp>
        <p:nvSpPr>
          <p:cNvPr id="39" name="Shape 31"/>
          <p:cNvSpPr/>
          <p:nvPr/>
        </p:nvSpPr>
        <p:spPr>
          <a:xfrm>
            <a:off x="1267358" y="1666951"/>
            <a:ext cx="533095" cy="200254"/>
          </a:xfrm>
          <a:prstGeom prst="roundRect">
            <a:avLst>
              <a:gd name="adj" fmla="val 456620"/>
            </a:avLst>
          </a:prstGeom>
          <a:solidFill>
            <a:srgbClr val="4A90E2"/>
          </a:solidFill>
          <a:ln w="12700">
            <a:solidFill>
              <a:srgbClr val="FFFFFF">
                <a:alpha val="0"/>
              </a:srgbClr>
            </a:solidFill>
            <a:prstDash val="solid"/>
          </a:ln>
        </p:spPr>
      </p:sp>
      <p:sp>
        <p:nvSpPr>
          <p:cNvPr id="40" name="Text 32"/>
          <p:cNvSpPr txBox="1"/>
          <p:nvPr/>
        </p:nvSpPr>
        <p:spPr>
          <a:xfrm>
            <a:off x="1267358" y="1666951"/>
            <a:ext cx="609905" cy="200254"/>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FFFFFF"/>
                </a:solidFill>
                <a:latin typeface="Noto Sans JP" pitchFamily="34" charset="0"/>
                <a:ea typeface="Noto Sans JP" pitchFamily="34" charset="-122"/>
                <a:cs typeface="Noto Sans JP" pitchFamily="34" charset="-120"/>
              </a:rPr>
              <a:t>2-3箇所</a:t>
            </a:r>
            <a:endParaRPr lang="en-US" sz="800" dirty="0"/>
          </a:p>
        </p:txBody>
      </p:sp>
      <p:sp>
        <p:nvSpPr>
          <p:cNvPr id="41" name="Shape 33"/>
          <p:cNvSpPr/>
          <p:nvPr/>
        </p:nvSpPr>
        <p:spPr>
          <a:xfrm>
            <a:off x="3106217" y="1659636"/>
            <a:ext cx="752551" cy="200254"/>
          </a:xfrm>
          <a:prstGeom prst="roundRect">
            <a:avLst>
              <a:gd name="adj" fmla="val 173951"/>
            </a:avLst>
          </a:prstGeom>
          <a:solidFill>
            <a:srgbClr val="4A90E2">
              <a:alpha val="10000"/>
            </a:srgbClr>
          </a:solidFill>
          <a:ln w="12700">
            <a:solidFill>
              <a:srgbClr val="FFFFFF">
                <a:alpha val="0"/>
              </a:srgbClr>
            </a:solidFill>
            <a:prstDash val="solid"/>
          </a:ln>
        </p:spPr>
      </p:sp>
      <p:sp>
        <p:nvSpPr>
          <p:cNvPr id="42" name="Text 34"/>
          <p:cNvSpPr txBox="1"/>
          <p:nvPr/>
        </p:nvSpPr>
        <p:spPr>
          <a:xfrm>
            <a:off x="3106217" y="1659636"/>
            <a:ext cx="829361" cy="200254"/>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900" dirty="0">
                <a:solidFill>
                  <a:srgbClr val="003366"/>
                </a:solidFill>
                <a:latin typeface="Noto Sans JP" pitchFamily="34" charset="0"/>
                <a:ea typeface="Noto Sans JP" pitchFamily="34" charset="-122"/>
                <a:cs typeface="Noto Sans JP" pitchFamily="34" charset="-120"/>
              </a:rPr>
              <a:t>1万人あたり</a:t>
            </a:r>
            <a:endParaRPr lang="en-US" sz="900" dirty="0"/>
          </a:p>
        </p:txBody>
      </p:sp>
      <p:sp>
        <p:nvSpPr>
          <p:cNvPr id="43" name="Shape 35"/>
          <p:cNvSpPr/>
          <p:nvPr/>
        </p:nvSpPr>
        <p:spPr>
          <a:xfrm>
            <a:off x="788213" y="4409237"/>
            <a:ext cx="247802" cy="181051"/>
          </a:xfrm>
          <a:prstGeom prst="roundRect">
            <a:avLst>
              <a:gd name="adj" fmla="val 505051"/>
            </a:avLst>
          </a:prstGeom>
          <a:solidFill>
            <a:srgbClr val="E8F5E9"/>
          </a:solidFill>
          <a:ln w="12700">
            <a:solidFill>
              <a:srgbClr val="FFFFFF">
                <a:alpha val="0"/>
              </a:srgbClr>
            </a:solidFill>
            <a:prstDash val="solid"/>
          </a:ln>
        </p:spPr>
      </p:sp>
      <p:sp>
        <p:nvSpPr>
          <p:cNvPr id="44" name="Text 36"/>
          <p:cNvSpPr txBox="1"/>
          <p:nvPr/>
        </p:nvSpPr>
        <p:spPr>
          <a:xfrm>
            <a:off x="759866" y="4409237"/>
            <a:ext cx="305410"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ctr">
              <a:buNone/>
            </a:pPr>
            <a:r>
              <a:rPr lang="en-US" sz="800" dirty="0">
                <a:solidFill>
                  <a:srgbClr val="2E7D32"/>
                </a:solidFill>
                <a:latin typeface="Noto Sans JP" pitchFamily="34" charset="0"/>
                <a:ea typeface="Noto Sans JP" pitchFamily="34" charset="-122"/>
                <a:cs typeface="Noto Sans JP" pitchFamily="34" charset="-120"/>
              </a:rPr>
              <a:t>緑</a:t>
            </a:r>
            <a:endParaRPr lang="en-US" sz="800" dirty="0"/>
          </a:p>
        </p:txBody>
      </p:sp>
      <p:sp>
        <p:nvSpPr>
          <p:cNvPr id="45" name="Shape 37"/>
          <p:cNvSpPr/>
          <p:nvPr/>
        </p:nvSpPr>
        <p:spPr>
          <a:xfrm>
            <a:off x="1640434" y="4409237"/>
            <a:ext cx="247802" cy="181051"/>
          </a:xfrm>
          <a:prstGeom prst="roundRect">
            <a:avLst>
              <a:gd name="adj" fmla="val 505051"/>
            </a:avLst>
          </a:prstGeom>
          <a:solidFill>
            <a:srgbClr val="FFF3E0"/>
          </a:solidFill>
          <a:ln w="12700">
            <a:solidFill>
              <a:srgbClr val="FFFFFF">
                <a:alpha val="0"/>
              </a:srgbClr>
            </a:solidFill>
            <a:prstDash val="solid"/>
          </a:ln>
        </p:spPr>
      </p:sp>
      <p:sp>
        <p:nvSpPr>
          <p:cNvPr id="46" name="Text 38"/>
          <p:cNvSpPr txBox="1"/>
          <p:nvPr/>
        </p:nvSpPr>
        <p:spPr>
          <a:xfrm>
            <a:off x="1612087" y="4409237"/>
            <a:ext cx="305410"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ctr">
              <a:buNone/>
            </a:pPr>
            <a:r>
              <a:rPr lang="en-US" sz="800" dirty="0">
                <a:solidFill>
                  <a:srgbClr val="F57C00"/>
                </a:solidFill>
                <a:latin typeface="Noto Sans JP" pitchFamily="34" charset="0"/>
                <a:ea typeface="Noto Sans JP" pitchFamily="34" charset="-122"/>
                <a:cs typeface="Noto Sans JP" pitchFamily="34" charset="-120"/>
              </a:rPr>
              <a:t>黄</a:t>
            </a:r>
            <a:endParaRPr lang="en-US" sz="800" dirty="0"/>
          </a:p>
        </p:txBody>
      </p:sp>
      <p:sp>
        <p:nvSpPr>
          <p:cNvPr id="47" name="Shape 39"/>
          <p:cNvSpPr/>
          <p:nvPr/>
        </p:nvSpPr>
        <p:spPr>
          <a:xfrm>
            <a:off x="2493569" y="4409237"/>
            <a:ext cx="247802" cy="181051"/>
          </a:xfrm>
          <a:prstGeom prst="roundRect">
            <a:avLst>
              <a:gd name="adj" fmla="val 505051"/>
            </a:avLst>
          </a:prstGeom>
          <a:solidFill>
            <a:srgbClr val="FFEBEE"/>
          </a:solidFill>
          <a:ln w="12700">
            <a:solidFill>
              <a:srgbClr val="FFFFFF">
                <a:alpha val="0"/>
              </a:srgbClr>
            </a:solidFill>
            <a:prstDash val="solid"/>
          </a:ln>
        </p:spPr>
      </p:sp>
      <p:sp>
        <p:nvSpPr>
          <p:cNvPr id="48" name="Text 40"/>
          <p:cNvSpPr txBox="1"/>
          <p:nvPr/>
        </p:nvSpPr>
        <p:spPr>
          <a:xfrm>
            <a:off x="2464308" y="4409237"/>
            <a:ext cx="305410"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ctr">
              <a:buNone/>
            </a:pPr>
            <a:r>
              <a:rPr lang="en-US" sz="800" dirty="0">
                <a:solidFill>
                  <a:srgbClr val="C62828"/>
                </a:solidFill>
                <a:latin typeface="Noto Sans JP" pitchFamily="34" charset="0"/>
                <a:ea typeface="Noto Sans JP" pitchFamily="34" charset="-122"/>
                <a:cs typeface="Noto Sans JP" pitchFamily="34" charset="-120"/>
              </a:rPr>
              <a:t>赤</a:t>
            </a:r>
            <a:endParaRPr lang="en-US" sz="800" dirty="0"/>
          </a:p>
        </p:txBody>
      </p:sp>
      <p:sp>
        <p:nvSpPr>
          <p:cNvPr id="49" name="Shape 41"/>
          <p:cNvSpPr/>
          <p:nvPr/>
        </p:nvSpPr>
        <p:spPr>
          <a:xfrm>
            <a:off x="3345790" y="4409237"/>
            <a:ext cx="247802" cy="181051"/>
          </a:xfrm>
          <a:prstGeom prst="roundRect">
            <a:avLst>
              <a:gd name="adj" fmla="val 505051"/>
            </a:avLst>
          </a:prstGeom>
          <a:solidFill>
            <a:srgbClr val="424242"/>
          </a:solidFill>
          <a:ln w="12700">
            <a:solidFill>
              <a:srgbClr val="FFFFFF">
                <a:alpha val="0"/>
              </a:srgbClr>
            </a:solidFill>
            <a:prstDash val="solid"/>
          </a:ln>
        </p:spPr>
      </p:sp>
      <p:sp>
        <p:nvSpPr>
          <p:cNvPr id="50" name="Text 42"/>
          <p:cNvSpPr txBox="1"/>
          <p:nvPr/>
        </p:nvSpPr>
        <p:spPr>
          <a:xfrm>
            <a:off x="3317443" y="4409237"/>
            <a:ext cx="305410"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ctr">
              <a:buNone/>
            </a:pPr>
            <a:r>
              <a:rPr lang="en-US" sz="800" dirty="0">
                <a:solidFill>
                  <a:srgbClr val="FFFFFF"/>
                </a:solidFill>
                <a:latin typeface="Noto Sans JP" pitchFamily="34" charset="0"/>
                <a:ea typeface="Noto Sans JP" pitchFamily="34" charset="-122"/>
                <a:cs typeface="Noto Sans JP" pitchFamily="34" charset="-120"/>
              </a:rPr>
              <a:t>黒</a:t>
            </a:r>
            <a:endParaRPr lang="en-US" sz="800" dirty="0"/>
          </a:p>
        </p:txBody>
      </p:sp>
      <p:sp>
        <p:nvSpPr>
          <p:cNvPr id="51" name="Text 43"/>
          <p:cNvSpPr txBox="1"/>
          <p:nvPr/>
        </p:nvSpPr>
        <p:spPr>
          <a:xfrm>
            <a:off x="4582058" y="1285646"/>
            <a:ext cx="3467405"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 想定疾患別標準対応プロトコル </a:t>
            </a:r>
            <a:endParaRPr lang="en-US" sz="1000" dirty="0"/>
          </a:p>
        </p:txBody>
      </p:sp>
      <p:pic>
        <p:nvPicPr>
          <p:cNvPr id="52" name="Image 6" descr="preencoded.png"/>
          <p:cNvPicPr>
            <a:picLocks noChangeAspect="1"/>
          </p:cNvPicPr>
          <p:nvPr/>
        </p:nvPicPr>
        <p:blipFill>
          <a:blip r:embed="rId9"/>
          <a:srcRect l="-33" r="-33"/>
          <a:stretch/>
        </p:blipFill>
        <p:spPr>
          <a:xfrm>
            <a:off x="4334256" y="1304849"/>
            <a:ext cx="171907" cy="152705"/>
          </a:xfrm>
          <a:prstGeom prst="rect">
            <a:avLst/>
          </a:prstGeom>
        </p:spPr>
      </p:pic>
      <p:sp>
        <p:nvSpPr>
          <p:cNvPr id="53" name="Shape 44"/>
          <p:cNvSpPr/>
          <p:nvPr/>
        </p:nvSpPr>
        <p:spPr>
          <a:xfrm>
            <a:off x="4334256" y="1666951"/>
            <a:ext cx="1723644" cy="895198"/>
          </a:xfrm>
          <a:prstGeom prst="roundRect">
            <a:avLst>
              <a:gd name="adj" fmla="val 13040"/>
            </a:avLst>
          </a:prstGeom>
          <a:solidFill>
            <a:srgbClr val="FFFFFF"/>
          </a:solidFill>
          <a:ln w="12700">
            <a:solidFill>
              <a:srgbClr val="E0E0E0"/>
            </a:solidFill>
            <a:prstDash val="solid"/>
          </a:ln>
        </p:spPr>
      </p:sp>
      <p:sp>
        <p:nvSpPr>
          <p:cNvPr id="54" name="Text 45"/>
          <p:cNvSpPr txBox="1"/>
          <p:nvPr/>
        </p:nvSpPr>
        <p:spPr>
          <a:xfrm>
            <a:off x="4628693" y="1772107"/>
            <a:ext cx="1445666"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熱中症 </a:t>
            </a:r>
            <a:endParaRPr lang="en-US" sz="900" dirty="0"/>
          </a:p>
        </p:txBody>
      </p:sp>
      <p:pic>
        <p:nvPicPr>
          <p:cNvPr id="55" name="Image 7" descr="preencoded.png"/>
          <p:cNvPicPr>
            <a:picLocks noChangeAspect="1"/>
          </p:cNvPicPr>
          <p:nvPr/>
        </p:nvPicPr>
        <p:blipFill>
          <a:blip r:embed="rId10"/>
          <a:srcRect/>
          <a:stretch/>
        </p:blipFill>
        <p:spPr>
          <a:xfrm>
            <a:off x="4438498" y="1795882"/>
            <a:ext cx="133502" cy="133502"/>
          </a:xfrm>
          <a:prstGeom prst="rect">
            <a:avLst/>
          </a:prstGeom>
        </p:spPr>
      </p:pic>
      <p:sp>
        <p:nvSpPr>
          <p:cNvPr id="56" name="Text 46"/>
          <p:cNvSpPr txBox="1"/>
          <p:nvPr/>
        </p:nvSpPr>
        <p:spPr>
          <a:xfrm>
            <a:off x="4438498" y="2009851"/>
            <a:ext cx="1575511" cy="448056"/>
          </a:xfrm>
          <a:prstGeom prst="rect">
            <a:avLst/>
          </a:prstGeom>
          <a:noFill/>
          <a:ln/>
        </p:spPr>
        <p:txBody>
          <a:bodyPr wrap="square" lIns="0" tIns="0" rIns="0" bIns="0" rtlCol="0" anchor="ctr"/>
          <a:lstStyle/>
          <a:p>
            <a:pPr marL="0" indent="0" algn="l">
              <a:buNone/>
            </a:pPr>
            <a:r>
              <a:rPr lang="en-US" sz="800" dirty="0">
                <a:solidFill>
                  <a:srgbClr val="003366"/>
                </a:solidFill>
                <a:latin typeface="Noto Sans JP" pitchFamily="34" charset="0"/>
                <a:ea typeface="Noto Sans JP" pitchFamily="34" charset="-122"/>
                <a:cs typeface="Noto Sans JP" pitchFamily="34" charset="-120"/>
              </a:rPr>
              <a:t>OS-1配備</a:t>
            </a:r>
            <a:r>
              <a:rPr lang="en-US" sz="800" dirty="0">
                <a:solidFill>
                  <a:srgbClr val="555555"/>
                </a:solidFill>
                <a:latin typeface="Noto Sans JP" pitchFamily="34" charset="0"/>
                <a:ea typeface="Noto Sans JP" pitchFamily="34" charset="-122"/>
                <a:cs typeface="Noto Sans JP" pitchFamily="34" charset="-120"/>
              </a:rPr>
              <a:t>、冷却、水分補給</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救護テント搬送</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重症時：救急車搬送 </a:t>
            </a:r>
            <a:endParaRPr lang="en-US" sz="800" dirty="0"/>
          </a:p>
        </p:txBody>
      </p:sp>
      <p:sp>
        <p:nvSpPr>
          <p:cNvPr id="57" name="Shape 47"/>
          <p:cNvSpPr/>
          <p:nvPr/>
        </p:nvSpPr>
        <p:spPr>
          <a:xfrm>
            <a:off x="6133795" y="1666951"/>
            <a:ext cx="1723644" cy="895198"/>
          </a:xfrm>
          <a:prstGeom prst="roundRect">
            <a:avLst>
              <a:gd name="adj" fmla="val 13040"/>
            </a:avLst>
          </a:prstGeom>
          <a:solidFill>
            <a:srgbClr val="FFFFFF"/>
          </a:solidFill>
          <a:ln w="12700">
            <a:solidFill>
              <a:srgbClr val="E0E0E0"/>
            </a:solidFill>
            <a:prstDash val="solid"/>
          </a:ln>
        </p:spPr>
      </p:sp>
      <p:sp>
        <p:nvSpPr>
          <p:cNvPr id="58" name="Text 48"/>
          <p:cNvSpPr txBox="1"/>
          <p:nvPr/>
        </p:nvSpPr>
        <p:spPr>
          <a:xfrm>
            <a:off x="6410858" y="1772107"/>
            <a:ext cx="1463954"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転倒外傷 </a:t>
            </a:r>
            <a:endParaRPr lang="en-US" sz="900" dirty="0"/>
          </a:p>
        </p:txBody>
      </p:sp>
      <p:pic>
        <p:nvPicPr>
          <p:cNvPr id="59" name="Image 8" descr="preencoded.png"/>
          <p:cNvPicPr>
            <a:picLocks noChangeAspect="1"/>
          </p:cNvPicPr>
          <p:nvPr/>
        </p:nvPicPr>
        <p:blipFill>
          <a:blip r:embed="rId7"/>
          <a:srcRect t="-1100" b="-1100"/>
          <a:stretch/>
        </p:blipFill>
        <p:spPr>
          <a:xfrm>
            <a:off x="6238951" y="1795882"/>
            <a:ext cx="114300" cy="133502"/>
          </a:xfrm>
          <a:prstGeom prst="rect">
            <a:avLst/>
          </a:prstGeom>
        </p:spPr>
      </p:pic>
      <p:sp>
        <p:nvSpPr>
          <p:cNvPr id="60" name="Text 49"/>
          <p:cNvSpPr txBox="1"/>
          <p:nvPr/>
        </p:nvSpPr>
        <p:spPr>
          <a:xfrm>
            <a:off x="6238951" y="2009851"/>
            <a:ext cx="1575511" cy="448056"/>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縫合キット、止血、包帯</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骨折固定、搬送準備</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重症時：救急車搬送 </a:t>
            </a:r>
            <a:endParaRPr lang="en-US" sz="800" dirty="0"/>
          </a:p>
        </p:txBody>
      </p:sp>
      <p:sp>
        <p:nvSpPr>
          <p:cNvPr id="61" name="Shape 50"/>
          <p:cNvSpPr/>
          <p:nvPr/>
        </p:nvSpPr>
        <p:spPr>
          <a:xfrm>
            <a:off x="4334256" y="2669134"/>
            <a:ext cx="1723644" cy="895198"/>
          </a:xfrm>
          <a:prstGeom prst="roundRect">
            <a:avLst>
              <a:gd name="adj" fmla="val 13040"/>
            </a:avLst>
          </a:prstGeom>
          <a:solidFill>
            <a:srgbClr val="FFFFFF"/>
          </a:solidFill>
          <a:ln w="12700">
            <a:solidFill>
              <a:srgbClr val="E0E0E0"/>
            </a:solidFill>
            <a:prstDash val="solid"/>
          </a:ln>
        </p:spPr>
      </p:sp>
      <p:sp>
        <p:nvSpPr>
          <p:cNvPr id="62" name="Text 51"/>
          <p:cNvSpPr txBox="1"/>
          <p:nvPr/>
        </p:nvSpPr>
        <p:spPr>
          <a:xfrm>
            <a:off x="4628693" y="2774290"/>
            <a:ext cx="1445666"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切創 </a:t>
            </a:r>
            <a:endParaRPr lang="en-US" sz="900" dirty="0"/>
          </a:p>
        </p:txBody>
      </p:sp>
      <p:pic>
        <p:nvPicPr>
          <p:cNvPr id="63" name="Image 9" descr="preencoded.png"/>
          <p:cNvPicPr>
            <a:picLocks noChangeAspect="1"/>
          </p:cNvPicPr>
          <p:nvPr/>
        </p:nvPicPr>
        <p:blipFill>
          <a:blip r:embed="rId11"/>
          <a:srcRect/>
          <a:stretch/>
        </p:blipFill>
        <p:spPr>
          <a:xfrm>
            <a:off x="4438498" y="2798064"/>
            <a:ext cx="133502" cy="133502"/>
          </a:xfrm>
          <a:prstGeom prst="rect">
            <a:avLst/>
          </a:prstGeom>
        </p:spPr>
      </p:pic>
      <p:sp>
        <p:nvSpPr>
          <p:cNvPr id="64" name="Text 52"/>
          <p:cNvSpPr txBox="1"/>
          <p:nvPr/>
        </p:nvSpPr>
        <p:spPr>
          <a:xfrm>
            <a:off x="4438498" y="3012034"/>
            <a:ext cx="1575511" cy="448056"/>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縫合キット、止血、消毒</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深部傷：救急車搬送</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破傷風対応 </a:t>
            </a:r>
            <a:endParaRPr lang="en-US" sz="800" dirty="0"/>
          </a:p>
        </p:txBody>
      </p:sp>
      <p:sp>
        <p:nvSpPr>
          <p:cNvPr id="65" name="Shape 53"/>
          <p:cNvSpPr/>
          <p:nvPr/>
        </p:nvSpPr>
        <p:spPr>
          <a:xfrm>
            <a:off x="6133795" y="2669134"/>
            <a:ext cx="1723644" cy="895198"/>
          </a:xfrm>
          <a:prstGeom prst="roundRect">
            <a:avLst>
              <a:gd name="adj" fmla="val 13040"/>
            </a:avLst>
          </a:prstGeom>
          <a:solidFill>
            <a:srgbClr val="FFFFFF"/>
          </a:solidFill>
          <a:ln w="12700">
            <a:solidFill>
              <a:srgbClr val="E0E0E0"/>
            </a:solidFill>
            <a:prstDash val="solid"/>
          </a:ln>
        </p:spPr>
      </p:sp>
      <p:sp>
        <p:nvSpPr>
          <p:cNvPr id="66" name="Text 54"/>
          <p:cNvSpPr txBox="1"/>
          <p:nvPr/>
        </p:nvSpPr>
        <p:spPr>
          <a:xfrm>
            <a:off x="6429146" y="2774290"/>
            <a:ext cx="1445666"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アルコール関連 </a:t>
            </a:r>
            <a:endParaRPr lang="en-US" sz="900" dirty="0"/>
          </a:p>
        </p:txBody>
      </p:sp>
      <p:pic>
        <p:nvPicPr>
          <p:cNvPr id="67" name="Image 10" descr="preencoded.png"/>
          <p:cNvPicPr>
            <a:picLocks noChangeAspect="1"/>
          </p:cNvPicPr>
          <p:nvPr/>
        </p:nvPicPr>
        <p:blipFill>
          <a:blip r:embed="rId12"/>
          <a:srcRect/>
          <a:stretch/>
        </p:blipFill>
        <p:spPr>
          <a:xfrm>
            <a:off x="6238951" y="2798064"/>
            <a:ext cx="133502" cy="133502"/>
          </a:xfrm>
          <a:prstGeom prst="rect">
            <a:avLst/>
          </a:prstGeom>
        </p:spPr>
      </p:pic>
      <p:sp>
        <p:nvSpPr>
          <p:cNvPr id="68" name="Text 55"/>
          <p:cNvSpPr txBox="1"/>
          <p:nvPr/>
        </p:nvSpPr>
        <p:spPr>
          <a:xfrm>
            <a:off x="6238951" y="3012034"/>
            <a:ext cx="1575511" cy="448056"/>
          </a:xfrm>
          <a:prstGeom prst="rect">
            <a:avLst/>
          </a:prstGeom>
          <a:noFill/>
          <a:ln/>
        </p:spPr>
        <p:txBody>
          <a:bodyPr wrap="square" lIns="0" tIns="0" rIns="0" bIns="0" rtlCol="0" anchor="ctr"/>
          <a:lstStyle/>
          <a:p>
            <a:pPr marL="0" indent="0" algn="l">
              <a:buNone/>
            </a:pPr>
            <a:r>
              <a:rPr lang="en-US" sz="800" dirty="0">
                <a:solidFill>
                  <a:srgbClr val="003366"/>
                </a:solidFill>
                <a:latin typeface="Noto Sans JP" pitchFamily="34" charset="0"/>
                <a:ea typeface="Noto Sans JP" pitchFamily="34" charset="-122"/>
                <a:cs typeface="Noto Sans JP" pitchFamily="34" charset="-120"/>
              </a:rPr>
              <a:t>保護室</a:t>
            </a:r>
            <a:r>
              <a:rPr lang="en-US" sz="800" dirty="0">
                <a:solidFill>
                  <a:srgbClr val="555555"/>
                </a:solidFill>
                <a:latin typeface="Noto Sans JP" pitchFamily="34" charset="0"/>
                <a:ea typeface="Noto Sans JP" pitchFamily="34" charset="-122"/>
                <a:cs typeface="Noto Sans JP" pitchFamily="34" charset="-120"/>
              </a:rPr>
              <a:t>、監視</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脱水症状対応</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意識障害時：搬送 </a:t>
            </a:r>
            <a:endParaRPr lang="en-US" sz="800" dirty="0"/>
          </a:p>
        </p:txBody>
      </p:sp>
      <p:sp>
        <p:nvSpPr>
          <p:cNvPr id="69" name="Shape 56"/>
          <p:cNvSpPr/>
          <p:nvPr/>
        </p:nvSpPr>
        <p:spPr>
          <a:xfrm>
            <a:off x="4334256" y="3671316"/>
            <a:ext cx="3524098" cy="895198"/>
          </a:xfrm>
          <a:prstGeom prst="roundRect">
            <a:avLst>
              <a:gd name="adj" fmla="val 13040"/>
            </a:avLst>
          </a:prstGeom>
          <a:solidFill>
            <a:srgbClr val="FFFFFF"/>
          </a:solidFill>
          <a:ln w="12700">
            <a:solidFill>
              <a:srgbClr val="E0E0E0"/>
            </a:solidFill>
            <a:prstDash val="solid"/>
          </a:ln>
        </p:spPr>
      </p:sp>
      <p:sp>
        <p:nvSpPr>
          <p:cNvPr id="70" name="Text 57"/>
          <p:cNvSpPr txBox="1"/>
          <p:nvPr/>
        </p:nvSpPr>
        <p:spPr>
          <a:xfrm>
            <a:off x="4628693" y="3776472"/>
            <a:ext cx="3315614"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アレルギー反応 </a:t>
            </a:r>
            <a:endParaRPr lang="en-US" sz="900" dirty="0"/>
          </a:p>
        </p:txBody>
      </p:sp>
      <p:pic>
        <p:nvPicPr>
          <p:cNvPr id="71" name="Image 11" descr="preencoded.png"/>
          <p:cNvPicPr>
            <a:picLocks noChangeAspect="1"/>
          </p:cNvPicPr>
          <p:nvPr/>
        </p:nvPicPr>
        <p:blipFill>
          <a:blip r:embed="rId13"/>
          <a:srcRect/>
          <a:stretch/>
        </p:blipFill>
        <p:spPr>
          <a:xfrm>
            <a:off x="4438498" y="3800246"/>
            <a:ext cx="133502" cy="133502"/>
          </a:xfrm>
          <a:prstGeom prst="rect">
            <a:avLst/>
          </a:prstGeom>
        </p:spPr>
      </p:pic>
      <p:sp>
        <p:nvSpPr>
          <p:cNvPr id="72" name="Text 58"/>
          <p:cNvSpPr txBox="1"/>
          <p:nvPr/>
        </p:nvSpPr>
        <p:spPr>
          <a:xfrm>
            <a:off x="4438498" y="4014216"/>
            <a:ext cx="3391510" cy="448056"/>
          </a:xfrm>
          <a:prstGeom prst="rect">
            <a:avLst/>
          </a:prstGeom>
          <a:noFill/>
          <a:ln/>
        </p:spPr>
        <p:txBody>
          <a:bodyPr wrap="square" lIns="0" tIns="0" rIns="0" bIns="0" rtlCol="0" anchor="ctr"/>
          <a:lstStyle/>
          <a:p>
            <a:pPr marL="0" indent="0" algn="l">
              <a:buNone/>
            </a:pPr>
            <a:r>
              <a:rPr lang="en-US" sz="800" dirty="0">
                <a:solidFill>
                  <a:srgbClr val="003366"/>
                </a:solidFill>
                <a:latin typeface="Noto Sans JP" pitchFamily="34" charset="0"/>
                <a:ea typeface="Noto Sans JP" pitchFamily="34" charset="-122"/>
                <a:cs typeface="Noto Sans JP" pitchFamily="34" charset="-120"/>
              </a:rPr>
              <a:t>エピペン常備</a:t>
            </a:r>
            <a:r>
              <a:rPr lang="en-US" sz="800" dirty="0">
                <a:solidFill>
                  <a:srgbClr val="555555"/>
                </a:solidFill>
                <a:latin typeface="Noto Sans JP" pitchFamily="34" charset="0"/>
                <a:ea typeface="Noto Sans JP" pitchFamily="34" charset="-122"/>
                <a:cs typeface="Noto Sans JP" pitchFamily="34" charset="-120"/>
              </a:rPr>
              <a:t>、アレルギー薬、観察</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呼吸困難時：即時搬送、酸素吸入</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アナフィラキシー対応プロトコル </a:t>
            </a:r>
            <a:endParaRPr lang="en-US" sz="800" dirty="0"/>
          </a:p>
        </p:txBody>
      </p:sp>
      <p:sp>
        <p:nvSpPr>
          <p:cNvPr id="73" name="Shape 59"/>
          <p:cNvSpPr/>
          <p:nvPr/>
        </p:nvSpPr>
        <p:spPr>
          <a:xfrm>
            <a:off x="4334256" y="4673498"/>
            <a:ext cx="1723644" cy="590702"/>
          </a:xfrm>
          <a:prstGeom prst="roundRect">
            <a:avLst>
              <a:gd name="adj" fmla="val 29961"/>
            </a:avLst>
          </a:prstGeom>
          <a:solidFill>
            <a:srgbClr val="E3F2FD"/>
          </a:solidFill>
          <a:ln w="12700">
            <a:solidFill>
              <a:srgbClr val="FFFFFF">
                <a:alpha val="0"/>
              </a:srgbClr>
            </a:solidFill>
            <a:prstDash val="solid"/>
          </a:ln>
        </p:spPr>
      </p:sp>
      <p:sp>
        <p:nvSpPr>
          <p:cNvPr id="74" name="Text 60"/>
          <p:cNvSpPr txBox="1"/>
          <p:nvPr/>
        </p:nvSpPr>
        <p:spPr>
          <a:xfrm>
            <a:off x="4410151" y="4749394"/>
            <a:ext cx="1648663" cy="152705"/>
          </a:xfrm>
          <a:prstGeom prst="rect">
            <a:avLst/>
          </a:prstGeom>
          <a:noFill/>
          <a:ln/>
        </p:spPr>
        <p:txBody>
          <a:bodyPr wrap="square" lIns="0" tIns="0" rIns="0" bIns="0" rtlCol="0" anchor="ctr"/>
          <a:lstStyle/>
          <a:p>
            <a:pPr marL="0" indent="0" algn="l">
              <a:buNone/>
            </a:pPr>
            <a:r>
              <a:rPr lang="en-US" sz="800" b="1" dirty="0">
                <a:solidFill>
                  <a:srgbClr val="003366"/>
                </a:solidFill>
                <a:latin typeface="Noto Sans JP" pitchFamily="34" charset="0"/>
                <a:ea typeface="Noto Sans JP" pitchFamily="34" charset="-122"/>
                <a:cs typeface="Noto Sans JP" pitchFamily="34" charset="-120"/>
              </a:rPr>
              <a:t>AED配置</a:t>
            </a:r>
            <a:endParaRPr lang="en-US" sz="800" dirty="0"/>
          </a:p>
        </p:txBody>
      </p:sp>
      <p:sp>
        <p:nvSpPr>
          <p:cNvPr id="75" name="Text 61"/>
          <p:cNvSpPr txBox="1"/>
          <p:nvPr/>
        </p:nvSpPr>
        <p:spPr>
          <a:xfrm>
            <a:off x="4410151" y="4902098"/>
            <a:ext cx="1634947" cy="286207"/>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6台（ステージ前2台、メイン3台、バックヤード1台）</a:t>
            </a:r>
            <a:endParaRPr lang="en-US" sz="800" dirty="0"/>
          </a:p>
        </p:txBody>
      </p:sp>
      <p:sp>
        <p:nvSpPr>
          <p:cNvPr id="76" name="Shape 62"/>
          <p:cNvSpPr/>
          <p:nvPr/>
        </p:nvSpPr>
        <p:spPr>
          <a:xfrm>
            <a:off x="6133795" y="4673498"/>
            <a:ext cx="1723644" cy="590702"/>
          </a:xfrm>
          <a:prstGeom prst="roundRect">
            <a:avLst>
              <a:gd name="adj" fmla="val 29961"/>
            </a:avLst>
          </a:prstGeom>
          <a:solidFill>
            <a:srgbClr val="E8F5E9"/>
          </a:solidFill>
          <a:ln w="12700">
            <a:solidFill>
              <a:srgbClr val="FFFFFF">
                <a:alpha val="0"/>
              </a:srgbClr>
            </a:solidFill>
            <a:prstDash val="solid"/>
          </a:ln>
        </p:spPr>
      </p:sp>
      <p:sp>
        <p:nvSpPr>
          <p:cNvPr id="77" name="Text 63"/>
          <p:cNvSpPr txBox="1"/>
          <p:nvPr/>
        </p:nvSpPr>
        <p:spPr>
          <a:xfrm>
            <a:off x="6210605" y="4749394"/>
            <a:ext cx="1698041" cy="152705"/>
          </a:xfrm>
          <a:prstGeom prst="rect">
            <a:avLst/>
          </a:prstGeom>
          <a:noFill/>
          <a:ln/>
        </p:spPr>
        <p:txBody>
          <a:bodyPr wrap="square" lIns="0" tIns="0" rIns="0" bIns="0" rtlCol="0" anchor="ctr"/>
          <a:lstStyle/>
          <a:p>
            <a:pPr marL="0" indent="0" algn="l">
              <a:buNone/>
            </a:pPr>
            <a:r>
              <a:rPr lang="en-US" sz="800" b="1" dirty="0">
                <a:solidFill>
                  <a:srgbClr val="003366"/>
                </a:solidFill>
                <a:latin typeface="Noto Sans JP" pitchFamily="34" charset="0"/>
                <a:ea typeface="Noto Sans JP" pitchFamily="34" charset="-122"/>
                <a:cs typeface="Noto Sans JP" pitchFamily="34" charset="-120"/>
              </a:rPr>
              <a:t>救護員</a:t>
            </a:r>
            <a:endParaRPr lang="en-US" sz="800" dirty="0"/>
          </a:p>
        </p:txBody>
      </p:sp>
      <p:sp>
        <p:nvSpPr>
          <p:cNvPr id="78" name="Text 64"/>
          <p:cNvSpPr txBox="1"/>
          <p:nvPr/>
        </p:nvSpPr>
        <p:spPr>
          <a:xfrm>
            <a:off x="6210605" y="4902098"/>
            <a:ext cx="1634947" cy="286207"/>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12名（医師2名、看護師4名、救急救命士6名）</a:t>
            </a:r>
            <a:endParaRPr lang="en-US" sz="800" dirty="0"/>
          </a:p>
        </p:txBody>
      </p:sp>
      <p:sp>
        <p:nvSpPr>
          <p:cNvPr id="79" name="Shape 65"/>
          <p:cNvSpPr/>
          <p:nvPr/>
        </p:nvSpPr>
        <p:spPr>
          <a:xfrm>
            <a:off x="4438498" y="1981505"/>
            <a:ext cx="571500" cy="190195"/>
          </a:xfrm>
          <a:prstGeom prst="roundRect">
            <a:avLst>
              <a:gd name="adj" fmla="val 192308"/>
            </a:avLst>
          </a:prstGeom>
          <a:solidFill>
            <a:srgbClr val="4A90E2">
              <a:alpha val="10000"/>
            </a:srgbClr>
          </a:solidFill>
          <a:ln w="12700">
            <a:solidFill>
              <a:srgbClr val="FFFFFF">
                <a:alpha val="0"/>
              </a:srgbClr>
            </a:solidFill>
            <a:prstDash val="solid"/>
          </a:ln>
        </p:spPr>
      </p:sp>
      <p:sp>
        <p:nvSpPr>
          <p:cNvPr id="80" name="Text 66"/>
          <p:cNvSpPr txBox="1"/>
          <p:nvPr/>
        </p:nvSpPr>
        <p:spPr>
          <a:xfrm>
            <a:off x="4438498" y="1981505"/>
            <a:ext cx="648310" cy="191110"/>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dirty="0">
                <a:solidFill>
                  <a:srgbClr val="003366"/>
                </a:solidFill>
                <a:latin typeface="Noto Sans JP" pitchFamily="34" charset="0"/>
                <a:ea typeface="Noto Sans JP" pitchFamily="34" charset="-122"/>
                <a:cs typeface="Noto Sans JP" pitchFamily="34" charset="-120"/>
              </a:rPr>
              <a:t>OS-1配備</a:t>
            </a:r>
            <a:endParaRPr lang="en-US" sz="800" dirty="0"/>
          </a:p>
        </p:txBody>
      </p:sp>
      <p:sp>
        <p:nvSpPr>
          <p:cNvPr id="81" name="Shape 67"/>
          <p:cNvSpPr/>
          <p:nvPr/>
        </p:nvSpPr>
        <p:spPr>
          <a:xfrm>
            <a:off x="6238951" y="2983687"/>
            <a:ext cx="428854" cy="190195"/>
          </a:xfrm>
          <a:prstGeom prst="roundRect">
            <a:avLst>
              <a:gd name="adj" fmla="val 192308"/>
            </a:avLst>
          </a:prstGeom>
          <a:solidFill>
            <a:srgbClr val="4A90E2">
              <a:alpha val="10000"/>
            </a:srgbClr>
          </a:solidFill>
          <a:ln w="12700">
            <a:solidFill>
              <a:srgbClr val="FFFFFF">
                <a:alpha val="0"/>
              </a:srgbClr>
            </a:solidFill>
            <a:prstDash val="solid"/>
          </a:ln>
        </p:spPr>
      </p:sp>
      <p:sp>
        <p:nvSpPr>
          <p:cNvPr id="82" name="Text 68"/>
          <p:cNvSpPr txBox="1"/>
          <p:nvPr/>
        </p:nvSpPr>
        <p:spPr>
          <a:xfrm>
            <a:off x="6238951" y="2983687"/>
            <a:ext cx="505663" cy="191110"/>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dirty="0">
                <a:solidFill>
                  <a:srgbClr val="003366"/>
                </a:solidFill>
                <a:latin typeface="Noto Sans JP" pitchFamily="34" charset="0"/>
                <a:ea typeface="Noto Sans JP" pitchFamily="34" charset="-122"/>
                <a:cs typeface="Noto Sans JP" pitchFamily="34" charset="-120"/>
              </a:rPr>
              <a:t>保護室</a:t>
            </a:r>
            <a:endParaRPr lang="en-US" sz="800" dirty="0"/>
          </a:p>
        </p:txBody>
      </p:sp>
      <p:sp>
        <p:nvSpPr>
          <p:cNvPr id="83" name="Shape 69"/>
          <p:cNvSpPr/>
          <p:nvPr/>
        </p:nvSpPr>
        <p:spPr>
          <a:xfrm>
            <a:off x="4438498" y="3985870"/>
            <a:ext cx="743407" cy="190195"/>
          </a:xfrm>
          <a:prstGeom prst="roundRect">
            <a:avLst>
              <a:gd name="adj" fmla="val 192308"/>
            </a:avLst>
          </a:prstGeom>
          <a:solidFill>
            <a:srgbClr val="4A90E2">
              <a:alpha val="10000"/>
            </a:srgbClr>
          </a:solidFill>
          <a:ln w="12700">
            <a:solidFill>
              <a:srgbClr val="FFFFFF">
                <a:alpha val="0"/>
              </a:srgbClr>
            </a:solidFill>
            <a:prstDash val="solid"/>
          </a:ln>
        </p:spPr>
      </p:sp>
      <p:sp>
        <p:nvSpPr>
          <p:cNvPr id="84" name="Text 70"/>
          <p:cNvSpPr txBox="1"/>
          <p:nvPr/>
        </p:nvSpPr>
        <p:spPr>
          <a:xfrm>
            <a:off x="4438498" y="3985870"/>
            <a:ext cx="819302" cy="191110"/>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dirty="0">
                <a:solidFill>
                  <a:srgbClr val="003366"/>
                </a:solidFill>
                <a:latin typeface="Noto Sans JP" pitchFamily="34" charset="0"/>
                <a:ea typeface="Noto Sans JP" pitchFamily="34" charset="-122"/>
                <a:cs typeface="Noto Sans JP" pitchFamily="34" charset="-120"/>
              </a:rPr>
              <a:t>エピペン常備</a:t>
            </a:r>
            <a:endParaRPr lang="en-US" sz="800" dirty="0"/>
          </a:p>
        </p:txBody>
      </p:sp>
      <p:sp>
        <p:nvSpPr>
          <p:cNvPr id="85" name="Text 71"/>
          <p:cNvSpPr txBox="1"/>
          <p:nvPr/>
        </p:nvSpPr>
        <p:spPr>
          <a:xfrm>
            <a:off x="8563356" y="1285646"/>
            <a:ext cx="3296412"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 衛生監視・感染症対策 </a:t>
            </a:r>
            <a:endParaRPr lang="en-US" sz="1000" dirty="0"/>
          </a:p>
        </p:txBody>
      </p:sp>
      <p:pic>
        <p:nvPicPr>
          <p:cNvPr id="86" name="Image 12" descr="preencoded.png"/>
          <p:cNvPicPr>
            <a:picLocks noChangeAspect="1"/>
          </p:cNvPicPr>
          <p:nvPr/>
        </p:nvPicPr>
        <p:blipFill>
          <a:blip r:embed="rId14"/>
          <a:srcRect/>
          <a:stretch/>
        </p:blipFill>
        <p:spPr>
          <a:xfrm>
            <a:off x="8334756" y="1304849"/>
            <a:ext cx="152705" cy="152705"/>
          </a:xfrm>
          <a:prstGeom prst="rect">
            <a:avLst/>
          </a:prstGeom>
        </p:spPr>
      </p:pic>
      <p:sp>
        <p:nvSpPr>
          <p:cNvPr id="87" name="Shape 72"/>
          <p:cNvSpPr/>
          <p:nvPr/>
        </p:nvSpPr>
        <p:spPr>
          <a:xfrm>
            <a:off x="8334756" y="1666951"/>
            <a:ext cx="3333902" cy="895198"/>
          </a:xfrm>
          <a:prstGeom prst="roundRect">
            <a:avLst>
              <a:gd name="adj" fmla="val 13040"/>
            </a:avLst>
          </a:prstGeom>
          <a:solidFill>
            <a:srgbClr val="FFFFFF"/>
          </a:solidFill>
          <a:ln w="12700">
            <a:solidFill>
              <a:srgbClr val="E0E0E0"/>
            </a:solidFill>
            <a:prstDash val="solid"/>
          </a:ln>
        </p:spPr>
      </p:sp>
      <p:sp>
        <p:nvSpPr>
          <p:cNvPr id="88" name="Text 73"/>
          <p:cNvSpPr txBox="1"/>
          <p:nvPr/>
        </p:nvSpPr>
        <p:spPr>
          <a:xfrm>
            <a:off x="8648395" y="1772107"/>
            <a:ext cx="3105302"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衛生監視体制 </a:t>
            </a:r>
            <a:endParaRPr lang="en-US" sz="900" dirty="0"/>
          </a:p>
        </p:txBody>
      </p:sp>
      <p:pic>
        <p:nvPicPr>
          <p:cNvPr id="89" name="Image 13" descr="preencoded.png"/>
          <p:cNvPicPr>
            <a:picLocks noChangeAspect="1"/>
          </p:cNvPicPr>
          <p:nvPr/>
        </p:nvPicPr>
        <p:blipFill>
          <a:blip r:embed="rId15"/>
          <a:srcRect l="-837" r="-837"/>
          <a:stretch/>
        </p:blipFill>
        <p:spPr>
          <a:xfrm>
            <a:off x="8438998" y="1795882"/>
            <a:ext cx="152705" cy="133502"/>
          </a:xfrm>
          <a:prstGeom prst="rect">
            <a:avLst/>
          </a:prstGeom>
        </p:spPr>
      </p:pic>
      <p:sp>
        <p:nvSpPr>
          <p:cNvPr id="90" name="Text 74"/>
          <p:cNvSpPr txBox="1"/>
          <p:nvPr/>
        </p:nvSpPr>
        <p:spPr>
          <a:xfrm>
            <a:off x="8438998" y="2009851"/>
            <a:ext cx="3200400" cy="448056"/>
          </a:xfrm>
          <a:prstGeom prst="rect">
            <a:avLst/>
          </a:prstGeom>
          <a:noFill/>
          <a:ln/>
        </p:spPr>
        <p:txBody>
          <a:bodyPr wrap="square" lIns="0" tIns="0" rIns="0" bIns="0" rtlCol="0" anchor="ctr"/>
          <a:lstStyle/>
          <a:p>
            <a:pPr marL="0" indent="0" algn="l">
              <a:buNone/>
            </a:pPr>
            <a:r>
              <a:rPr lang="en-US" sz="800" dirty="0">
                <a:solidFill>
                  <a:srgbClr val="003366"/>
                </a:solidFill>
                <a:latin typeface="Noto Sans JP" pitchFamily="34" charset="0"/>
                <a:ea typeface="Noto Sans JP" pitchFamily="34" charset="-122"/>
                <a:cs typeface="Noto Sans JP" pitchFamily="34" charset="-120"/>
              </a:rPr>
              <a:t>飲食温度管理</a:t>
            </a:r>
            <a:r>
              <a:rPr lang="en-US" sz="800" dirty="0">
                <a:solidFill>
                  <a:srgbClr val="555555"/>
                </a:solidFill>
                <a:latin typeface="Noto Sans JP" pitchFamily="34" charset="0"/>
                <a:ea typeface="Noto Sans JP" pitchFamily="34" charset="-122"/>
                <a:cs typeface="Noto Sans JP" pitchFamily="34" charset="-120"/>
              </a:rPr>
              <a:t>：4時間ごと検査</a:t>
            </a:r>
            <a:endParaRPr lang="en-US" sz="800" dirty="0"/>
          </a:p>
          <a:p>
            <a:pPr marL="0" indent="0" algn="l">
              <a:buNone/>
            </a:pPr>
            <a:r>
              <a:rPr lang="en-US" sz="800" dirty="0">
                <a:solidFill>
                  <a:srgbClr val="003366"/>
                </a:solidFill>
                <a:latin typeface="Noto Sans JP" pitchFamily="34" charset="0"/>
                <a:ea typeface="Noto Sans JP" pitchFamily="34" charset="-122"/>
                <a:cs typeface="Noto Sans JP" pitchFamily="34" charset="-120"/>
              </a:rPr>
              <a:t>水質検査</a:t>
            </a:r>
            <a:r>
              <a:rPr lang="en-US" sz="800" dirty="0">
                <a:solidFill>
                  <a:srgbClr val="555555"/>
                </a:solidFill>
                <a:latin typeface="Noto Sans JP" pitchFamily="34" charset="0"/>
                <a:ea typeface="Noto Sans JP" pitchFamily="34" charset="-122"/>
                <a:cs typeface="Noto Sans JP" pitchFamily="34" charset="-120"/>
              </a:rPr>
              <a:t>：毎日2回（朝・夕）</a:t>
            </a:r>
            <a:endParaRPr lang="en-US" sz="800" dirty="0"/>
          </a:p>
          <a:p>
            <a:pPr marL="0" indent="0" algn="l">
              <a:buNone/>
            </a:pPr>
            <a:r>
              <a:rPr lang="en-US" sz="800" dirty="0">
                <a:solidFill>
                  <a:srgbClr val="003366"/>
                </a:solidFill>
                <a:latin typeface="Noto Sans JP" pitchFamily="34" charset="0"/>
                <a:ea typeface="Noto Sans JP" pitchFamily="34" charset="-122"/>
                <a:cs typeface="Noto Sans JP" pitchFamily="34" charset="-120"/>
              </a:rPr>
              <a:t>清掃記録</a:t>
            </a:r>
            <a:r>
              <a:rPr lang="en-US" sz="800" dirty="0">
                <a:solidFill>
                  <a:srgbClr val="555555"/>
                </a:solidFill>
                <a:latin typeface="Noto Sans JP" pitchFamily="34" charset="0"/>
                <a:ea typeface="Noto Sans JP" pitchFamily="34" charset="-122"/>
                <a:cs typeface="Noto Sans JP" pitchFamily="34" charset="-120"/>
              </a:rPr>
              <a:t>：2時間ごと巡回 </a:t>
            </a:r>
            <a:endParaRPr lang="en-US" sz="800" dirty="0"/>
          </a:p>
        </p:txBody>
      </p:sp>
      <p:sp>
        <p:nvSpPr>
          <p:cNvPr id="91" name="Shape 75"/>
          <p:cNvSpPr/>
          <p:nvPr/>
        </p:nvSpPr>
        <p:spPr>
          <a:xfrm>
            <a:off x="8334756" y="2630729"/>
            <a:ext cx="3333902" cy="1037844"/>
          </a:xfrm>
          <a:prstGeom prst="roundRect">
            <a:avLst>
              <a:gd name="adj" fmla="val 9700"/>
            </a:avLst>
          </a:prstGeom>
          <a:solidFill>
            <a:srgbClr val="FFFFFF"/>
          </a:solidFill>
          <a:ln w="12700">
            <a:solidFill>
              <a:srgbClr val="E0E0E0"/>
            </a:solidFill>
            <a:prstDash val="solid"/>
          </a:ln>
        </p:spPr>
      </p:sp>
      <p:sp>
        <p:nvSpPr>
          <p:cNvPr id="92" name="Text 76"/>
          <p:cNvSpPr txBox="1"/>
          <p:nvPr/>
        </p:nvSpPr>
        <p:spPr>
          <a:xfrm>
            <a:off x="8629193" y="2735885"/>
            <a:ext cx="3124505"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感染症対策 </a:t>
            </a:r>
            <a:endParaRPr lang="en-US" sz="900" dirty="0"/>
          </a:p>
        </p:txBody>
      </p:sp>
      <p:pic>
        <p:nvPicPr>
          <p:cNvPr id="93" name="Image 14" descr="preencoded.png"/>
          <p:cNvPicPr>
            <a:picLocks noChangeAspect="1"/>
          </p:cNvPicPr>
          <p:nvPr/>
        </p:nvPicPr>
        <p:blipFill>
          <a:blip r:embed="rId16"/>
          <a:srcRect/>
          <a:stretch/>
        </p:blipFill>
        <p:spPr>
          <a:xfrm>
            <a:off x="8438998" y="2759659"/>
            <a:ext cx="133502" cy="133502"/>
          </a:xfrm>
          <a:prstGeom prst="rect">
            <a:avLst/>
          </a:prstGeom>
        </p:spPr>
      </p:pic>
      <p:sp>
        <p:nvSpPr>
          <p:cNvPr id="94" name="Text 77"/>
          <p:cNvSpPr txBox="1"/>
          <p:nvPr/>
        </p:nvSpPr>
        <p:spPr>
          <a:xfrm>
            <a:off x="8438998" y="2973629"/>
            <a:ext cx="3200400" cy="590702"/>
          </a:xfrm>
          <a:prstGeom prst="rect">
            <a:avLst/>
          </a:prstGeom>
          <a:noFill/>
          <a:ln/>
        </p:spPr>
        <p:txBody>
          <a:bodyPr wrap="square" lIns="0" tIns="0" rIns="0" bIns="0" rtlCol="0" anchor="ctr"/>
          <a:lstStyle/>
          <a:p>
            <a:pPr marL="0" indent="0" algn="l">
              <a:buNone/>
            </a:pPr>
            <a:r>
              <a:rPr lang="en-US" sz="800" dirty="0">
                <a:solidFill>
                  <a:srgbClr val="003366"/>
                </a:solidFill>
                <a:latin typeface="Noto Sans JP" pitchFamily="34" charset="0"/>
                <a:ea typeface="Noto Sans JP" pitchFamily="34" charset="-122"/>
                <a:cs typeface="Noto Sans JP" pitchFamily="34" charset="-120"/>
              </a:rPr>
              <a:t>手指消毒</a:t>
            </a:r>
            <a:r>
              <a:rPr lang="en-US" sz="800" dirty="0">
                <a:solidFill>
                  <a:srgbClr val="555555"/>
                </a:solidFill>
                <a:latin typeface="Noto Sans JP" pitchFamily="34" charset="0"/>
                <a:ea typeface="Noto Sans JP" pitchFamily="34" charset="-122"/>
                <a:cs typeface="Noto Sans JP" pitchFamily="34" charset="-120"/>
              </a:rPr>
              <a:t>：100m間隔に設置</a:t>
            </a:r>
            <a:endParaRPr lang="en-US" sz="800" dirty="0"/>
          </a:p>
          <a:p>
            <a:pPr marL="0" indent="0" algn="l">
              <a:buNone/>
            </a:pPr>
            <a:r>
              <a:rPr lang="en-US" sz="800" dirty="0">
                <a:solidFill>
                  <a:srgbClr val="003366"/>
                </a:solidFill>
                <a:latin typeface="Noto Sans JP" pitchFamily="34" charset="0"/>
                <a:ea typeface="Noto Sans JP" pitchFamily="34" charset="-122"/>
                <a:cs typeface="Noto Sans JP" pitchFamily="34" charset="-120"/>
              </a:rPr>
              <a:t>換気基準</a:t>
            </a:r>
            <a:r>
              <a:rPr lang="en-US" sz="800" dirty="0">
                <a:solidFill>
                  <a:srgbClr val="555555"/>
                </a:solidFill>
                <a:latin typeface="Noto Sans JP" pitchFamily="34" charset="0"/>
                <a:ea typeface="Noto Sans JP" pitchFamily="34" charset="-122"/>
                <a:cs typeface="Noto Sans JP" pitchFamily="34" charset="-120"/>
              </a:rPr>
              <a:t>：1時間あたり6回以上</a:t>
            </a:r>
            <a:endParaRPr lang="en-US" sz="800" dirty="0"/>
          </a:p>
          <a:p>
            <a:pPr marL="0" indent="0" algn="l">
              <a:buNone/>
            </a:pPr>
            <a:r>
              <a:rPr lang="en-US" sz="800" dirty="0">
                <a:solidFill>
                  <a:srgbClr val="003366"/>
                </a:solidFill>
                <a:latin typeface="Noto Sans JP" pitchFamily="34" charset="0"/>
                <a:ea typeface="Noto Sans JP" pitchFamily="34" charset="-122"/>
                <a:cs typeface="Noto Sans JP" pitchFamily="34" charset="-120"/>
              </a:rPr>
              <a:t>体調不良者導線</a:t>
            </a:r>
            <a:r>
              <a:rPr lang="en-US" sz="800" dirty="0">
                <a:solidFill>
                  <a:srgbClr val="555555"/>
                </a:solidFill>
                <a:latin typeface="Noto Sans JP" pitchFamily="34" charset="0"/>
                <a:ea typeface="Noto Sans JP" pitchFamily="34" charset="-122"/>
                <a:cs typeface="Noto Sans JP" pitchFamily="34" charset="-120"/>
              </a:rPr>
              <a:t>：専用通路設置</a:t>
            </a:r>
            <a:endParaRPr lang="en-US" sz="800" dirty="0"/>
          </a:p>
          <a:p>
            <a:pPr marL="0" indent="0" algn="l">
              <a:buNone/>
            </a:pPr>
            <a:r>
              <a:rPr lang="en-US" sz="800" dirty="0">
                <a:solidFill>
                  <a:srgbClr val="003366"/>
                </a:solidFill>
                <a:latin typeface="Noto Sans JP" pitchFamily="34" charset="0"/>
                <a:ea typeface="Noto Sans JP" pitchFamily="34" charset="-122"/>
                <a:cs typeface="Noto Sans JP" pitchFamily="34" charset="-120"/>
              </a:rPr>
              <a:t>隔離スペース</a:t>
            </a:r>
            <a:r>
              <a:rPr lang="en-US" sz="800" dirty="0">
                <a:solidFill>
                  <a:srgbClr val="555555"/>
                </a:solidFill>
                <a:latin typeface="Noto Sans JP" pitchFamily="34" charset="0"/>
                <a:ea typeface="Noto Sans JP" pitchFamily="34" charset="-122"/>
                <a:cs typeface="Noto Sans JP" pitchFamily="34" charset="-120"/>
              </a:rPr>
              <a:t>：3箇所（各10㎡） </a:t>
            </a:r>
            <a:endParaRPr lang="en-US" sz="800" dirty="0"/>
          </a:p>
        </p:txBody>
      </p:sp>
      <p:sp>
        <p:nvSpPr>
          <p:cNvPr id="95" name="Shape 78"/>
          <p:cNvSpPr/>
          <p:nvPr/>
        </p:nvSpPr>
        <p:spPr>
          <a:xfrm>
            <a:off x="8334756" y="3741725"/>
            <a:ext cx="3333902" cy="1304849"/>
          </a:xfrm>
          <a:prstGeom prst="roundRect">
            <a:avLst>
              <a:gd name="adj" fmla="val 6138"/>
            </a:avLst>
          </a:prstGeom>
          <a:solidFill>
            <a:srgbClr val="FFFFFF"/>
          </a:solidFill>
          <a:ln w="12700">
            <a:solidFill>
              <a:srgbClr val="E0E0E0"/>
            </a:solidFill>
            <a:prstDash val="solid"/>
          </a:ln>
        </p:spPr>
      </p:sp>
      <p:sp>
        <p:nvSpPr>
          <p:cNvPr id="96" name="Text 79"/>
          <p:cNvSpPr txBox="1"/>
          <p:nvPr/>
        </p:nvSpPr>
        <p:spPr>
          <a:xfrm>
            <a:off x="8629193" y="3846881"/>
            <a:ext cx="3124505"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 救急搬送連絡フロー </a:t>
            </a:r>
            <a:endParaRPr lang="en-US" sz="900" dirty="0"/>
          </a:p>
        </p:txBody>
      </p:sp>
      <p:pic>
        <p:nvPicPr>
          <p:cNvPr id="97" name="Image 15" descr="preencoded.png"/>
          <p:cNvPicPr>
            <a:picLocks noChangeAspect="1"/>
          </p:cNvPicPr>
          <p:nvPr/>
        </p:nvPicPr>
        <p:blipFill>
          <a:blip r:embed="rId17"/>
          <a:srcRect/>
          <a:stretch/>
        </p:blipFill>
        <p:spPr>
          <a:xfrm>
            <a:off x="8438998" y="3870655"/>
            <a:ext cx="133502" cy="133502"/>
          </a:xfrm>
          <a:prstGeom prst="rect">
            <a:avLst/>
          </a:prstGeom>
        </p:spPr>
      </p:pic>
      <p:sp>
        <p:nvSpPr>
          <p:cNvPr id="98" name="Shape 80"/>
          <p:cNvSpPr/>
          <p:nvPr/>
        </p:nvSpPr>
        <p:spPr>
          <a:xfrm>
            <a:off x="8438998" y="4084625"/>
            <a:ext cx="228600" cy="228600"/>
          </a:xfrm>
          <a:prstGeom prst="ellipse">
            <a:avLst/>
          </a:prstGeom>
          <a:solidFill>
            <a:srgbClr val="E3F2FD"/>
          </a:solidFill>
          <a:ln w="12700">
            <a:solidFill>
              <a:srgbClr val="FFFFFF">
                <a:alpha val="0"/>
              </a:srgbClr>
            </a:solidFill>
            <a:prstDash val="solid"/>
          </a:ln>
        </p:spPr>
      </p:sp>
      <p:pic>
        <p:nvPicPr>
          <p:cNvPr id="99" name="Image 16" descr="preencoded.png"/>
          <p:cNvPicPr>
            <a:picLocks noChangeAspect="1"/>
          </p:cNvPicPr>
          <p:nvPr/>
        </p:nvPicPr>
        <p:blipFill>
          <a:blip r:embed="rId18"/>
          <a:srcRect t="-80" b="-80"/>
          <a:stretch/>
        </p:blipFill>
        <p:spPr>
          <a:xfrm>
            <a:off x="8481974" y="4142232"/>
            <a:ext cx="142646" cy="114300"/>
          </a:xfrm>
          <a:prstGeom prst="rect">
            <a:avLst/>
          </a:prstGeom>
        </p:spPr>
      </p:pic>
      <p:sp>
        <p:nvSpPr>
          <p:cNvPr id="100" name="Text 81"/>
          <p:cNvSpPr txBox="1"/>
          <p:nvPr/>
        </p:nvSpPr>
        <p:spPr>
          <a:xfrm>
            <a:off x="8744407" y="4125773"/>
            <a:ext cx="1828800"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消防：119 → 救急車手配（3分以内）</a:t>
            </a:r>
            <a:endParaRPr lang="en-US" sz="800" dirty="0"/>
          </a:p>
        </p:txBody>
      </p:sp>
      <p:sp>
        <p:nvSpPr>
          <p:cNvPr id="101" name="Shape 82"/>
          <p:cNvSpPr/>
          <p:nvPr/>
        </p:nvSpPr>
        <p:spPr>
          <a:xfrm>
            <a:off x="8438998" y="4370832"/>
            <a:ext cx="228600" cy="228600"/>
          </a:xfrm>
          <a:prstGeom prst="ellipse">
            <a:avLst/>
          </a:prstGeom>
          <a:solidFill>
            <a:srgbClr val="E3F2FD"/>
          </a:solidFill>
          <a:ln w="12700">
            <a:solidFill>
              <a:srgbClr val="FFFFFF">
                <a:alpha val="0"/>
              </a:srgbClr>
            </a:solidFill>
            <a:prstDash val="solid"/>
          </a:ln>
        </p:spPr>
      </p:sp>
      <p:pic>
        <p:nvPicPr>
          <p:cNvPr id="102" name="Image 17" descr="preencoded.png"/>
          <p:cNvPicPr>
            <a:picLocks noChangeAspect="1"/>
          </p:cNvPicPr>
          <p:nvPr/>
        </p:nvPicPr>
        <p:blipFill>
          <a:blip r:embed="rId19"/>
          <a:srcRect t="-80" b="-80"/>
          <a:stretch/>
        </p:blipFill>
        <p:spPr>
          <a:xfrm>
            <a:off x="8481974" y="4427525"/>
            <a:ext cx="142646" cy="114300"/>
          </a:xfrm>
          <a:prstGeom prst="rect">
            <a:avLst/>
          </a:prstGeom>
        </p:spPr>
      </p:pic>
      <p:sp>
        <p:nvSpPr>
          <p:cNvPr id="103" name="Text 83"/>
          <p:cNvSpPr txBox="1"/>
          <p:nvPr/>
        </p:nvSpPr>
        <p:spPr>
          <a:xfrm>
            <a:off x="8744407" y="4411066"/>
            <a:ext cx="1317650"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病院：最寄り3病院と連携</a:t>
            </a:r>
            <a:endParaRPr lang="en-US" sz="800" dirty="0"/>
          </a:p>
        </p:txBody>
      </p:sp>
      <p:sp>
        <p:nvSpPr>
          <p:cNvPr id="104" name="Shape 84"/>
          <p:cNvSpPr/>
          <p:nvPr/>
        </p:nvSpPr>
        <p:spPr>
          <a:xfrm>
            <a:off x="8438998" y="4656125"/>
            <a:ext cx="228600" cy="228600"/>
          </a:xfrm>
          <a:prstGeom prst="ellipse">
            <a:avLst/>
          </a:prstGeom>
          <a:solidFill>
            <a:srgbClr val="E3F2FD"/>
          </a:solidFill>
          <a:ln w="12700">
            <a:solidFill>
              <a:srgbClr val="FFFFFF">
                <a:alpha val="0"/>
              </a:srgbClr>
            </a:solidFill>
            <a:prstDash val="solid"/>
          </a:ln>
        </p:spPr>
      </p:sp>
      <p:sp>
        <p:nvSpPr>
          <p:cNvPr id="105" name="Text 85"/>
          <p:cNvSpPr txBox="1"/>
          <p:nvPr/>
        </p:nvSpPr>
        <p:spPr>
          <a:xfrm>
            <a:off x="8744407" y="4697273"/>
            <a:ext cx="1132027"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警察：事故発生時連絡</a:t>
            </a:r>
            <a:endParaRPr lang="en-US" sz="800" dirty="0"/>
          </a:p>
        </p:txBody>
      </p:sp>
      <p:sp>
        <p:nvSpPr>
          <p:cNvPr id="106" name="Shape 86"/>
          <p:cNvSpPr/>
          <p:nvPr/>
        </p:nvSpPr>
        <p:spPr>
          <a:xfrm>
            <a:off x="8334756" y="5160874"/>
            <a:ext cx="1628546" cy="448056"/>
          </a:xfrm>
          <a:prstGeom prst="roundRect">
            <a:avLst>
              <a:gd name="adj" fmla="val 52106"/>
            </a:avLst>
          </a:prstGeom>
          <a:solidFill>
            <a:srgbClr val="FFF3E0"/>
          </a:solidFill>
          <a:ln w="12700">
            <a:solidFill>
              <a:srgbClr val="FFFFFF">
                <a:alpha val="0"/>
              </a:srgbClr>
            </a:solidFill>
            <a:prstDash val="solid"/>
          </a:ln>
        </p:spPr>
      </p:sp>
      <p:sp>
        <p:nvSpPr>
          <p:cNvPr id="107" name="Text 87"/>
          <p:cNvSpPr txBox="1"/>
          <p:nvPr/>
        </p:nvSpPr>
        <p:spPr>
          <a:xfrm>
            <a:off x="8351215" y="5237683"/>
            <a:ext cx="1594714" cy="152705"/>
          </a:xfrm>
          <a:prstGeom prst="rect">
            <a:avLst/>
          </a:prstGeom>
          <a:noFill/>
          <a:ln/>
        </p:spPr>
        <p:txBody>
          <a:bodyPr wrap="square" lIns="0" tIns="0" rIns="0" bIns="0" rtlCol="0" anchor="ctr"/>
          <a:lstStyle/>
          <a:p>
            <a:pPr marL="0" indent="0" algn="ctr">
              <a:buNone/>
            </a:pPr>
            <a:r>
              <a:rPr lang="en-US" sz="800" b="1" dirty="0">
                <a:solidFill>
                  <a:srgbClr val="F57C00"/>
                </a:solidFill>
                <a:latin typeface="Noto Sans JP" pitchFamily="34" charset="0"/>
                <a:ea typeface="Noto Sans JP" pitchFamily="34" charset="-122"/>
                <a:cs typeface="Noto Sans JP" pitchFamily="34" charset="-120"/>
              </a:rPr>
              <a:t>保健所連携</a:t>
            </a:r>
            <a:endParaRPr lang="en-US" sz="800" dirty="0"/>
          </a:p>
        </p:txBody>
      </p:sp>
      <p:sp>
        <p:nvSpPr>
          <p:cNvPr id="108" name="Text 88"/>
          <p:cNvSpPr txBox="1"/>
          <p:nvPr/>
        </p:nvSpPr>
        <p:spPr>
          <a:xfrm>
            <a:off x="8351215" y="5389474"/>
            <a:ext cx="1594714" cy="143561"/>
          </a:xfrm>
          <a:prstGeom prst="rect">
            <a:avLst/>
          </a:prstGeom>
          <a:noFill/>
          <a:ln/>
        </p:spPr>
        <p:txBody>
          <a:bodyPr wrap="square" lIns="0" tIns="0" rIns="0" bIns="0" rtlCol="0" anchor="ctr"/>
          <a:lstStyle/>
          <a:p>
            <a:pPr marL="0" indent="0" algn="ctr">
              <a:buNone/>
            </a:pPr>
            <a:r>
              <a:rPr lang="en-US" sz="800" dirty="0">
                <a:solidFill>
                  <a:srgbClr val="555555"/>
                </a:solidFill>
                <a:latin typeface="Noto Sans JP" pitchFamily="34" charset="0"/>
                <a:ea typeface="Noto Sans JP" pitchFamily="34" charset="-122"/>
                <a:cs typeface="Noto Sans JP" pitchFamily="34" charset="-120"/>
              </a:rPr>
              <a:t>毎日報告</a:t>
            </a:r>
            <a:endParaRPr lang="en-US" sz="800" dirty="0"/>
          </a:p>
        </p:txBody>
      </p:sp>
      <p:sp>
        <p:nvSpPr>
          <p:cNvPr id="109" name="Shape 89"/>
          <p:cNvSpPr/>
          <p:nvPr/>
        </p:nvSpPr>
        <p:spPr>
          <a:xfrm>
            <a:off x="10039198" y="5160874"/>
            <a:ext cx="1628546" cy="448056"/>
          </a:xfrm>
          <a:prstGeom prst="roundRect">
            <a:avLst>
              <a:gd name="adj" fmla="val 52106"/>
            </a:avLst>
          </a:prstGeom>
          <a:solidFill>
            <a:srgbClr val="E3F2FD"/>
          </a:solidFill>
          <a:ln w="12700">
            <a:solidFill>
              <a:srgbClr val="FFFFFF">
                <a:alpha val="0"/>
              </a:srgbClr>
            </a:solidFill>
            <a:prstDash val="solid"/>
          </a:ln>
        </p:spPr>
      </p:sp>
      <p:sp>
        <p:nvSpPr>
          <p:cNvPr id="110" name="Text 90"/>
          <p:cNvSpPr txBox="1"/>
          <p:nvPr/>
        </p:nvSpPr>
        <p:spPr>
          <a:xfrm>
            <a:off x="10056571" y="5237683"/>
            <a:ext cx="1594714" cy="152705"/>
          </a:xfrm>
          <a:prstGeom prst="rect">
            <a:avLst/>
          </a:prstGeom>
          <a:noFill/>
          <a:ln/>
        </p:spPr>
        <p:txBody>
          <a:bodyPr wrap="square" lIns="0" tIns="0" rIns="0" bIns="0" rtlCol="0" anchor="ctr"/>
          <a:lstStyle/>
          <a:p>
            <a:pPr marL="0" indent="0" algn="ctr">
              <a:buNone/>
            </a:pPr>
            <a:r>
              <a:rPr lang="en-US" sz="800" b="1" dirty="0">
                <a:solidFill>
                  <a:srgbClr val="003366"/>
                </a:solidFill>
                <a:latin typeface="Noto Sans JP" pitchFamily="34" charset="0"/>
                <a:ea typeface="Noto Sans JP" pitchFamily="34" charset="-122"/>
                <a:cs typeface="Noto Sans JP" pitchFamily="34" charset="-120"/>
              </a:rPr>
              <a:t>救護訓練</a:t>
            </a:r>
            <a:endParaRPr lang="en-US" sz="800" dirty="0"/>
          </a:p>
        </p:txBody>
      </p:sp>
      <p:sp>
        <p:nvSpPr>
          <p:cNvPr id="111" name="Text 91"/>
          <p:cNvSpPr txBox="1"/>
          <p:nvPr/>
        </p:nvSpPr>
        <p:spPr>
          <a:xfrm>
            <a:off x="10056571" y="5389474"/>
            <a:ext cx="1594714" cy="143561"/>
          </a:xfrm>
          <a:prstGeom prst="rect">
            <a:avLst/>
          </a:prstGeom>
          <a:noFill/>
          <a:ln/>
        </p:spPr>
        <p:txBody>
          <a:bodyPr wrap="square" lIns="0" tIns="0" rIns="0" bIns="0" rtlCol="0" anchor="ctr"/>
          <a:lstStyle/>
          <a:p>
            <a:pPr marL="0" indent="0" algn="ctr">
              <a:buNone/>
            </a:pPr>
            <a:r>
              <a:rPr lang="en-US" sz="800" dirty="0">
                <a:solidFill>
                  <a:srgbClr val="555555"/>
                </a:solidFill>
                <a:latin typeface="Noto Sans JP" pitchFamily="34" charset="0"/>
                <a:ea typeface="Noto Sans JP" pitchFamily="34" charset="-122"/>
                <a:cs typeface="Noto Sans JP" pitchFamily="34" charset="-120"/>
              </a:rPr>
              <a:t>月1回実施</a:t>
            </a:r>
            <a:endParaRPr lang="en-US" sz="800" dirty="0"/>
          </a:p>
        </p:txBody>
      </p:sp>
      <p:sp>
        <p:nvSpPr>
          <p:cNvPr id="112" name="Shape 92"/>
          <p:cNvSpPr/>
          <p:nvPr/>
        </p:nvSpPr>
        <p:spPr>
          <a:xfrm>
            <a:off x="8438998" y="1981505"/>
            <a:ext cx="743407" cy="190195"/>
          </a:xfrm>
          <a:prstGeom prst="roundRect">
            <a:avLst>
              <a:gd name="adj" fmla="val 192308"/>
            </a:avLst>
          </a:prstGeom>
          <a:solidFill>
            <a:srgbClr val="4A90E2">
              <a:alpha val="10000"/>
            </a:srgbClr>
          </a:solidFill>
          <a:ln w="12700">
            <a:solidFill>
              <a:srgbClr val="FFFFFF">
                <a:alpha val="0"/>
              </a:srgbClr>
            </a:solidFill>
            <a:prstDash val="solid"/>
          </a:ln>
        </p:spPr>
      </p:sp>
      <p:sp>
        <p:nvSpPr>
          <p:cNvPr id="113" name="Text 93"/>
          <p:cNvSpPr txBox="1"/>
          <p:nvPr/>
        </p:nvSpPr>
        <p:spPr>
          <a:xfrm>
            <a:off x="8438998" y="1981505"/>
            <a:ext cx="819302" cy="191110"/>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dirty="0">
                <a:solidFill>
                  <a:srgbClr val="003366"/>
                </a:solidFill>
                <a:latin typeface="Noto Sans JP" pitchFamily="34" charset="0"/>
                <a:ea typeface="Noto Sans JP" pitchFamily="34" charset="-122"/>
                <a:cs typeface="Noto Sans JP" pitchFamily="34" charset="-120"/>
              </a:rPr>
              <a:t>飲食温度管理</a:t>
            </a:r>
            <a:endParaRPr lang="en-US" sz="800" dirty="0"/>
          </a:p>
        </p:txBody>
      </p:sp>
      <p:sp>
        <p:nvSpPr>
          <p:cNvPr id="114" name="Shape 94"/>
          <p:cNvSpPr/>
          <p:nvPr/>
        </p:nvSpPr>
        <p:spPr>
          <a:xfrm>
            <a:off x="8438998" y="2127809"/>
            <a:ext cx="533095" cy="190195"/>
          </a:xfrm>
          <a:prstGeom prst="roundRect">
            <a:avLst>
              <a:gd name="adj" fmla="val 192308"/>
            </a:avLst>
          </a:prstGeom>
          <a:solidFill>
            <a:srgbClr val="4A90E2">
              <a:alpha val="10000"/>
            </a:srgbClr>
          </a:solidFill>
          <a:ln w="12700">
            <a:solidFill>
              <a:srgbClr val="FFFFFF">
                <a:alpha val="0"/>
              </a:srgbClr>
            </a:solidFill>
            <a:prstDash val="solid"/>
          </a:ln>
        </p:spPr>
      </p:sp>
      <p:sp>
        <p:nvSpPr>
          <p:cNvPr id="115" name="Text 95"/>
          <p:cNvSpPr txBox="1"/>
          <p:nvPr/>
        </p:nvSpPr>
        <p:spPr>
          <a:xfrm>
            <a:off x="8438998" y="2127809"/>
            <a:ext cx="609905" cy="191110"/>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dirty="0">
                <a:solidFill>
                  <a:srgbClr val="003366"/>
                </a:solidFill>
                <a:latin typeface="Noto Sans JP" pitchFamily="34" charset="0"/>
                <a:ea typeface="Noto Sans JP" pitchFamily="34" charset="-122"/>
                <a:cs typeface="Noto Sans JP" pitchFamily="34" charset="-120"/>
              </a:rPr>
              <a:t>水質検査</a:t>
            </a:r>
            <a:endParaRPr lang="en-US" sz="800" dirty="0"/>
          </a:p>
        </p:txBody>
      </p:sp>
      <p:sp>
        <p:nvSpPr>
          <p:cNvPr id="116" name="Shape 96"/>
          <p:cNvSpPr/>
          <p:nvPr/>
        </p:nvSpPr>
        <p:spPr>
          <a:xfrm>
            <a:off x="8438998" y="2275027"/>
            <a:ext cx="533095" cy="190195"/>
          </a:xfrm>
          <a:prstGeom prst="roundRect">
            <a:avLst>
              <a:gd name="adj" fmla="val 192308"/>
            </a:avLst>
          </a:prstGeom>
          <a:solidFill>
            <a:srgbClr val="4A90E2">
              <a:alpha val="10000"/>
            </a:srgbClr>
          </a:solidFill>
          <a:ln w="12700">
            <a:solidFill>
              <a:srgbClr val="FFFFFF">
                <a:alpha val="0"/>
              </a:srgbClr>
            </a:solidFill>
            <a:prstDash val="solid"/>
          </a:ln>
        </p:spPr>
      </p:sp>
      <p:sp>
        <p:nvSpPr>
          <p:cNvPr id="117" name="Text 97"/>
          <p:cNvSpPr txBox="1"/>
          <p:nvPr/>
        </p:nvSpPr>
        <p:spPr>
          <a:xfrm>
            <a:off x="8438998" y="2275027"/>
            <a:ext cx="609905" cy="191110"/>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dirty="0">
                <a:solidFill>
                  <a:srgbClr val="003366"/>
                </a:solidFill>
                <a:latin typeface="Noto Sans JP" pitchFamily="34" charset="0"/>
                <a:ea typeface="Noto Sans JP" pitchFamily="34" charset="-122"/>
                <a:cs typeface="Noto Sans JP" pitchFamily="34" charset="-120"/>
              </a:rPr>
              <a:t>清掃記録</a:t>
            </a:r>
            <a:endParaRPr lang="en-US" sz="800" dirty="0"/>
          </a:p>
        </p:txBody>
      </p:sp>
      <p:sp>
        <p:nvSpPr>
          <p:cNvPr id="118" name="Shape 98"/>
          <p:cNvSpPr/>
          <p:nvPr/>
        </p:nvSpPr>
        <p:spPr>
          <a:xfrm>
            <a:off x="8438998" y="2945282"/>
            <a:ext cx="533095" cy="190195"/>
          </a:xfrm>
          <a:prstGeom prst="roundRect">
            <a:avLst>
              <a:gd name="adj" fmla="val 192308"/>
            </a:avLst>
          </a:prstGeom>
          <a:solidFill>
            <a:srgbClr val="4A90E2">
              <a:alpha val="10000"/>
            </a:srgbClr>
          </a:solidFill>
          <a:ln w="12700">
            <a:solidFill>
              <a:srgbClr val="FFFFFF">
                <a:alpha val="0"/>
              </a:srgbClr>
            </a:solidFill>
            <a:prstDash val="solid"/>
          </a:ln>
        </p:spPr>
      </p:sp>
      <p:sp>
        <p:nvSpPr>
          <p:cNvPr id="119" name="Text 99"/>
          <p:cNvSpPr txBox="1"/>
          <p:nvPr/>
        </p:nvSpPr>
        <p:spPr>
          <a:xfrm>
            <a:off x="8438998" y="2945282"/>
            <a:ext cx="609905" cy="191110"/>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dirty="0">
                <a:solidFill>
                  <a:srgbClr val="003366"/>
                </a:solidFill>
                <a:latin typeface="Noto Sans JP" pitchFamily="34" charset="0"/>
                <a:ea typeface="Noto Sans JP" pitchFamily="34" charset="-122"/>
                <a:cs typeface="Noto Sans JP" pitchFamily="34" charset="-120"/>
              </a:rPr>
              <a:t>手指消毒</a:t>
            </a:r>
            <a:endParaRPr lang="en-US" sz="800" dirty="0"/>
          </a:p>
        </p:txBody>
      </p:sp>
      <p:sp>
        <p:nvSpPr>
          <p:cNvPr id="120" name="Shape 100"/>
          <p:cNvSpPr/>
          <p:nvPr/>
        </p:nvSpPr>
        <p:spPr>
          <a:xfrm>
            <a:off x="8438998" y="3092501"/>
            <a:ext cx="533095" cy="190195"/>
          </a:xfrm>
          <a:prstGeom prst="roundRect">
            <a:avLst>
              <a:gd name="adj" fmla="val 192308"/>
            </a:avLst>
          </a:prstGeom>
          <a:solidFill>
            <a:srgbClr val="4A90E2">
              <a:alpha val="10000"/>
            </a:srgbClr>
          </a:solidFill>
          <a:ln w="12700">
            <a:solidFill>
              <a:srgbClr val="FFFFFF">
                <a:alpha val="0"/>
              </a:srgbClr>
            </a:solidFill>
            <a:prstDash val="solid"/>
          </a:ln>
        </p:spPr>
      </p:sp>
      <p:sp>
        <p:nvSpPr>
          <p:cNvPr id="121" name="Text 101"/>
          <p:cNvSpPr txBox="1"/>
          <p:nvPr/>
        </p:nvSpPr>
        <p:spPr>
          <a:xfrm>
            <a:off x="8438998" y="3092501"/>
            <a:ext cx="609905" cy="191110"/>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dirty="0">
                <a:solidFill>
                  <a:srgbClr val="003366"/>
                </a:solidFill>
                <a:latin typeface="Noto Sans JP" pitchFamily="34" charset="0"/>
                <a:ea typeface="Noto Sans JP" pitchFamily="34" charset="-122"/>
                <a:cs typeface="Noto Sans JP" pitchFamily="34" charset="-120"/>
              </a:rPr>
              <a:t>換気基準</a:t>
            </a:r>
            <a:endParaRPr lang="en-US" sz="800" dirty="0"/>
          </a:p>
        </p:txBody>
      </p:sp>
      <p:sp>
        <p:nvSpPr>
          <p:cNvPr id="122" name="Shape 102"/>
          <p:cNvSpPr/>
          <p:nvPr/>
        </p:nvSpPr>
        <p:spPr>
          <a:xfrm>
            <a:off x="8438998" y="3238805"/>
            <a:ext cx="847649" cy="190195"/>
          </a:xfrm>
          <a:prstGeom prst="roundRect">
            <a:avLst>
              <a:gd name="adj" fmla="val 192308"/>
            </a:avLst>
          </a:prstGeom>
          <a:solidFill>
            <a:srgbClr val="4A90E2">
              <a:alpha val="10000"/>
            </a:srgbClr>
          </a:solidFill>
          <a:ln w="12700">
            <a:solidFill>
              <a:srgbClr val="FFFFFF">
                <a:alpha val="0"/>
              </a:srgbClr>
            </a:solidFill>
            <a:prstDash val="solid"/>
          </a:ln>
        </p:spPr>
      </p:sp>
      <p:sp>
        <p:nvSpPr>
          <p:cNvPr id="123" name="Text 103"/>
          <p:cNvSpPr txBox="1"/>
          <p:nvPr/>
        </p:nvSpPr>
        <p:spPr>
          <a:xfrm>
            <a:off x="8438998" y="3238805"/>
            <a:ext cx="924458" cy="191110"/>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dirty="0">
                <a:solidFill>
                  <a:srgbClr val="003366"/>
                </a:solidFill>
                <a:latin typeface="Noto Sans JP" pitchFamily="34" charset="0"/>
                <a:ea typeface="Noto Sans JP" pitchFamily="34" charset="-122"/>
                <a:cs typeface="Noto Sans JP" pitchFamily="34" charset="-120"/>
              </a:rPr>
              <a:t>体調不良者導線</a:t>
            </a:r>
            <a:endParaRPr lang="en-US" sz="800" dirty="0"/>
          </a:p>
        </p:txBody>
      </p:sp>
      <p:sp>
        <p:nvSpPr>
          <p:cNvPr id="124" name="Shape 104"/>
          <p:cNvSpPr/>
          <p:nvPr/>
        </p:nvSpPr>
        <p:spPr>
          <a:xfrm>
            <a:off x="8438998" y="3385109"/>
            <a:ext cx="733349" cy="190195"/>
          </a:xfrm>
          <a:prstGeom prst="roundRect">
            <a:avLst>
              <a:gd name="adj" fmla="val 192308"/>
            </a:avLst>
          </a:prstGeom>
          <a:solidFill>
            <a:srgbClr val="4A90E2">
              <a:alpha val="10000"/>
            </a:srgbClr>
          </a:solidFill>
          <a:ln w="12700">
            <a:solidFill>
              <a:srgbClr val="FFFFFF">
                <a:alpha val="0"/>
              </a:srgbClr>
            </a:solidFill>
            <a:prstDash val="solid"/>
          </a:ln>
        </p:spPr>
      </p:sp>
      <p:sp>
        <p:nvSpPr>
          <p:cNvPr id="125" name="Text 105"/>
          <p:cNvSpPr txBox="1"/>
          <p:nvPr/>
        </p:nvSpPr>
        <p:spPr>
          <a:xfrm>
            <a:off x="8438998" y="3385109"/>
            <a:ext cx="810158" cy="191110"/>
          </a:xfrm>
          <a:prstGeom prst="rect">
            <a:avLst/>
          </a:prstGeom>
          <a:solidFill>
            <a:srgbClr val="FFFFFF">
              <a:alpha val="0"/>
            </a:srgbClr>
          </a:solidFill>
          <a:ln>
            <a:solidFill>
              <a:srgbClr val="FFFFFF">
                <a:alpha val="0"/>
              </a:srgbClr>
            </a:solidFill>
          </a:ln>
        </p:spPr>
        <p:txBody>
          <a:bodyPr wrap="square" lIns="63500" tIns="25400" rIns="63500" bIns="25400" rtlCol="0" anchor="ctr"/>
          <a:lstStyle/>
          <a:p>
            <a:pPr marL="0" indent="0" algn="l">
              <a:buNone/>
            </a:pPr>
            <a:r>
              <a:rPr lang="en-US" sz="800" dirty="0">
                <a:solidFill>
                  <a:srgbClr val="003366"/>
                </a:solidFill>
                <a:latin typeface="Noto Sans JP" pitchFamily="34" charset="0"/>
                <a:ea typeface="Noto Sans JP" pitchFamily="34" charset="-122"/>
                <a:cs typeface="Noto Sans JP" pitchFamily="34" charset="-120"/>
              </a:rPr>
              <a:t>隔離スペース</a:t>
            </a:r>
            <a:endParaRPr lang="en-US" sz="800" dirty="0"/>
          </a:p>
        </p:txBody>
      </p:sp>
      <p:sp>
        <p:nvSpPr>
          <p:cNvPr id="126" name="Text 106"/>
          <p:cNvSpPr txBox="1"/>
          <p:nvPr/>
        </p:nvSpPr>
        <p:spPr>
          <a:xfrm>
            <a:off x="381305" y="6381598"/>
            <a:ext cx="304861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各フェス医療マニュアル・保健所指導要領</a:t>
            </a:r>
            <a:endParaRPr lang="en-US" sz="900" dirty="0"/>
          </a:p>
        </p:txBody>
      </p:sp>
      <p:sp>
        <p:nvSpPr>
          <p:cNvPr id="127" name="Text 107"/>
          <p:cNvSpPr txBox="1"/>
          <p:nvPr/>
        </p:nvSpPr>
        <p:spPr>
          <a:xfrm>
            <a:off x="10782605" y="6381598"/>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23</a:t>
            </a:r>
            <a:endParaRPr lang="en-US" sz="1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Text 2"/>
          <p:cNvSpPr txBox="1"/>
          <p:nvPr/>
        </p:nvSpPr>
        <p:spPr>
          <a:xfrm>
            <a:off x="381305" y="286207"/>
            <a:ext cx="11621110" cy="438912"/>
          </a:xfrm>
          <a:prstGeom prst="rect">
            <a:avLst/>
          </a:prstGeom>
          <a:noFill/>
          <a:ln/>
        </p:spPr>
        <p:txBody>
          <a:bodyPr wrap="square" lIns="0" tIns="0" rIns="0" bIns="0" rtlCol="0" anchor="ctr"/>
          <a:lstStyle/>
          <a:p>
            <a:pPr marL="0" indent="0" algn="l">
              <a:buNone/>
            </a:pPr>
            <a:r>
              <a:rPr lang="en-US" sz="2400" b="1" dirty="0">
                <a:solidFill>
                  <a:srgbClr val="003366"/>
                </a:solidFill>
                <a:latin typeface="Montserrat" pitchFamily="34" charset="0"/>
                <a:ea typeface="Montserrat" pitchFamily="34" charset="-122"/>
                <a:cs typeface="Montserrat" pitchFamily="34" charset="-120"/>
              </a:rPr>
              <a:t>ボランティア・地域連携・サプライヤ管理</a:t>
            </a:r>
            <a:endParaRPr lang="en-US" sz="2400" dirty="0"/>
          </a:p>
        </p:txBody>
      </p:sp>
      <p:pic>
        <p:nvPicPr>
          <p:cNvPr id="5" name="Image 0" descr="preencoded.png"/>
          <p:cNvPicPr>
            <a:picLocks noChangeAspect="1"/>
          </p:cNvPicPr>
          <p:nvPr/>
        </p:nvPicPr>
        <p:blipFill>
          <a:blip r:embed="rId3"/>
          <a:srcRect t="-400" b="-400"/>
          <a:stretch/>
        </p:blipFill>
        <p:spPr>
          <a:xfrm>
            <a:off x="381305" y="761695"/>
            <a:ext cx="571500" cy="38405"/>
          </a:xfrm>
          <a:prstGeom prst="rect">
            <a:avLst/>
          </a:prstGeom>
        </p:spPr>
      </p:pic>
      <p:sp>
        <p:nvSpPr>
          <p:cNvPr id="6" name="Text 3"/>
          <p:cNvSpPr txBox="1"/>
          <p:nvPr/>
        </p:nvSpPr>
        <p:spPr>
          <a:xfrm>
            <a:off x="381305" y="990295"/>
            <a:ext cx="7810805" cy="191110"/>
          </a:xfrm>
          <a:prstGeom prst="rect">
            <a:avLst/>
          </a:prstGeom>
          <a:noFill/>
          <a:ln/>
        </p:spPr>
        <p:txBody>
          <a:bodyPr wrap="square" lIns="0" tIns="0" rIns="0" bIns="0" rtlCol="0" anchor="ctr"/>
          <a:lstStyle/>
          <a:p>
            <a:pPr marL="0" indent="0" algn="l">
              <a:buNone/>
            </a:pPr>
            <a:r>
              <a:rPr lang="en-US" sz="1000" dirty="0">
                <a:solidFill>
                  <a:srgbClr val="555555"/>
                </a:solidFill>
                <a:latin typeface="Noto Sans JP" pitchFamily="34" charset="0"/>
                <a:ea typeface="Noto Sans JP" pitchFamily="34" charset="-122"/>
                <a:cs typeface="Noto Sans JP" pitchFamily="34" charset="-120"/>
              </a:rPr>
              <a:t>ボランティアの募集から研修・配置、地域連携、サプライヤ管理までの包括的な運営フロー</a:t>
            </a:r>
            <a:endParaRPr lang="en-US" sz="1000" dirty="0"/>
          </a:p>
        </p:txBody>
      </p:sp>
      <p:sp>
        <p:nvSpPr>
          <p:cNvPr id="7" name="Shape 4"/>
          <p:cNvSpPr/>
          <p:nvPr/>
        </p:nvSpPr>
        <p:spPr>
          <a:xfrm>
            <a:off x="381305" y="1768589"/>
            <a:ext cx="3619195" cy="19202"/>
          </a:xfrm>
          <a:prstGeom prst="rect">
            <a:avLst/>
          </a:prstGeom>
          <a:solidFill>
            <a:srgbClr val="4A90E2"/>
          </a:solidFill>
          <a:ln w="12700">
            <a:solidFill>
              <a:srgbClr val="4A90E2">
                <a:alpha val="0"/>
              </a:srgbClr>
            </a:solidFill>
            <a:prstDash val="solid"/>
          </a:ln>
        </p:spPr>
      </p:sp>
      <p:sp>
        <p:nvSpPr>
          <p:cNvPr id="8" name="Text 5"/>
          <p:cNvSpPr txBox="1"/>
          <p:nvPr/>
        </p:nvSpPr>
        <p:spPr>
          <a:xfrm>
            <a:off x="381305" y="1473238"/>
            <a:ext cx="3696005"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3366"/>
                </a:solidFill>
                <a:latin typeface="Noto Sans JP" pitchFamily="34" charset="0"/>
                <a:ea typeface="Noto Sans JP" pitchFamily="34" charset="-122"/>
                <a:cs typeface="Noto Sans JP" pitchFamily="34" charset="-120"/>
              </a:rPr>
              <a:t>ボランティア管理フロー</a:t>
            </a:r>
            <a:endParaRPr lang="en-US" sz="1300" dirty="0"/>
          </a:p>
        </p:txBody>
      </p:sp>
      <p:sp>
        <p:nvSpPr>
          <p:cNvPr id="9" name="Shape 6"/>
          <p:cNvSpPr/>
          <p:nvPr/>
        </p:nvSpPr>
        <p:spPr>
          <a:xfrm>
            <a:off x="381305" y="1882889"/>
            <a:ext cx="3619195" cy="1676095"/>
          </a:xfrm>
          <a:prstGeom prst="roundRect">
            <a:avLst>
              <a:gd name="adj" fmla="val 4960"/>
            </a:avLst>
          </a:prstGeom>
          <a:solidFill>
            <a:srgbClr val="F0F7FF"/>
          </a:solidFill>
          <a:ln w="12700">
            <a:solidFill>
              <a:srgbClr val="BBDEFB"/>
            </a:solidFill>
            <a:prstDash val="solid"/>
          </a:ln>
        </p:spPr>
      </p:sp>
      <p:sp>
        <p:nvSpPr>
          <p:cNvPr id="10" name="Text 7"/>
          <p:cNvSpPr txBox="1"/>
          <p:nvPr/>
        </p:nvSpPr>
        <p:spPr>
          <a:xfrm>
            <a:off x="733349" y="1988045"/>
            <a:ext cx="3353105"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募集・選抜・研修</a:t>
            </a:r>
            <a:endParaRPr lang="en-US" sz="1000" dirty="0"/>
          </a:p>
        </p:txBody>
      </p:sp>
      <p:sp>
        <p:nvSpPr>
          <p:cNvPr id="11" name="Shape 8"/>
          <p:cNvSpPr/>
          <p:nvPr/>
        </p:nvSpPr>
        <p:spPr>
          <a:xfrm>
            <a:off x="485546" y="2301684"/>
            <a:ext cx="228600" cy="228600"/>
          </a:xfrm>
          <a:prstGeom prst="ellipse">
            <a:avLst/>
          </a:prstGeom>
          <a:solidFill>
            <a:srgbClr val="0052CC"/>
          </a:solidFill>
          <a:ln w="12700">
            <a:solidFill>
              <a:srgbClr val="FFFFFF">
                <a:alpha val="0"/>
              </a:srgbClr>
            </a:solidFill>
            <a:prstDash val="solid"/>
          </a:ln>
        </p:spPr>
      </p:sp>
      <p:sp>
        <p:nvSpPr>
          <p:cNvPr id="12" name="Text 9"/>
          <p:cNvSpPr/>
          <p:nvPr/>
        </p:nvSpPr>
        <p:spPr>
          <a:xfrm>
            <a:off x="457200" y="2301684"/>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900" b="1" dirty="0">
                <a:solidFill>
                  <a:srgbClr val="FFFFFF"/>
                </a:solidFill>
                <a:latin typeface="Noto Sans JP" pitchFamily="34" charset="0"/>
                <a:ea typeface="Noto Sans JP" pitchFamily="34" charset="-122"/>
                <a:cs typeface="Noto Sans JP" pitchFamily="34" charset="-120"/>
              </a:rPr>
              <a:t>1</a:t>
            </a:r>
            <a:endParaRPr lang="en-US" sz="900" dirty="0"/>
          </a:p>
        </p:txBody>
      </p:sp>
      <p:sp>
        <p:nvSpPr>
          <p:cNvPr id="13" name="Text 10"/>
          <p:cNvSpPr txBox="1"/>
          <p:nvPr/>
        </p:nvSpPr>
        <p:spPr>
          <a:xfrm>
            <a:off x="809244" y="2254135"/>
            <a:ext cx="3162910" cy="324612"/>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募集:</a:t>
            </a:r>
            <a:r>
              <a:rPr lang="en-US" sz="900" dirty="0">
                <a:solidFill>
                  <a:srgbClr val="333333"/>
                </a:solidFill>
                <a:latin typeface="Noto Sans JP" pitchFamily="34" charset="0"/>
                <a:ea typeface="Noto Sans JP" pitchFamily="34" charset="-122"/>
                <a:cs typeface="Noto Sans JP" pitchFamily="34" charset="-120"/>
              </a:rPr>
              <a:t> Web応募・SNS告知・学生団体連携</a:t>
            </a:r>
            <a:endParaRPr lang="en-US" sz="900" dirty="0"/>
          </a:p>
          <a:p>
            <a:pPr marL="0" indent="0" algn="l">
              <a:buNone/>
            </a:pPr>
            <a:r>
              <a:rPr lang="en-US" sz="800" dirty="0">
                <a:solidFill>
                  <a:srgbClr val="666666"/>
                </a:solidFill>
                <a:latin typeface="Noto Sans JP" pitchFamily="34" charset="0"/>
                <a:ea typeface="Noto Sans JP" pitchFamily="34" charset="-122"/>
                <a:cs typeface="Noto Sans JP" pitchFamily="34" charset="-120"/>
              </a:rPr>
              <a:t>目標: 必要人数の150%を確保</a:t>
            </a:r>
            <a:endParaRPr lang="en-US" sz="900" dirty="0"/>
          </a:p>
        </p:txBody>
      </p:sp>
      <p:sp>
        <p:nvSpPr>
          <p:cNvPr id="14" name="Shape 11"/>
          <p:cNvSpPr/>
          <p:nvPr/>
        </p:nvSpPr>
        <p:spPr>
          <a:xfrm>
            <a:off x="485546" y="2702191"/>
            <a:ext cx="228600" cy="228600"/>
          </a:xfrm>
          <a:prstGeom prst="ellipse">
            <a:avLst/>
          </a:prstGeom>
          <a:solidFill>
            <a:srgbClr val="0052CC"/>
          </a:solidFill>
          <a:ln w="12700">
            <a:solidFill>
              <a:srgbClr val="FFFFFF">
                <a:alpha val="0"/>
              </a:srgbClr>
            </a:solidFill>
            <a:prstDash val="solid"/>
          </a:ln>
        </p:spPr>
      </p:sp>
      <p:sp>
        <p:nvSpPr>
          <p:cNvPr id="15" name="Text 12"/>
          <p:cNvSpPr/>
          <p:nvPr/>
        </p:nvSpPr>
        <p:spPr>
          <a:xfrm>
            <a:off x="457200" y="2702191"/>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900" b="1" dirty="0">
                <a:solidFill>
                  <a:srgbClr val="FFFFFF"/>
                </a:solidFill>
                <a:latin typeface="Noto Sans JP" pitchFamily="34" charset="0"/>
                <a:ea typeface="Noto Sans JP" pitchFamily="34" charset="-122"/>
                <a:cs typeface="Noto Sans JP" pitchFamily="34" charset="-120"/>
              </a:rPr>
              <a:t>2</a:t>
            </a:r>
            <a:endParaRPr lang="en-US" sz="900" dirty="0"/>
          </a:p>
        </p:txBody>
      </p:sp>
      <p:sp>
        <p:nvSpPr>
          <p:cNvPr id="16" name="Text 13"/>
          <p:cNvSpPr txBox="1"/>
          <p:nvPr/>
        </p:nvSpPr>
        <p:spPr>
          <a:xfrm>
            <a:off x="809244" y="2654642"/>
            <a:ext cx="3162910" cy="324612"/>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選抜:</a:t>
            </a:r>
            <a:r>
              <a:rPr lang="en-US" sz="900" dirty="0">
                <a:solidFill>
                  <a:srgbClr val="333333"/>
                </a:solidFill>
                <a:latin typeface="Noto Sans JP" pitchFamily="34" charset="0"/>
                <a:ea typeface="Noto Sans JP" pitchFamily="34" charset="-122"/>
                <a:cs typeface="Noto Sans JP" pitchFamily="34" charset="-120"/>
              </a:rPr>
              <a:t> 経験・体力・コミュニケーション能力</a:t>
            </a:r>
            <a:endParaRPr lang="en-US" sz="900" dirty="0"/>
          </a:p>
          <a:p>
            <a:pPr marL="0" indent="0" algn="l">
              <a:buNone/>
            </a:pPr>
            <a:r>
              <a:rPr lang="en-US" sz="800" dirty="0">
                <a:solidFill>
                  <a:srgbClr val="666666"/>
                </a:solidFill>
                <a:latin typeface="Noto Sans JP" pitchFamily="34" charset="0"/>
                <a:ea typeface="Noto Sans JP" pitchFamily="34" charset="-122"/>
                <a:cs typeface="Noto Sans JP" pitchFamily="34" charset="-120"/>
              </a:rPr>
              <a:t>基準: 過去のフェス経験優先</a:t>
            </a:r>
            <a:endParaRPr lang="en-US" sz="900" dirty="0"/>
          </a:p>
        </p:txBody>
      </p:sp>
      <p:sp>
        <p:nvSpPr>
          <p:cNvPr id="17" name="Shape 14"/>
          <p:cNvSpPr/>
          <p:nvPr/>
        </p:nvSpPr>
        <p:spPr>
          <a:xfrm>
            <a:off x="485546" y="3101784"/>
            <a:ext cx="228600" cy="228600"/>
          </a:xfrm>
          <a:prstGeom prst="ellipse">
            <a:avLst/>
          </a:prstGeom>
          <a:solidFill>
            <a:srgbClr val="0052CC"/>
          </a:solidFill>
          <a:ln w="12700">
            <a:solidFill>
              <a:srgbClr val="FFFFFF">
                <a:alpha val="0"/>
              </a:srgbClr>
            </a:solidFill>
            <a:prstDash val="solid"/>
          </a:ln>
        </p:spPr>
      </p:sp>
      <p:sp>
        <p:nvSpPr>
          <p:cNvPr id="18" name="Text 15"/>
          <p:cNvSpPr/>
          <p:nvPr/>
        </p:nvSpPr>
        <p:spPr>
          <a:xfrm>
            <a:off x="457200" y="3101784"/>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900" b="1" dirty="0">
                <a:solidFill>
                  <a:srgbClr val="FFFFFF"/>
                </a:solidFill>
                <a:latin typeface="Noto Sans JP" pitchFamily="34" charset="0"/>
                <a:ea typeface="Noto Sans JP" pitchFamily="34" charset="-122"/>
                <a:cs typeface="Noto Sans JP" pitchFamily="34" charset="-120"/>
              </a:rPr>
              <a:t>3</a:t>
            </a:r>
            <a:endParaRPr lang="en-US" sz="900" dirty="0"/>
          </a:p>
        </p:txBody>
      </p:sp>
      <p:sp>
        <p:nvSpPr>
          <p:cNvPr id="19" name="Text 16"/>
          <p:cNvSpPr txBox="1"/>
          <p:nvPr/>
        </p:nvSpPr>
        <p:spPr>
          <a:xfrm>
            <a:off x="809244" y="3054235"/>
            <a:ext cx="3162910" cy="324612"/>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研修:</a:t>
            </a:r>
            <a:r>
              <a:rPr lang="en-US" sz="900" dirty="0">
                <a:solidFill>
                  <a:srgbClr val="333333"/>
                </a:solidFill>
                <a:latin typeface="Noto Sans JP" pitchFamily="34" charset="0"/>
                <a:ea typeface="Noto Sans JP" pitchFamily="34" charset="-122"/>
                <a:cs typeface="Noto Sans JP" pitchFamily="34" charset="-120"/>
              </a:rPr>
              <a:t> オリエンテーション・安全教育・役別トレーニング</a:t>
            </a:r>
            <a:endParaRPr lang="en-US" sz="900" dirty="0"/>
          </a:p>
          <a:p>
            <a:pPr marL="0" indent="0" algn="l">
              <a:buNone/>
            </a:pPr>
            <a:r>
              <a:rPr lang="en-US" sz="800" dirty="0">
                <a:solidFill>
                  <a:srgbClr val="666666"/>
                </a:solidFill>
                <a:latin typeface="Noto Sans JP" pitchFamily="34" charset="0"/>
                <a:ea typeface="Noto Sans JP" pitchFamily="34" charset="-122"/>
                <a:cs typeface="Noto Sans JP" pitchFamily="34" charset="-120"/>
              </a:rPr>
              <a:t>時間: 開催前2週間から開始</a:t>
            </a:r>
            <a:endParaRPr lang="en-US" sz="900" dirty="0"/>
          </a:p>
        </p:txBody>
      </p:sp>
      <p:sp>
        <p:nvSpPr>
          <p:cNvPr id="20" name="Shape 17"/>
          <p:cNvSpPr/>
          <p:nvPr/>
        </p:nvSpPr>
        <p:spPr>
          <a:xfrm>
            <a:off x="381305" y="3635794"/>
            <a:ext cx="3619195" cy="1276502"/>
          </a:xfrm>
          <a:prstGeom prst="roundRect">
            <a:avLst>
              <a:gd name="adj" fmla="val 8553"/>
            </a:avLst>
          </a:prstGeom>
          <a:solidFill>
            <a:srgbClr val="F0F7FF"/>
          </a:solidFill>
          <a:ln w="12700">
            <a:solidFill>
              <a:srgbClr val="BBDEFB"/>
            </a:solidFill>
            <a:prstDash val="solid"/>
          </a:ln>
        </p:spPr>
      </p:sp>
      <p:sp>
        <p:nvSpPr>
          <p:cNvPr id="21" name="Text 18"/>
          <p:cNvSpPr txBox="1"/>
          <p:nvPr/>
        </p:nvSpPr>
        <p:spPr>
          <a:xfrm>
            <a:off x="675742" y="3740035"/>
            <a:ext cx="3410712"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配置・評価</a:t>
            </a:r>
            <a:endParaRPr lang="en-US" sz="1000" dirty="0"/>
          </a:p>
        </p:txBody>
      </p:sp>
      <p:sp>
        <p:nvSpPr>
          <p:cNvPr id="22" name="Shape 19"/>
          <p:cNvSpPr/>
          <p:nvPr/>
        </p:nvSpPr>
        <p:spPr>
          <a:xfrm>
            <a:off x="485546" y="4054589"/>
            <a:ext cx="228600" cy="228600"/>
          </a:xfrm>
          <a:prstGeom prst="ellipse">
            <a:avLst/>
          </a:prstGeom>
          <a:solidFill>
            <a:srgbClr val="0052CC"/>
          </a:solidFill>
          <a:ln w="12700">
            <a:solidFill>
              <a:srgbClr val="FFFFFF">
                <a:alpha val="0"/>
              </a:srgbClr>
            </a:solidFill>
            <a:prstDash val="solid"/>
          </a:ln>
        </p:spPr>
      </p:sp>
      <p:sp>
        <p:nvSpPr>
          <p:cNvPr id="23" name="Text 20"/>
          <p:cNvSpPr/>
          <p:nvPr/>
        </p:nvSpPr>
        <p:spPr>
          <a:xfrm>
            <a:off x="457200" y="4054589"/>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900" b="1" dirty="0">
                <a:solidFill>
                  <a:srgbClr val="FFFFFF"/>
                </a:solidFill>
                <a:latin typeface="Noto Sans JP" pitchFamily="34" charset="0"/>
                <a:ea typeface="Noto Sans JP" pitchFamily="34" charset="-122"/>
                <a:cs typeface="Noto Sans JP" pitchFamily="34" charset="-120"/>
              </a:rPr>
              <a:t>4</a:t>
            </a:r>
            <a:endParaRPr lang="en-US" sz="900" dirty="0"/>
          </a:p>
        </p:txBody>
      </p:sp>
      <p:sp>
        <p:nvSpPr>
          <p:cNvPr id="24" name="Text 21"/>
          <p:cNvSpPr txBox="1"/>
          <p:nvPr/>
        </p:nvSpPr>
        <p:spPr>
          <a:xfrm>
            <a:off x="809244" y="4007040"/>
            <a:ext cx="3162910" cy="324612"/>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配置:</a:t>
            </a:r>
            <a:r>
              <a:rPr lang="en-US" sz="900" dirty="0">
                <a:solidFill>
                  <a:srgbClr val="333333"/>
                </a:solidFill>
                <a:latin typeface="Noto Sans JP" pitchFamily="34" charset="0"/>
                <a:ea typeface="Noto Sans JP" pitchFamily="34" charset="-122"/>
                <a:cs typeface="Noto Sans JP" pitchFamily="34" charset="-120"/>
              </a:rPr>
              <a:t> シフト管理・休憩ローテーション</a:t>
            </a:r>
            <a:endParaRPr lang="en-US" sz="900" dirty="0"/>
          </a:p>
          <a:p>
            <a:pPr marL="0" indent="0" algn="l">
              <a:buNone/>
            </a:pPr>
            <a:r>
              <a:rPr lang="en-US" sz="800" dirty="0">
                <a:solidFill>
                  <a:srgbClr val="666666"/>
                </a:solidFill>
                <a:latin typeface="Noto Sans JP" pitchFamily="34" charset="0"/>
                <a:ea typeface="Noto Sans JP" pitchFamily="34" charset="-122"/>
                <a:cs typeface="Noto Sans JP" pitchFamily="34" charset="-120"/>
              </a:rPr>
              <a:t>シフト: 4時間/回、休憩30分</a:t>
            </a:r>
            <a:endParaRPr lang="en-US" sz="900" dirty="0"/>
          </a:p>
        </p:txBody>
      </p:sp>
      <p:sp>
        <p:nvSpPr>
          <p:cNvPr id="25" name="Shape 22"/>
          <p:cNvSpPr/>
          <p:nvPr/>
        </p:nvSpPr>
        <p:spPr>
          <a:xfrm>
            <a:off x="485546" y="4455096"/>
            <a:ext cx="228600" cy="228600"/>
          </a:xfrm>
          <a:prstGeom prst="ellipse">
            <a:avLst/>
          </a:prstGeom>
          <a:solidFill>
            <a:srgbClr val="0052CC"/>
          </a:solidFill>
          <a:ln w="12700">
            <a:solidFill>
              <a:srgbClr val="FFFFFF">
                <a:alpha val="0"/>
              </a:srgbClr>
            </a:solidFill>
            <a:prstDash val="solid"/>
          </a:ln>
        </p:spPr>
      </p:sp>
      <p:sp>
        <p:nvSpPr>
          <p:cNvPr id="26" name="Text 23"/>
          <p:cNvSpPr/>
          <p:nvPr/>
        </p:nvSpPr>
        <p:spPr>
          <a:xfrm>
            <a:off x="457200" y="4455096"/>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900" b="1" dirty="0">
                <a:solidFill>
                  <a:srgbClr val="FFFFFF"/>
                </a:solidFill>
                <a:latin typeface="Noto Sans JP" pitchFamily="34" charset="0"/>
                <a:ea typeface="Noto Sans JP" pitchFamily="34" charset="-122"/>
                <a:cs typeface="Noto Sans JP" pitchFamily="34" charset="-120"/>
              </a:rPr>
              <a:t>5</a:t>
            </a:r>
            <a:endParaRPr lang="en-US" sz="900" dirty="0"/>
          </a:p>
        </p:txBody>
      </p:sp>
      <p:sp>
        <p:nvSpPr>
          <p:cNvPr id="27" name="Text 24"/>
          <p:cNvSpPr txBox="1"/>
          <p:nvPr/>
        </p:nvSpPr>
        <p:spPr>
          <a:xfrm>
            <a:off x="809244" y="4407547"/>
            <a:ext cx="3162910" cy="324612"/>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評価:</a:t>
            </a:r>
            <a:r>
              <a:rPr lang="en-US" sz="900" dirty="0">
                <a:solidFill>
                  <a:srgbClr val="333333"/>
                </a:solidFill>
                <a:latin typeface="Noto Sans JP" pitchFamily="34" charset="0"/>
                <a:ea typeface="Noto Sans JP" pitchFamily="34" charset="-122"/>
                <a:cs typeface="Noto Sans JP" pitchFamily="34" charset="-120"/>
              </a:rPr>
              <a:t> アンケート・表彰制度・フィードバック</a:t>
            </a:r>
            <a:endParaRPr lang="en-US" sz="900" dirty="0"/>
          </a:p>
          <a:p>
            <a:pPr marL="0" indent="0" algn="l">
              <a:buNone/>
            </a:pPr>
            <a:r>
              <a:rPr lang="en-US" sz="800" dirty="0">
                <a:solidFill>
                  <a:srgbClr val="666666"/>
                </a:solidFill>
                <a:latin typeface="Noto Sans JP" pitchFamily="34" charset="0"/>
                <a:ea typeface="Noto Sans JP" pitchFamily="34" charset="-122"/>
                <a:cs typeface="Noto Sans JP" pitchFamily="34" charset="-120"/>
              </a:rPr>
              <a:t>改善: 次回に反映</a:t>
            </a:r>
            <a:endParaRPr lang="en-US" sz="900" dirty="0"/>
          </a:p>
        </p:txBody>
      </p:sp>
      <p:sp>
        <p:nvSpPr>
          <p:cNvPr id="28" name="Shape 25"/>
          <p:cNvSpPr/>
          <p:nvPr/>
        </p:nvSpPr>
        <p:spPr>
          <a:xfrm>
            <a:off x="381305" y="5007394"/>
            <a:ext cx="3619195" cy="942746"/>
          </a:xfrm>
          <a:prstGeom prst="roundRect">
            <a:avLst>
              <a:gd name="adj" fmla="val 15676"/>
            </a:avLst>
          </a:prstGeom>
          <a:solidFill>
            <a:srgbClr val="FFF3E0"/>
          </a:solidFill>
          <a:ln w="12700">
            <a:solidFill>
              <a:srgbClr val="FFCC80"/>
            </a:solidFill>
            <a:prstDash val="solid"/>
          </a:ln>
        </p:spPr>
      </p:sp>
      <p:sp>
        <p:nvSpPr>
          <p:cNvPr id="29" name="Text 26"/>
          <p:cNvSpPr txBox="1"/>
          <p:nvPr/>
        </p:nvSpPr>
        <p:spPr>
          <a:xfrm>
            <a:off x="694944" y="5111635"/>
            <a:ext cx="3391510" cy="191110"/>
          </a:xfrm>
          <a:prstGeom prst="rect">
            <a:avLst/>
          </a:prstGeom>
          <a:noFill/>
          <a:ln/>
        </p:spPr>
        <p:txBody>
          <a:bodyPr wrap="square" lIns="0" tIns="0" rIns="0" bIns="0" rtlCol="0" anchor="ctr"/>
          <a:lstStyle/>
          <a:p>
            <a:pPr marL="0" indent="0" algn="l">
              <a:buNone/>
            </a:pPr>
            <a:r>
              <a:rPr lang="en-US" sz="1000" b="1" dirty="0">
                <a:solidFill>
                  <a:srgbClr val="E65100"/>
                </a:solidFill>
                <a:latin typeface="Noto Sans JP" pitchFamily="34" charset="0"/>
                <a:ea typeface="Noto Sans JP" pitchFamily="34" charset="-122"/>
                <a:cs typeface="Noto Sans JP" pitchFamily="34" charset="-120"/>
              </a:rPr>
              <a:t>主な役割</a:t>
            </a:r>
            <a:endParaRPr lang="en-US" sz="1000" dirty="0"/>
          </a:p>
        </p:txBody>
      </p:sp>
      <p:sp>
        <p:nvSpPr>
          <p:cNvPr id="30" name="Shape 27"/>
          <p:cNvSpPr/>
          <p:nvPr/>
        </p:nvSpPr>
        <p:spPr>
          <a:xfrm>
            <a:off x="485546" y="5378640"/>
            <a:ext cx="1095451" cy="209398"/>
          </a:xfrm>
          <a:prstGeom prst="roundRect">
            <a:avLst>
              <a:gd name="adj" fmla="val 158793"/>
            </a:avLst>
          </a:prstGeom>
          <a:solidFill>
            <a:srgbClr val="FFE0B2"/>
          </a:solidFill>
          <a:ln w="12700">
            <a:solidFill>
              <a:srgbClr val="FFFFFF">
                <a:alpha val="0"/>
              </a:srgbClr>
            </a:solidFill>
            <a:prstDash val="solid"/>
          </a:ln>
        </p:spPr>
      </p:sp>
      <p:sp>
        <p:nvSpPr>
          <p:cNvPr id="31" name="Text 28"/>
          <p:cNvSpPr txBox="1"/>
          <p:nvPr/>
        </p:nvSpPr>
        <p:spPr>
          <a:xfrm>
            <a:off x="485546" y="5378640"/>
            <a:ext cx="1153058" cy="210312"/>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案内（多言語対応）</a:t>
            </a:r>
            <a:endParaRPr lang="en-US" sz="800" dirty="0"/>
          </a:p>
        </p:txBody>
      </p:sp>
      <p:sp>
        <p:nvSpPr>
          <p:cNvPr id="32" name="Shape 29"/>
          <p:cNvSpPr/>
          <p:nvPr/>
        </p:nvSpPr>
        <p:spPr>
          <a:xfrm>
            <a:off x="1628546" y="5378640"/>
            <a:ext cx="990295" cy="209398"/>
          </a:xfrm>
          <a:prstGeom prst="roundRect">
            <a:avLst>
              <a:gd name="adj" fmla="val 158793"/>
            </a:avLst>
          </a:prstGeom>
          <a:solidFill>
            <a:srgbClr val="FFE0B2"/>
          </a:solidFill>
          <a:ln w="12700">
            <a:solidFill>
              <a:srgbClr val="FFFFFF">
                <a:alpha val="0"/>
              </a:srgbClr>
            </a:solidFill>
            <a:prstDash val="solid"/>
          </a:ln>
        </p:spPr>
      </p:sp>
      <p:sp>
        <p:nvSpPr>
          <p:cNvPr id="33" name="Text 30"/>
          <p:cNvSpPr txBox="1"/>
          <p:nvPr/>
        </p:nvSpPr>
        <p:spPr>
          <a:xfrm>
            <a:off x="1628546" y="5378640"/>
            <a:ext cx="1047902" cy="210312"/>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清掃（分別指導）</a:t>
            </a:r>
            <a:endParaRPr lang="en-US" sz="800" dirty="0"/>
          </a:p>
        </p:txBody>
      </p:sp>
      <p:sp>
        <p:nvSpPr>
          <p:cNvPr id="34" name="Shape 31"/>
          <p:cNvSpPr/>
          <p:nvPr/>
        </p:nvSpPr>
        <p:spPr>
          <a:xfrm>
            <a:off x="2667305" y="5378640"/>
            <a:ext cx="1200607" cy="209398"/>
          </a:xfrm>
          <a:prstGeom prst="roundRect">
            <a:avLst>
              <a:gd name="adj" fmla="val 158793"/>
            </a:avLst>
          </a:prstGeom>
          <a:solidFill>
            <a:srgbClr val="FFE0B2"/>
          </a:solidFill>
          <a:ln w="12700">
            <a:solidFill>
              <a:srgbClr val="FFFFFF">
                <a:alpha val="0"/>
              </a:srgbClr>
            </a:solidFill>
            <a:prstDash val="solid"/>
          </a:ln>
        </p:spPr>
      </p:sp>
      <p:sp>
        <p:nvSpPr>
          <p:cNvPr id="35" name="Text 32"/>
          <p:cNvSpPr txBox="1"/>
          <p:nvPr/>
        </p:nvSpPr>
        <p:spPr>
          <a:xfrm>
            <a:off x="2667305" y="5378640"/>
            <a:ext cx="1257300" cy="210312"/>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給水ステーション運営</a:t>
            </a:r>
            <a:endParaRPr lang="en-US" sz="800" dirty="0"/>
          </a:p>
        </p:txBody>
      </p:sp>
      <p:sp>
        <p:nvSpPr>
          <p:cNvPr id="36" name="Shape 33"/>
          <p:cNvSpPr/>
          <p:nvPr/>
        </p:nvSpPr>
        <p:spPr>
          <a:xfrm>
            <a:off x="485546" y="5635586"/>
            <a:ext cx="466344" cy="209398"/>
          </a:xfrm>
          <a:prstGeom prst="roundRect">
            <a:avLst>
              <a:gd name="adj" fmla="val 158793"/>
            </a:avLst>
          </a:prstGeom>
          <a:solidFill>
            <a:srgbClr val="FFE0B2"/>
          </a:solidFill>
          <a:ln w="12700">
            <a:solidFill>
              <a:srgbClr val="FFFFFF">
                <a:alpha val="0"/>
              </a:srgbClr>
            </a:solidFill>
            <a:prstDash val="solid"/>
          </a:ln>
        </p:spPr>
      </p:sp>
      <p:sp>
        <p:nvSpPr>
          <p:cNvPr id="37" name="Text 34"/>
          <p:cNvSpPr txBox="1"/>
          <p:nvPr/>
        </p:nvSpPr>
        <p:spPr>
          <a:xfrm>
            <a:off x="485546" y="5635586"/>
            <a:ext cx="523951" cy="210312"/>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列整理</a:t>
            </a:r>
            <a:endParaRPr lang="en-US" sz="800" dirty="0"/>
          </a:p>
        </p:txBody>
      </p:sp>
      <p:sp>
        <p:nvSpPr>
          <p:cNvPr id="38" name="Shape 35"/>
          <p:cNvSpPr/>
          <p:nvPr/>
        </p:nvSpPr>
        <p:spPr>
          <a:xfrm>
            <a:off x="1000354" y="5635586"/>
            <a:ext cx="1190549" cy="209398"/>
          </a:xfrm>
          <a:prstGeom prst="roundRect">
            <a:avLst>
              <a:gd name="adj" fmla="val 158793"/>
            </a:avLst>
          </a:prstGeom>
          <a:solidFill>
            <a:srgbClr val="FFE0B2"/>
          </a:solidFill>
          <a:ln w="12700">
            <a:solidFill>
              <a:srgbClr val="FFFFFF">
                <a:alpha val="0"/>
              </a:srgbClr>
            </a:solidFill>
            <a:prstDash val="solid"/>
          </a:ln>
        </p:spPr>
      </p:sp>
      <p:sp>
        <p:nvSpPr>
          <p:cNvPr id="39" name="Text 36"/>
          <p:cNvSpPr txBox="1"/>
          <p:nvPr/>
        </p:nvSpPr>
        <p:spPr>
          <a:xfrm>
            <a:off x="1000354" y="5635586"/>
            <a:ext cx="1248156" cy="210312"/>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情報提供（FAQ対応）</a:t>
            </a:r>
            <a:endParaRPr lang="en-US" sz="800" dirty="0"/>
          </a:p>
        </p:txBody>
      </p:sp>
      <p:pic>
        <p:nvPicPr>
          <p:cNvPr id="40" name="Image 1" descr="preencoded.png"/>
          <p:cNvPicPr>
            <a:picLocks noChangeAspect="1"/>
          </p:cNvPicPr>
          <p:nvPr/>
        </p:nvPicPr>
        <p:blipFill>
          <a:blip r:embed="rId4"/>
          <a:srcRect l="-1507" r="-1507"/>
          <a:stretch/>
        </p:blipFill>
        <p:spPr>
          <a:xfrm>
            <a:off x="485546" y="2023706"/>
            <a:ext cx="171907" cy="133502"/>
          </a:xfrm>
          <a:prstGeom prst="rect">
            <a:avLst/>
          </a:prstGeom>
        </p:spPr>
      </p:pic>
      <p:sp>
        <p:nvSpPr>
          <p:cNvPr id="41" name="Text 37"/>
          <p:cNvSpPr txBox="1"/>
          <p:nvPr/>
        </p:nvSpPr>
        <p:spPr>
          <a:xfrm>
            <a:off x="809244" y="2426042"/>
            <a:ext cx="1493215"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目標: 必要人数の150%を確保</a:t>
            </a:r>
            <a:endParaRPr lang="en-US" sz="800" dirty="0"/>
          </a:p>
        </p:txBody>
      </p:sp>
      <p:sp>
        <p:nvSpPr>
          <p:cNvPr id="42" name="Text 38"/>
          <p:cNvSpPr txBox="1"/>
          <p:nvPr/>
        </p:nvSpPr>
        <p:spPr>
          <a:xfrm>
            <a:off x="809244" y="2825635"/>
            <a:ext cx="1438351"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基準: 過去のフェス経験優先</a:t>
            </a:r>
            <a:endParaRPr lang="en-US" sz="800" dirty="0"/>
          </a:p>
        </p:txBody>
      </p:sp>
      <p:sp>
        <p:nvSpPr>
          <p:cNvPr id="43" name="Text 39"/>
          <p:cNvSpPr txBox="1"/>
          <p:nvPr/>
        </p:nvSpPr>
        <p:spPr>
          <a:xfrm>
            <a:off x="809244" y="3226142"/>
            <a:ext cx="1397203"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時間: 開催前2週間から開始</a:t>
            </a:r>
            <a:endParaRPr lang="en-US" sz="800" dirty="0"/>
          </a:p>
        </p:txBody>
      </p:sp>
      <p:pic>
        <p:nvPicPr>
          <p:cNvPr id="44" name="Image 2" descr="preencoded.png"/>
          <p:cNvPicPr>
            <a:picLocks noChangeAspect="1"/>
          </p:cNvPicPr>
          <p:nvPr/>
        </p:nvPicPr>
        <p:blipFill>
          <a:blip r:embed="rId5"/>
          <a:srcRect t="-1100" b="-1100"/>
          <a:stretch/>
        </p:blipFill>
        <p:spPr>
          <a:xfrm>
            <a:off x="485546" y="3775697"/>
            <a:ext cx="114300" cy="133502"/>
          </a:xfrm>
          <a:prstGeom prst="rect">
            <a:avLst/>
          </a:prstGeom>
        </p:spPr>
      </p:pic>
      <p:sp>
        <p:nvSpPr>
          <p:cNvPr id="45" name="Text 40"/>
          <p:cNvSpPr txBox="1"/>
          <p:nvPr/>
        </p:nvSpPr>
        <p:spPr>
          <a:xfrm>
            <a:off x="809244" y="4178947"/>
            <a:ext cx="1452067"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シフト: 4時間/回、休憩30分</a:t>
            </a:r>
            <a:endParaRPr lang="en-US" sz="800" dirty="0"/>
          </a:p>
        </p:txBody>
      </p:sp>
      <p:sp>
        <p:nvSpPr>
          <p:cNvPr id="46" name="Text 41"/>
          <p:cNvSpPr txBox="1"/>
          <p:nvPr/>
        </p:nvSpPr>
        <p:spPr>
          <a:xfrm>
            <a:off x="809244" y="4578540"/>
            <a:ext cx="893369"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改善: 次回に反映</a:t>
            </a:r>
            <a:endParaRPr lang="en-US" sz="800" dirty="0"/>
          </a:p>
        </p:txBody>
      </p:sp>
      <p:pic>
        <p:nvPicPr>
          <p:cNvPr id="47" name="Image 3" descr="preencoded.png"/>
          <p:cNvPicPr>
            <a:picLocks noChangeAspect="1"/>
          </p:cNvPicPr>
          <p:nvPr/>
        </p:nvPicPr>
        <p:blipFill>
          <a:blip r:embed="rId6"/>
          <a:srcRect/>
          <a:stretch/>
        </p:blipFill>
        <p:spPr>
          <a:xfrm>
            <a:off x="485546" y="5147297"/>
            <a:ext cx="133502" cy="133502"/>
          </a:xfrm>
          <a:prstGeom prst="rect">
            <a:avLst/>
          </a:prstGeom>
        </p:spPr>
      </p:pic>
      <p:sp>
        <p:nvSpPr>
          <p:cNvPr id="48" name="Shape 42"/>
          <p:cNvSpPr/>
          <p:nvPr/>
        </p:nvSpPr>
        <p:spPr>
          <a:xfrm>
            <a:off x="4190695" y="1768589"/>
            <a:ext cx="3810305" cy="19202"/>
          </a:xfrm>
          <a:prstGeom prst="rect">
            <a:avLst/>
          </a:prstGeom>
          <a:solidFill>
            <a:srgbClr val="4A90E2"/>
          </a:solidFill>
          <a:ln w="12700">
            <a:solidFill>
              <a:srgbClr val="4A90E2">
                <a:alpha val="0"/>
              </a:srgbClr>
            </a:solidFill>
            <a:prstDash val="solid"/>
          </a:ln>
        </p:spPr>
      </p:sp>
      <p:sp>
        <p:nvSpPr>
          <p:cNvPr id="49" name="Text 43"/>
          <p:cNvSpPr txBox="1"/>
          <p:nvPr/>
        </p:nvSpPr>
        <p:spPr>
          <a:xfrm>
            <a:off x="4190695" y="1473238"/>
            <a:ext cx="3886200"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3366"/>
                </a:solidFill>
                <a:latin typeface="Noto Sans JP" pitchFamily="34" charset="0"/>
                <a:ea typeface="Noto Sans JP" pitchFamily="34" charset="-122"/>
                <a:cs typeface="Noto Sans JP" pitchFamily="34" charset="-120"/>
              </a:rPr>
              <a:t>地域連携・行政対応</a:t>
            </a:r>
            <a:endParaRPr lang="en-US" sz="1300" dirty="0"/>
          </a:p>
        </p:txBody>
      </p:sp>
      <p:sp>
        <p:nvSpPr>
          <p:cNvPr id="50" name="Shape 44"/>
          <p:cNvSpPr/>
          <p:nvPr/>
        </p:nvSpPr>
        <p:spPr>
          <a:xfrm>
            <a:off x="4190695" y="1882889"/>
            <a:ext cx="3810305" cy="1571854"/>
          </a:xfrm>
          <a:prstGeom prst="roundRect">
            <a:avLst>
              <a:gd name="adj" fmla="val 5641"/>
            </a:avLst>
          </a:prstGeom>
          <a:solidFill>
            <a:srgbClr val="F0F7FF"/>
          </a:solidFill>
          <a:ln w="12700">
            <a:solidFill>
              <a:srgbClr val="BBDEFB"/>
            </a:solidFill>
            <a:prstDash val="solid"/>
          </a:ln>
        </p:spPr>
      </p:sp>
      <p:sp>
        <p:nvSpPr>
          <p:cNvPr id="51" name="Text 45"/>
          <p:cNvSpPr txBox="1"/>
          <p:nvPr/>
        </p:nvSpPr>
        <p:spPr>
          <a:xfrm>
            <a:off x="4524451" y="1988045"/>
            <a:ext cx="3562502"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地域企業・商工会連携</a:t>
            </a:r>
            <a:endParaRPr lang="en-US" sz="1000" dirty="0"/>
          </a:p>
        </p:txBody>
      </p:sp>
      <p:sp>
        <p:nvSpPr>
          <p:cNvPr id="52" name="Shape 46"/>
          <p:cNvSpPr/>
          <p:nvPr/>
        </p:nvSpPr>
        <p:spPr>
          <a:xfrm>
            <a:off x="4295851" y="2254135"/>
            <a:ext cx="1733702" cy="485546"/>
          </a:xfrm>
          <a:prstGeom prst="roundRect">
            <a:avLst>
              <a:gd name="adj" fmla="val 29541"/>
            </a:avLst>
          </a:prstGeom>
          <a:solidFill>
            <a:srgbClr val="E3F2FD"/>
          </a:solidFill>
          <a:ln/>
        </p:spPr>
      </p:sp>
      <p:sp>
        <p:nvSpPr>
          <p:cNvPr id="53" name="Shape 47"/>
          <p:cNvSpPr/>
          <p:nvPr/>
        </p:nvSpPr>
        <p:spPr>
          <a:xfrm>
            <a:off x="4295851" y="2254135"/>
            <a:ext cx="38405" cy="485546"/>
          </a:xfrm>
          <a:prstGeom prst="roundRect">
            <a:avLst>
              <a:gd name="adj" fmla="val 373481"/>
            </a:avLst>
          </a:prstGeom>
          <a:solidFill>
            <a:srgbClr val="0052CC"/>
          </a:solidFill>
          <a:ln w="12700">
            <a:solidFill>
              <a:srgbClr val="0052CC">
                <a:alpha val="0"/>
              </a:srgbClr>
            </a:solidFill>
            <a:prstDash val="solid"/>
          </a:ln>
        </p:spPr>
      </p:sp>
      <p:sp>
        <p:nvSpPr>
          <p:cNvPr id="54" name="Text 48"/>
          <p:cNvSpPr txBox="1"/>
          <p:nvPr/>
        </p:nvSpPr>
        <p:spPr>
          <a:xfrm>
            <a:off x="4410151" y="2330945"/>
            <a:ext cx="1666951"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地域枠設定</a:t>
            </a:r>
            <a:endParaRPr lang="en-US" sz="800" dirty="0"/>
          </a:p>
        </p:txBody>
      </p:sp>
      <p:sp>
        <p:nvSpPr>
          <p:cNvPr id="55" name="Text 49"/>
          <p:cNvSpPr txBox="1"/>
          <p:nvPr/>
        </p:nvSpPr>
        <p:spPr>
          <a:xfrm>
            <a:off x="4410151" y="2482735"/>
            <a:ext cx="1619402" cy="181051"/>
          </a:xfrm>
          <a:prstGeom prst="rect">
            <a:avLst/>
          </a:prstGeom>
          <a:noFill/>
          <a:ln/>
        </p:spPr>
        <p:txBody>
          <a:bodyPr wrap="square" lIns="0" tIns="0" rIns="0" bIns="0" rtlCol="0" anchor="ctr"/>
          <a:lstStyle/>
          <a:p>
            <a:pPr marL="0" indent="0" algn="l">
              <a:buNone/>
            </a:pPr>
            <a:r>
              <a:rPr lang="en-US" sz="1200" b="1" dirty="0">
                <a:solidFill>
                  <a:srgbClr val="003366"/>
                </a:solidFill>
                <a:latin typeface="Montserrat" pitchFamily="34" charset="0"/>
                <a:ea typeface="Montserrat" pitchFamily="34" charset="-122"/>
                <a:cs typeface="Montserrat" pitchFamily="34" charset="-120"/>
              </a:rPr>
              <a:t>20-30%</a:t>
            </a:r>
            <a:endParaRPr lang="en-US" sz="1200" dirty="0"/>
          </a:p>
        </p:txBody>
      </p:sp>
      <p:sp>
        <p:nvSpPr>
          <p:cNvPr id="56" name="Shape 50"/>
          <p:cNvSpPr/>
          <p:nvPr/>
        </p:nvSpPr>
        <p:spPr>
          <a:xfrm>
            <a:off x="6167628" y="2254135"/>
            <a:ext cx="1733702" cy="504749"/>
          </a:xfrm>
          <a:prstGeom prst="roundRect">
            <a:avLst>
              <a:gd name="adj" fmla="val 27345"/>
            </a:avLst>
          </a:prstGeom>
          <a:solidFill>
            <a:srgbClr val="E3F2FD"/>
          </a:solidFill>
          <a:ln/>
        </p:spPr>
      </p:sp>
      <p:sp>
        <p:nvSpPr>
          <p:cNvPr id="57" name="Shape 51"/>
          <p:cNvSpPr/>
          <p:nvPr/>
        </p:nvSpPr>
        <p:spPr>
          <a:xfrm>
            <a:off x="6167628" y="2254135"/>
            <a:ext cx="38405" cy="504749"/>
          </a:xfrm>
          <a:prstGeom prst="roundRect">
            <a:avLst>
              <a:gd name="adj" fmla="val 359387"/>
            </a:avLst>
          </a:prstGeom>
          <a:solidFill>
            <a:srgbClr val="0052CC"/>
          </a:solidFill>
          <a:ln w="12700">
            <a:solidFill>
              <a:srgbClr val="0052CC">
                <a:alpha val="0"/>
              </a:srgbClr>
            </a:solidFill>
            <a:prstDash val="solid"/>
          </a:ln>
        </p:spPr>
      </p:sp>
      <p:sp>
        <p:nvSpPr>
          <p:cNvPr id="58" name="Text 52"/>
          <p:cNvSpPr txBox="1"/>
          <p:nvPr/>
        </p:nvSpPr>
        <p:spPr>
          <a:xfrm>
            <a:off x="6281928" y="2330945"/>
            <a:ext cx="1666951"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審査基準</a:t>
            </a:r>
            <a:endParaRPr lang="en-US" sz="800" dirty="0"/>
          </a:p>
        </p:txBody>
      </p:sp>
      <p:sp>
        <p:nvSpPr>
          <p:cNvPr id="59" name="Text 53"/>
          <p:cNvSpPr txBox="1"/>
          <p:nvPr/>
        </p:nvSpPr>
        <p:spPr>
          <a:xfrm>
            <a:off x="6281928" y="2482735"/>
            <a:ext cx="1666951" cy="200254"/>
          </a:xfrm>
          <a:prstGeom prst="rect">
            <a:avLst/>
          </a:prstGeom>
          <a:noFill/>
          <a:ln/>
        </p:spPr>
        <p:txBody>
          <a:bodyPr wrap="square" lIns="0" tIns="0" rIns="0" bIns="0" rtlCol="0" anchor="ctr"/>
          <a:lstStyle/>
          <a:p>
            <a:pPr marL="0" indent="0" algn="l">
              <a:buNone/>
            </a:pPr>
            <a:r>
              <a:rPr lang="en-US" sz="1200" b="1" dirty="0">
                <a:solidFill>
                  <a:srgbClr val="003366"/>
                </a:solidFill>
                <a:latin typeface="Montserrat" pitchFamily="34" charset="0"/>
                <a:ea typeface="Montserrat" pitchFamily="34" charset="-122"/>
                <a:cs typeface="Montserrat" pitchFamily="34" charset="-120"/>
              </a:rPr>
              <a:t>品質・安全</a:t>
            </a:r>
            <a:endParaRPr lang="en-US" sz="1200" dirty="0"/>
          </a:p>
        </p:txBody>
      </p:sp>
      <p:pic>
        <p:nvPicPr>
          <p:cNvPr id="60" name="Image 4" descr="preencoded.png"/>
          <p:cNvPicPr>
            <a:picLocks noChangeAspect="1"/>
          </p:cNvPicPr>
          <p:nvPr/>
        </p:nvPicPr>
        <p:blipFill>
          <a:blip r:embed="rId7"/>
          <a:srcRect l="-6986" r="-6986"/>
          <a:stretch/>
        </p:blipFill>
        <p:spPr>
          <a:xfrm>
            <a:off x="4295851" y="2945422"/>
            <a:ext cx="190195" cy="133502"/>
          </a:xfrm>
          <a:prstGeom prst="rect">
            <a:avLst/>
          </a:prstGeom>
        </p:spPr>
      </p:pic>
      <p:sp>
        <p:nvSpPr>
          <p:cNvPr id="61" name="Text 54"/>
          <p:cNvSpPr txBox="1"/>
          <p:nvPr/>
        </p:nvSpPr>
        <p:spPr>
          <a:xfrm>
            <a:off x="4486046" y="2930791"/>
            <a:ext cx="2284171"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出店・物販連携スキーム: 地域企業優先枠</a:t>
            </a:r>
            <a:endParaRPr lang="en-US" sz="900" dirty="0"/>
          </a:p>
        </p:txBody>
      </p:sp>
      <p:pic>
        <p:nvPicPr>
          <p:cNvPr id="62" name="Image 5" descr="preencoded.png"/>
          <p:cNvPicPr>
            <a:picLocks noChangeAspect="1"/>
          </p:cNvPicPr>
          <p:nvPr/>
        </p:nvPicPr>
        <p:blipFill>
          <a:blip r:embed="rId8"/>
          <a:srcRect l="-6986" r="-6986"/>
          <a:stretch/>
        </p:blipFill>
        <p:spPr>
          <a:xfrm>
            <a:off x="4295851" y="3154819"/>
            <a:ext cx="190195" cy="133502"/>
          </a:xfrm>
          <a:prstGeom prst="rect">
            <a:avLst/>
          </a:prstGeom>
        </p:spPr>
      </p:pic>
      <p:sp>
        <p:nvSpPr>
          <p:cNvPr id="63" name="Text 55"/>
          <p:cNvSpPr txBox="1"/>
          <p:nvPr/>
        </p:nvSpPr>
        <p:spPr>
          <a:xfrm>
            <a:off x="4486046" y="3140189"/>
            <a:ext cx="2047342"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サポート体制: 設営・搬入・販売支援</a:t>
            </a:r>
            <a:endParaRPr lang="en-US" sz="900" dirty="0"/>
          </a:p>
        </p:txBody>
      </p:sp>
      <p:sp>
        <p:nvSpPr>
          <p:cNvPr id="64" name="Shape 56"/>
          <p:cNvSpPr/>
          <p:nvPr/>
        </p:nvSpPr>
        <p:spPr>
          <a:xfrm>
            <a:off x="4190695" y="3530638"/>
            <a:ext cx="3810305" cy="1429207"/>
          </a:xfrm>
          <a:prstGeom prst="roundRect">
            <a:avLst>
              <a:gd name="adj" fmla="val 6824"/>
            </a:avLst>
          </a:prstGeom>
          <a:solidFill>
            <a:srgbClr val="F0F7FF"/>
          </a:solidFill>
          <a:ln w="12700">
            <a:solidFill>
              <a:srgbClr val="BBDEFB"/>
            </a:solidFill>
            <a:prstDash val="solid"/>
          </a:ln>
        </p:spPr>
      </p:sp>
      <p:sp>
        <p:nvSpPr>
          <p:cNvPr id="65" name="Text 57"/>
          <p:cNvSpPr txBox="1"/>
          <p:nvPr/>
        </p:nvSpPr>
        <p:spPr>
          <a:xfrm>
            <a:off x="4476902" y="3635794"/>
            <a:ext cx="3610051"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自治体・行政連携</a:t>
            </a:r>
            <a:endParaRPr lang="en-US" sz="1000" dirty="0"/>
          </a:p>
        </p:txBody>
      </p:sp>
      <p:sp>
        <p:nvSpPr>
          <p:cNvPr id="66" name="Shape 58"/>
          <p:cNvSpPr/>
          <p:nvPr/>
        </p:nvSpPr>
        <p:spPr>
          <a:xfrm>
            <a:off x="4295851" y="3901884"/>
            <a:ext cx="571500" cy="228600"/>
          </a:xfrm>
          <a:prstGeom prst="roundRect">
            <a:avLst>
              <a:gd name="adj" fmla="val 133333"/>
            </a:avLst>
          </a:prstGeom>
          <a:solidFill>
            <a:srgbClr val="E3F2FD"/>
          </a:solidFill>
          <a:ln w="12700">
            <a:solidFill>
              <a:srgbClr val="FFFFFF">
                <a:alpha val="0"/>
              </a:srgbClr>
            </a:solidFill>
            <a:prstDash val="solid"/>
          </a:ln>
        </p:spPr>
      </p:sp>
      <p:sp>
        <p:nvSpPr>
          <p:cNvPr id="67" name="Text 59"/>
          <p:cNvSpPr txBox="1"/>
          <p:nvPr/>
        </p:nvSpPr>
        <p:spPr>
          <a:xfrm>
            <a:off x="4295851" y="3901884"/>
            <a:ext cx="629107" cy="228600"/>
          </a:xfrm>
          <a:prstGeom prst="rect">
            <a:avLst/>
          </a:prstGeom>
          <a:solidFill>
            <a:srgbClr val="FFFFFF">
              <a:alpha val="0"/>
            </a:srgbClr>
          </a:solidFill>
          <a:ln>
            <a:solidFill>
              <a:srgbClr val="FFFFFF">
                <a:alpha val="0"/>
              </a:srgbClr>
            </a:solidFill>
          </a:ln>
        </p:spPr>
        <p:txBody>
          <a:bodyPr wrap="square" lIns="76200" tIns="38100" rIns="76200" bIns="381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月次会議</a:t>
            </a:r>
            <a:endParaRPr lang="en-US" sz="800" dirty="0"/>
          </a:p>
        </p:txBody>
      </p:sp>
      <p:sp>
        <p:nvSpPr>
          <p:cNvPr id="68" name="Shape 60"/>
          <p:cNvSpPr/>
          <p:nvPr/>
        </p:nvSpPr>
        <p:spPr>
          <a:xfrm>
            <a:off x="4943246" y="3901884"/>
            <a:ext cx="571500" cy="228600"/>
          </a:xfrm>
          <a:prstGeom prst="roundRect">
            <a:avLst>
              <a:gd name="adj" fmla="val 133333"/>
            </a:avLst>
          </a:prstGeom>
          <a:solidFill>
            <a:srgbClr val="E3F2FD"/>
          </a:solidFill>
          <a:ln w="12700">
            <a:solidFill>
              <a:srgbClr val="FFFFFF">
                <a:alpha val="0"/>
              </a:srgbClr>
            </a:solidFill>
            <a:prstDash val="solid"/>
          </a:ln>
        </p:spPr>
      </p:sp>
      <p:sp>
        <p:nvSpPr>
          <p:cNvPr id="69" name="Text 61"/>
          <p:cNvSpPr txBox="1"/>
          <p:nvPr/>
        </p:nvSpPr>
        <p:spPr>
          <a:xfrm>
            <a:off x="4943246" y="3901884"/>
            <a:ext cx="629107" cy="228600"/>
          </a:xfrm>
          <a:prstGeom prst="rect">
            <a:avLst/>
          </a:prstGeom>
          <a:solidFill>
            <a:srgbClr val="FFFFFF">
              <a:alpha val="0"/>
            </a:srgbClr>
          </a:solidFill>
          <a:ln>
            <a:solidFill>
              <a:srgbClr val="FFFFFF">
                <a:alpha val="0"/>
              </a:srgbClr>
            </a:solidFill>
          </a:ln>
        </p:spPr>
        <p:txBody>
          <a:bodyPr wrap="square" lIns="76200" tIns="38100" rIns="76200" bIns="381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事前訓練</a:t>
            </a:r>
            <a:endParaRPr lang="en-US" sz="800" dirty="0"/>
          </a:p>
        </p:txBody>
      </p:sp>
      <p:sp>
        <p:nvSpPr>
          <p:cNvPr id="70" name="Shape 62"/>
          <p:cNvSpPr/>
          <p:nvPr/>
        </p:nvSpPr>
        <p:spPr>
          <a:xfrm>
            <a:off x="5591556" y="3901884"/>
            <a:ext cx="676656" cy="228600"/>
          </a:xfrm>
          <a:prstGeom prst="roundRect">
            <a:avLst>
              <a:gd name="adj" fmla="val 133333"/>
            </a:avLst>
          </a:prstGeom>
          <a:solidFill>
            <a:srgbClr val="E3F2FD"/>
          </a:solidFill>
          <a:ln w="12700">
            <a:solidFill>
              <a:srgbClr val="FFFFFF">
                <a:alpha val="0"/>
              </a:srgbClr>
            </a:solidFill>
            <a:prstDash val="solid"/>
          </a:ln>
        </p:spPr>
      </p:sp>
      <p:sp>
        <p:nvSpPr>
          <p:cNvPr id="71" name="Text 63"/>
          <p:cNvSpPr txBox="1"/>
          <p:nvPr/>
        </p:nvSpPr>
        <p:spPr>
          <a:xfrm>
            <a:off x="5591556" y="3901884"/>
            <a:ext cx="734263" cy="228600"/>
          </a:xfrm>
          <a:prstGeom prst="rect">
            <a:avLst/>
          </a:prstGeom>
          <a:solidFill>
            <a:srgbClr val="FFFFFF">
              <a:alpha val="0"/>
            </a:srgbClr>
          </a:solidFill>
          <a:ln>
            <a:solidFill>
              <a:srgbClr val="FFFFFF">
                <a:alpha val="0"/>
              </a:srgbClr>
            </a:solidFill>
          </a:ln>
        </p:spPr>
        <p:txBody>
          <a:bodyPr wrap="square" lIns="76200" tIns="38100" rIns="76200" bIns="381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緊急連絡網</a:t>
            </a:r>
            <a:endParaRPr lang="en-US" sz="800" dirty="0"/>
          </a:p>
        </p:txBody>
      </p:sp>
      <p:pic>
        <p:nvPicPr>
          <p:cNvPr id="72" name="Image 6" descr="preencoded.png"/>
          <p:cNvPicPr>
            <a:picLocks noChangeAspect="1"/>
          </p:cNvPicPr>
          <p:nvPr/>
        </p:nvPicPr>
        <p:blipFill>
          <a:blip r:embed="rId9"/>
          <a:srcRect l="-21233" r="-21233"/>
          <a:stretch/>
        </p:blipFill>
        <p:spPr>
          <a:xfrm>
            <a:off x="4295851" y="4240212"/>
            <a:ext cx="190195" cy="133502"/>
          </a:xfrm>
          <a:prstGeom prst="rect">
            <a:avLst/>
          </a:prstGeom>
        </p:spPr>
      </p:pic>
      <p:sp>
        <p:nvSpPr>
          <p:cNvPr id="73" name="Text 64"/>
          <p:cNvSpPr txBox="1"/>
          <p:nvPr/>
        </p:nvSpPr>
        <p:spPr>
          <a:xfrm>
            <a:off x="4486046" y="4226496"/>
            <a:ext cx="1835201"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24時間対応: 苦情窓口・騒音測定</a:t>
            </a:r>
            <a:endParaRPr lang="en-US" sz="900" dirty="0"/>
          </a:p>
        </p:txBody>
      </p:sp>
      <p:pic>
        <p:nvPicPr>
          <p:cNvPr id="74" name="Image 7" descr="preencoded.png"/>
          <p:cNvPicPr>
            <a:picLocks noChangeAspect="1"/>
          </p:cNvPicPr>
          <p:nvPr/>
        </p:nvPicPr>
        <p:blipFill>
          <a:blip r:embed="rId10"/>
          <a:srcRect l="-63973" r="-63973"/>
          <a:stretch/>
        </p:blipFill>
        <p:spPr>
          <a:xfrm>
            <a:off x="4295851" y="4449610"/>
            <a:ext cx="190195" cy="133502"/>
          </a:xfrm>
          <a:prstGeom prst="rect">
            <a:avLst/>
          </a:prstGeom>
        </p:spPr>
      </p:pic>
      <p:sp>
        <p:nvSpPr>
          <p:cNvPr id="75" name="Text 65"/>
          <p:cNvSpPr txBox="1"/>
          <p:nvPr/>
        </p:nvSpPr>
        <p:spPr>
          <a:xfrm>
            <a:off x="4486046" y="4435894"/>
            <a:ext cx="1687982"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交通規制: 事前告知・誘導計画</a:t>
            </a:r>
            <a:endParaRPr lang="en-US" sz="900" dirty="0"/>
          </a:p>
        </p:txBody>
      </p:sp>
      <p:pic>
        <p:nvPicPr>
          <p:cNvPr id="76" name="Image 8" descr="preencoded.png"/>
          <p:cNvPicPr>
            <a:picLocks noChangeAspect="1"/>
          </p:cNvPicPr>
          <p:nvPr/>
        </p:nvPicPr>
        <p:blipFill>
          <a:blip r:embed="rId11"/>
          <a:srcRect l="-13318" r="-13318"/>
          <a:stretch/>
        </p:blipFill>
        <p:spPr>
          <a:xfrm>
            <a:off x="4295851" y="4659922"/>
            <a:ext cx="190195" cy="133502"/>
          </a:xfrm>
          <a:prstGeom prst="rect">
            <a:avLst/>
          </a:prstGeom>
        </p:spPr>
      </p:pic>
      <p:sp>
        <p:nvSpPr>
          <p:cNvPr id="77" name="Text 66"/>
          <p:cNvSpPr txBox="1"/>
          <p:nvPr/>
        </p:nvSpPr>
        <p:spPr>
          <a:xfrm>
            <a:off x="4486046" y="4645291"/>
            <a:ext cx="1806854"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ごみ対策: 会場外清掃・分別指導</a:t>
            </a:r>
            <a:endParaRPr lang="en-US" sz="900" dirty="0"/>
          </a:p>
        </p:txBody>
      </p:sp>
      <p:sp>
        <p:nvSpPr>
          <p:cNvPr id="78" name="Shape 67"/>
          <p:cNvSpPr/>
          <p:nvPr/>
        </p:nvSpPr>
        <p:spPr>
          <a:xfrm>
            <a:off x="4190695" y="5054942"/>
            <a:ext cx="3810305" cy="895198"/>
          </a:xfrm>
          <a:prstGeom prst="roundRect">
            <a:avLst>
              <a:gd name="adj" fmla="val 17386"/>
            </a:avLst>
          </a:prstGeom>
          <a:solidFill>
            <a:srgbClr val="F3E5F5"/>
          </a:solidFill>
          <a:ln w="12700">
            <a:solidFill>
              <a:srgbClr val="CE93D8"/>
            </a:solidFill>
            <a:prstDash val="solid"/>
          </a:ln>
        </p:spPr>
      </p:sp>
      <p:sp>
        <p:nvSpPr>
          <p:cNvPr id="79" name="Text 68"/>
          <p:cNvSpPr txBox="1"/>
          <p:nvPr/>
        </p:nvSpPr>
        <p:spPr>
          <a:xfrm>
            <a:off x="4524451" y="5159184"/>
            <a:ext cx="3562502" cy="191110"/>
          </a:xfrm>
          <a:prstGeom prst="rect">
            <a:avLst/>
          </a:prstGeom>
          <a:noFill/>
          <a:ln/>
        </p:spPr>
        <p:txBody>
          <a:bodyPr wrap="square" lIns="0" tIns="0" rIns="0" bIns="0" rtlCol="0" anchor="ctr"/>
          <a:lstStyle/>
          <a:p>
            <a:pPr marL="0" indent="0" algn="l">
              <a:buNone/>
            </a:pPr>
            <a:r>
              <a:rPr lang="en-US" sz="1000" b="1" dirty="0">
                <a:solidFill>
                  <a:srgbClr val="7B1FA2"/>
                </a:solidFill>
                <a:latin typeface="Noto Sans JP" pitchFamily="34" charset="0"/>
                <a:ea typeface="Noto Sans JP" pitchFamily="34" charset="-122"/>
                <a:cs typeface="Noto Sans JP" pitchFamily="34" charset="-120"/>
              </a:rPr>
              <a:t>住民対応</a:t>
            </a:r>
            <a:endParaRPr lang="en-US" sz="1000" dirty="0"/>
          </a:p>
        </p:txBody>
      </p:sp>
      <p:pic>
        <p:nvPicPr>
          <p:cNvPr id="80" name="Image 9" descr="preencoded.png"/>
          <p:cNvPicPr>
            <a:picLocks noChangeAspect="1"/>
          </p:cNvPicPr>
          <p:nvPr/>
        </p:nvPicPr>
        <p:blipFill>
          <a:blip r:embed="rId12"/>
          <a:srcRect l="-6986" r="-6986"/>
          <a:stretch/>
        </p:blipFill>
        <p:spPr>
          <a:xfrm>
            <a:off x="4295851" y="5440819"/>
            <a:ext cx="190195" cy="133502"/>
          </a:xfrm>
          <a:prstGeom prst="rect">
            <a:avLst/>
          </a:prstGeom>
        </p:spPr>
      </p:pic>
      <p:sp>
        <p:nvSpPr>
          <p:cNvPr id="81" name="Text 69"/>
          <p:cNvSpPr txBox="1"/>
          <p:nvPr/>
        </p:nvSpPr>
        <p:spPr>
          <a:xfrm>
            <a:off x="4486046" y="5426189"/>
            <a:ext cx="1404518"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住民説明会: 開催前2週間</a:t>
            </a:r>
            <a:endParaRPr lang="en-US" sz="900" dirty="0"/>
          </a:p>
        </p:txBody>
      </p:sp>
      <p:pic>
        <p:nvPicPr>
          <p:cNvPr id="82" name="Image 10" descr="preencoded.png"/>
          <p:cNvPicPr>
            <a:picLocks noChangeAspect="1"/>
          </p:cNvPicPr>
          <p:nvPr/>
        </p:nvPicPr>
        <p:blipFill>
          <a:blip r:embed="rId13"/>
          <a:srcRect l="-21233" r="-21233"/>
          <a:stretch/>
        </p:blipFill>
        <p:spPr>
          <a:xfrm>
            <a:off x="4295851" y="5650217"/>
            <a:ext cx="190195" cy="133502"/>
          </a:xfrm>
          <a:prstGeom prst="rect">
            <a:avLst/>
          </a:prstGeom>
        </p:spPr>
      </p:pic>
      <p:sp>
        <p:nvSpPr>
          <p:cNvPr id="83" name="Text 70"/>
          <p:cNvSpPr txBox="1"/>
          <p:nvPr/>
        </p:nvSpPr>
        <p:spPr>
          <a:xfrm>
            <a:off x="4486046" y="5635586"/>
            <a:ext cx="1478585"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苦情窓口: 24時間対応体制</a:t>
            </a:r>
            <a:endParaRPr lang="en-US" sz="900" dirty="0"/>
          </a:p>
        </p:txBody>
      </p:sp>
      <p:pic>
        <p:nvPicPr>
          <p:cNvPr id="84" name="Image 11" descr="preencoded.png"/>
          <p:cNvPicPr>
            <a:picLocks noChangeAspect="1"/>
          </p:cNvPicPr>
          <p:nvPr/>
        </p:nvPicPr>
        <p:blipFill>
          <a:blip r:embed="rId14"/>
          <a:srcRect l="-837" r="-837"/>
          <a:stretch/>
        </p:blipFill>
        <p:spPr>
          <a:xfrm>
            <a:off x="4295851" y="2023706"/>
            <a:ext cx="152705" cy="133502"/>
          </a:xfrm>
          <a:prstGeom prst="rect">
            <a:avLst/>
          </a:prstGeom>
        </p:spPr>
      </p:pic>
      <p:pic>
        <p:nvPicPr>
          <p:cNvPr id="85" name="Image 12" descr="preencoded.png"/>
          <p:cNvPicPr>
            <a:picLocks noChangeAspect="1"/>
          </p:cNvPicPr>
          <p:nvPr/>
        </p:nvPicPr>
        <p:blipFill>
          <a:blip r:embed="rId15"/>
          <a:srcRect l="-2512" r="-2512"/>
          <a:stretch/>
        </p:blipFill>
        <p:spPr>
          <a:xfrm>
            <a:off x="4295851" y="3671455"/>
            <a:ext cx="105156" cy="133502"/>
          </a:xfrm>
          <a:prstGeom prst="rect">
            <a:avLst/>
          </a:prstGeom>
        </p:spPr>
      </p:pic>
      <p:pic>
        <p:nvPicPr>
          <p:cNvPr id="86" name="Image 13" descr="preencoded.png"/>
          <p:cNvPicPr>
            <a:picLocks noChangeAspect="1"/>
          </p:cNvPicPr>
          <p:nvPr/>
        </p:nvPicPr>
        <p:blipFill>
          <a:blip r:embed="rId16"/>
          <a:srcRect l="-837" r="-837"/>
          <a:stretch/>
        </p:blipFill>
        <p:spPr>
          <a:xfrm>
            <a:off x="4295851" y="5194846"/>
            <a:ext cx="152705" cy="133502"/>
          </a:xfrm>
          <a:prstGeom prst="rect">
            <a:avLst/>
          </a:prstGeom>
        </p:spPr>
      </p:pic>
      <p:sp>
        <p:nvSpPr>
          <p:cNvPr id="87" name="Shape 71"/>
          <p:cNvSpPr/>
          <p:nvPr/>
        </p:nvSpPr>
        <p:spPr>
          <a:xfrm>
            <a:off x="8191195" y="1768589"/>
            <a:ext cx="3619195" cy="19202"/>
          </a:xfrm>
          <a:prstGeom prst="rect">
            <a:avLst/>
          </a:prstGeom>
          <a:solidFill>
            <a:srgbClr val="4A90E2"/>
          </a:solidFill>
          <a:ln w="12700">
            <a:solidFill>
              <a:srgbClr val="4A90E2">
                <a:alpha val="0"/>
              </a:srgbClr>
            </a:solidFill>
            <a:prstDash val="solid"/>
          </a:ln>
        </p:spPr>
      </p:sp>
      <p:sp>
        <p:nvSpPr>
          <p:cNvPr id="88" name="Text 72"/>
          <p:cNvSpPr txBox="1"/>
          <p:nvPr/>
        </p:nvSpPr>
        <p:spPr>
          <a:xfrm>
            <a:off x="8191195" y="1473238"/>
            <a:ext cx="3696005"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3366"/>
                </a:solidFill>
                <a:latin typeface="Noto Sans JP" pitchFamily="34" charset="0"/>
                <a:ea typeface="Noto Sans JP" pitchFamily="34" charset="-122"/>
                <a:cs typeface="Noto Sans JP" pitchFamily="34" charset="-120"/>
              </a:rPr>
              <a:t>サプライヤ管理</a:t>
            </a:r>
            <a:endParaRPr lang="en-US" sz="1300" dirty="0"/>
          </a:p>
        </p:txBody>
      </p:sp>
      <p:sp>
        <p:nvSpPr>
          <p:cNvPr id="89" name="Shape 73"/>
          <p:cNvSpPr/>
          <p:nvPr/>
        </p:nvSpPr>
        <p:spPr>
          <a:xfrm>
            <a:off x="8191195" y="1882889"/>
            <a:ext cx="3619195" cy="1571854"/>
          </a:xfrm>
          <a:prstGeom prst="roundRect">
            <a:avLst>
              <a:gd name="adj" fmla="val 5641"/>
            </a:avLst>
          </a:prstGeom>
          <a:solidFill>
            <a:srgbClr val="F0F7FF"/>
          </a:solidFill>
          <a:ln w="12700">
            <a:solidFill>
              <a:srgbClr val="BBDEFB"/>
            </a:solidFill>
            <a:prstDash val="solid"/>
          </a:ln>
        </p:spPr>
      </p:sp>
      <p:sp>
        <p:nvSpPr>
          <p:cNvPr id="90" name="Text 74"/>
          <p:cNvSpPr txBox="1"/>
          <p:nvPr/>
        </p:nvSpPr>
        <p:spPr>
          <a:xfrm>
            <a:off x="8477402" y="1988045"/>
            <a:ext cx="3419856"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SLA（サービスレベル契約）</a:t>
            </a:r>
            <a:endParaRPr lang="en-US" sz="1000" dirty="0"/>
          </a:p>
        </p:txBody>
      </p:sp>
      <p:sp>
        <p:nvSpPr>
          <p:cNvPr id="91" name="Shape 75"/>
          <p:cNvSpPr/>
          <p:nvPr/>
        </p:nvSpPr>
        <p:spPr>
          <a:xfrm>
            <a:off x="8296351" y="2254135"/>
            <a:ext cx="1638605" cy="504749"/>
          </a:xfrm>
          <a:prstGeom prst="roundRect">
            <a:avLst>
              <a:gd name="adj" fmla="val 27345"/>
            </a:avLst>
          </a:prstGeom>
          <a:solidFill>
            <a:srgbClr val="E3F2FD"/>
          </a:solidFill>
          <a:ln/>
        </p:spPr>
      </p:sp>
      <p:sp>
        <p:nvSpPr>
          <p:cNvPr id="92" name="Shape 76"/>
          <p:cNvSpPr/>
          <p:nvPr/>
        </p:nvSpPr>
        <p:spPr>
          <a:xfrm>
            <a:off x="8296351" y="2254135"/>
            <a:ext cx="38405" cy="504749"/>
          </a:xfrm>
          <a:prstGeom prst="roundRect">
            <a:avLst>
              <a:gd name="adj" fmla="val 359387"/>
            </a:avLst>
          </a:prstGeom>
          <a:solidFill>
            <a:srgbClr val="0052CC"/>
          </a:solidFill>
          <a:ln w="12700">
            <a:solidFill>
              <a:srgbClr val="0052CC">
                <a:alpha val="0"/>
              </a:srgbClr>
            </a:solidFill>
            <a:prstDash val="solid"/>
          </a:ln>
        </p:spPr>
      </p:sp>
      <p:sp>
        <p:nvSpPr>
          <p:cNvPr id="93" name="Text 77"/>
          <p:cNvSpPr txBox="1"/>
          <p:nvPr/>
        </p:nvSpPr>
        <p:spPr>
          <a:xfrm>
            <a:off x="8410651" y="2330945"/>
            <a:ext cx="1563624"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納期</a:t>
            </a:r>
            <a:endParaRPr lang="en-US" sz="800" dirty="0"/>
          </a:p>
        </p:txBody>
      </p:sp>
      <p:sp>
        <p:nvSpPr>
          <p:cNvPr id="94" name="Text 78"/>
          <p:cNvSpPr txBox="1"/>
          <p:nvPr/>
        </p:nvSpPr>
        <p:spPr>
          <a:xfrm>
            <a:off x="8410651" y="2482735"/>
            <a:ext cx="1563624" cy="200254"/>
          </a:xfrm>
          <a:prstGeom prst="rect">
            <a:avLst/>
          </a:prstGeom>
          <a:noFill/>
          <a:ln/>
        </p:spPr>
        <p:txBody>
          <a:bodyPr wrap="square" lIns="0" tIns="0" rIns="0" bIns="0" rtlCol="0" anchor="ctr"/>
          <a:lstStyle/>
          <a:p>
            <a:pPr marL="0" indent="0" algn="l">
              <a:buNone/>
            </a:pPr>
            <a:r>
              <a:rPr lang="en-US" sz="1200" b="1" dirty="0">
                <a:solidFill>
                  <a:srgbClr val="003366"/>
                </a:solidFill>
                <a:latin typeface="Montserrat" pitchFamily="34" charset="0"/>
                <a:ea typeface="Montserrat" pitchFamily="34" charset="-122"/>
                <a:cs typeface="Montserrat" pitchFamily="34" charset="-120"/>
              </a:rPr>
              <a:t>48時間以内</a:t>
            </a:r>
            <a:endParaRPr lang="en-US" sz="1200" dirty="0"/>
          </a:p>
        </p:txBody>
      </p:sp>
      <p:sp>
        <p:nvSpPr>
          <p:cNvPr id="95" name="Shape 79"/>
          <p:cNvSpPr/>
          <p:nvPr/>
        </p:nvSpPr>
        <p:spPr>
          <a:xfrm>
            <a:off x="10069373" y="2254135"/>
            <a:ext cx="1638605" cy="504749"/>
          </a:xfrm>
          <a:prstGeom prst="roundRect">
            <a:avLst>
              <a:gd name="adj" fmla="val 27345"/>
            </a:avLst>
          </a:prstGeom>
          <a:solidFill>
            <a:srgbClr val="E3F2FD"/>
          </a:solidFill>
          <a:ln/>
        </p:spPr>
      </p:sp>
      <p:sp>
        <p:nvSpPr>
          <p:cNvPr id="96" name="Shape 80"/>
          <p:cNvSpPr/>
          <p:nvPr/>
        </p:nvSpPr>
        <p:spPr>
          <a:xfrm>
            <a:off x="10069373" y="2254135"/>
            <a:ext cx="38405" cy="504749"/>
          </a:xfrm>
          <a:prstGeom prst="roundRect">
            <a:avLst>
              <a:gd name="adj" fmla="val 359387"/>
            </a:avLst>
          </a:prstGeom>
          <a:solidFill>
            <a:srgbClr val="0052CC"/>
          </a:solidFill>
          <a:ln w="12700">
            <a:solidFill>
              <a:srgbClr val="0052CC">
                <a:alpha val="0"/>
              </a:srgbClr>
            </a:solidFill>
            <a:prstDash val="solid"/>
          </a:ln>
        </p:spPr>
      </p:sp>
      <p:sp>
        <p:nvSpPr>
          <p:cNvPr id="97" name="Text 81"/>
          <p:cNvSpPr txBox="1"/>
          <p:nvPr/>
        </p:nvSpPr>
        <p:spPr>
          <a:xfrm>
            <a:off x="10183673" y="2330945"/>
            <a:ext cx="1563624"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品質基準</a:t>
            </a:r>
            <a:endParaRPr lang="en-US" sz="800" dirty="0"/>
          </a:p>
        </p:txBody>
      </p:sp>
      <p:sp>
        <p:nvSpPr>
          <p:cNvPr id="98" name="Text 82"/>
          <p:cNvSpPr txBox="1"/>
          <p:nvPr/>
        </p:nvSpPr>
        <p:spPr>
          <a:xfrm>
            <a:off x="10183673" y="2482735"/>
            <a:ext cx="1524305" cy="200254"/>
          </a:xfrm>
          <a:prstGeom prst="rect">
            <a:avLst/>
          </a:prstGeom>
          <a:noFill/>
          <a:ln/>
        </p:spPr>
        <p:txBody>
          <a:bodyPr wrap="square" lIns="0" tIns="0" rIns="0" bIns="0" rtlCol="0" anchor="ctr"/>
          <a:lstStyle/>
          <a:p>
            <a:pPr marL="0" indent="0" algn="l">
              <a:buNone/>
            </a:pPr>
            <a:r>
              <a:rPr lang="en-US" sz="1200" b="1" dirty="0">
                <a:solidFill>
                  <a:srgbClr val="003366"/>
                </a:solidFill>
                <a:latin typeface="Montserrat" pitchFamily="34" charset="0"/>
                <a:ea typeface="Montserrat" pitchFamily="34" charset="-122"/>
                <a:cs typeface="Montserrat" pitchFamily="34" charset="-120"/>
              </a:rPr>
              <a:t>98%以上</a:t>
            </a:r>
            <a:endParaRPr lang="en-US" sz="1200" dirty="0"/>
          </a:p>
        </p:txBody>
      </p:sp>
      <p:pic>
        <p:nvPicPr>
          <p:cNvPr id="99" name="Image 14" descr="preencoded.png"/>
          <p:cNvPicPr>
            <a:picLocks noChangeAspect="1"/>
          </p:cNvPicPr>
          <p:nvPr/>
        </p:nvPicPr>
        <p:blipFill>
          <a:blip r:embed="rId17"/>
          <a:srcRect l="-6986" r="-6986"/>
          <a:stretch/>
        </p:blipFill>
        <p:spPr>
          <a:xfrm>
            <a:off x="8296351" y="2945422"/>
            <a:ext cx="190195" cy="133502"/>
          </a:xfrm>
          <a:prstGeom prst="rect">
            <a:avLst/>
          </a:prstGeom>
        </p:spPr>
      </p:pic>
      <p:sp>
        <p:nvSpPr>
          <p:cNvPr id="100" name="Text 83"/>
          <p:cNvSpPr txBox="1"/>
          <p:nvPr/>
        </p:nvSpPr>
        <p:spPr>
          <a:xfrm>
            <a:off x="8486546" y="2930791"/>
            <a:ext cx="1404518"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搬入時間指定: 開催前3日</a:t>
            </a:r>
            <a:endParaRPr lang="en-US" sz="900" dirty="0"/>
          </a:p>
        </p:txBody>
      </p:sp>
      <p:pic>
        <p:nvPicPr>
          <p:cNvPr id="101" name="Image 15" descr="preencoded.png"/>
          <p:cNvPicPr>
            <a:picLocks noChangeAspect="1"/>
          </p:cNvPicPr>
          <p:nvPr/>
        </p:nvPicPr>
        <p:blipFill>
          <a:blip r:embed="rId18"/>
          <a:srcRect l="-13318" r="-13318"/>
          <a:stretch/>
        </p:blipFill>
        <p:spPr>
          <a:xfrm>
            <a:off x="8296351" y="3154819"/>
            <a:ext cx="190195" cy="133502"/>
          </a:xfrm>
          <a:prstGeom prst="rect">
            <a:avLst/>
          </a:prstGeom>
        </p:spPr>
      </p:pic>
      <p:sp>
        <p:nvSpPr>
          <p:cNvPr id="102" name="Text 84"/>
          <p:cNvSpPr txBox="1"/>
          <p:nvPr/>
        </p:nvSpPr>
        <p:spPr>
          <a:xfrm>
            <a:off x="8486546" y="3140189"/>
            <a:ext cx="1595628"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ID発行・車両許可: 事前申請</a:t>
            </a:r>
            <a:endParaRPr lang="en-US" sz="900" dirty="0"/>
          </a:p>
        </p:txBody>
      </p:sp>
      <p:sp>
        <p:nvSpPr>
          <p:cNvPr id="103" name="Shape 85"/>
          <p:cNvSpPr/>
          <p:nvPr/>
        </p:nvSpPr>
        <p:spPr>
          <a:xfrm>
            <a:off x="8191195" y="3530638"/>
            <a:ext cx="3619195" cy="1314907"/>
          </a:xfrm>
          <a:prstGeom prst="roundRect">
            <a:avLst>
              <a:gd name="adj" fmla="val 8063"/>
            </a:avLst>
          </a:prstGeom>
          <a:solidFill>
            <a:srgbClr val="F0F7FF"/>
          </a:solidFill>
          <a:ln w="12700">
            <a:solidFill>
              <a:srgbClr val="BBDEFB"/>
            </a:solidFill>
            <a:prstDash val="solid"/>
          </a:ln>
        </p:spPr>
      </p:sp>
      <p:sp>
        <p:nvSpPr>
          <p:cNvPr id="104" name="Text 86"/>
          <p:cNvSpPr txBox="1"/>
          <p:nvPr/>
        </p:nvSpPr>
        <p:spPr>
          <a:xfrm>
            <a:off x="8505749" y="3635794"/>
            <a:ext cx="3391510"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事故・ヒヤリハット報告</a:t>
            </a:r>
            <a:endParaRPr lang="en-US" sz="1000" dirty="0"/>
          </a:p>
        </p:txBody>
      </p:sp>
      <p:sp>
        <p:nvSpPr>
          <p:cNvPr id="105" name="Shape 87"/>
          <p:cNvSpPr/>
          <p:nvPr/>
        </p:nvSpPr>
        <p:spPr>
          <a:xfrm>
            <a:off x="8296351" y="3901884"/>
            <a:ext cx="3409798" cy="590702"/>
          </a:xfrm>
          <a:prstGeom prst="roundRect">
            <a:avLst>
              <a:gd name="adj" fmla="val 19974"/>
            </a:avLst>
          </a:prstGeom>
          <a:solidFill>
            <a:srgbClr val="FFEBEE"/>
          </a:solidFill>
          <a:ln w="12700">
            <a:solidFill>
              <a:srgbClr val="FFCDD2"/>
            </a:solidFill>
            <a:prstDash val="solid"/>
          </a:ln>
        </p:spPr>
      </p:sp>
      <p:pic>
        <p:nvPicPr>
          <p:cNvPr id="106" name="Image 16" descr="preencoded.png"/>
          <p:cNvPicPr>
            <a:picLocks noChangeAspect="1"/>
          </p:cNvPicPr>
          <p:nvPr/>
        </p:nvPicPr>
        <p:blipFill>
          <a:blip r:embed="rId19"/>
          <a:srcRect l="-21233" r="-21233"/>
          <a:stretch/>
        </p:blipFill>
        <p:spPr>
          <a:xfrm>
            <a:off x="8382305" y="4002468"/>
            <a:ext cx="190195" cy="133502"/>
          </a:xfrm>
          <a:prstGeom prst="rect">
            <a:avLst/>
          </a:prstGeom>
        </p:spPr>
      </p:pic>
      <p:sp>
        <p:nvSpPr>
          <p:cNvPr id="107" name="Text 88"/>
          <p:cNvSpPr txBox="1"/>
          <p:nvPr/>
        </p:nvSpPr>
        <p:spPr>
          <a:xfrm>
            <a:off x="8572500" y="3987838"/>
            <a:ext cx="1132027"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24時間以内報告義務</a:t>
            </a:r>
            <a:endParaRPr lang="en-US" sz="900" dirty="0"/>
          </a:p>
        </p:txBody>
      </p:sp>
      <p:pic>
        <p:nvPicPr>
          <p:cNvPr id="108" name="Image 17" descr="preencoded.png"/>
          <p:cNvPicPr>
            <a:picLocks noChangeAspect="1"/>
          </p:cNvPicPr>
          <p:nvPr/>
        </p:nvPicPr>
        <p:blipFill>
          <a:blip r:embed="rId20"/>
          <a:srcRect l="-21233" r="-21233"/>
          <a:stretch/>
        </p:blipFill>
        <p:spPr>
          <a:xfrm>
            <a:off x="8382305" y="4211866"/>
            <a:ext cx="190195" cy="133502"/>
          </a:xfrm>
          <a:prstGeom prst="rect">
            <a:avLst/>
          </a:prstGeom>
        </p:spPr>
      </p:pic>
      <p:sp>
        <p:nvSpPr>
          <p:cNvPr id="109" name="Text 89"/>
          <p:cNvSpPr txBox="1"/>
          <p:nvPr/>
        </p:nvSpPr>
        <p:spPr>
          <a:xfrm>
            <a:off x="8572500" y="4197235"/>
            <a:ext cx="1240841"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是正措置: 48時間以内</a:t>
            </a:r>
            <a:endParaRPr lang="en-US" sz="900" dirty="0"/>
          </a:p>
        </p:txBody>
      </p:sp>
      <p:sp>
        <p:nvSpPr>
          <p:cNvPr id="110" name="Text 90"/>
          <p:cNvSpPr txBox="1"/>
          <p:nvPr/>
        </p:nvSpPr>
        <p:spPr>
          <a:xfrm>
            <a:off x="8424367" y="4587684"/>
            <a:ext cx="3472891"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 重大事故は即時報告・対応 </a:t>
            </a:r>
            <a:endParaRPr lang="en-US" sz="800" dirty="0"/>
          </a:p>
        </p:txBody>
      </p:sp>
      <p:sp>
        <p:nvSpPr>
          <p:cNvPr id="111" name="Shape 91"/>
          <p:cNvSpPr/>
          <p:nvPr/>
        </p:nvSpPr>
        <p:spPr>
          <a:xfrm>
            <a:off x="8191195" y="4940642"/>
            <a:ext cx="3619195" cy="1104595"/>
          </a:xfrm>
          <a:prstGeom prst="roundRect">
            <a:avLst>
              <a:gd name="adj" fmla="val 11418"/>
            </a:avLst>
          </a:prstGeom>
          <a:solidFill>
            <a:srgbClr val="E8F5E9"/>
          </a:solidFill>
          <a:ln w="12700">
            <a:solidFill>
              <a:srgbClr val="A5D6A7"/>
            </a:solidFill>
            <a:prstDash val="solid"/>
          </a:ln>
        </p:spPr>
      </p:sp>
      <p:sp>
        <p:nvSpPr>
          <p:cNvPr id="112" name="Text 92"/>
          <p:cNvSpPr txBox="1"/>
          <p:nvPr/>
        </p:nvSpPr>
        <p:spPr>
          <a:xfrm>
            <a:off x="8505749" y="5044884"/>
            <a:ext cx="3391510" cy="191110"/>
          </a:xfrm>
          <a:prstGeom prst="rect">
            <a:avLst/>
          </a:prstGeom>
          <a:noFill/>
          <a:ln/>
        </p:spPr>
        <p:txBody>
          <a:bodyPr wrap="square" lIns="0" tIns="0" rIns="0" bIns="0" rtlCol="0" anchor="ctr"/>
          <a:lstStyle/>
          <a:p>
            <a:pPr marL="0" indent="0" algn="l">
              <a:buNone/>
            </a:pPr>
            <a:r>
              <a:rPr lang="en-US" sz="1000" b="1" dirty="0">
                <a:solidFill>
                  <a:srgbClr val="2E7D32"/>
                </a:solidFill>
                <a:latin typeface="Noto Sans JP" pitchFamily="34" charset="0"/>
                <a:ea typeface="Noto Sans JP" pitchFamily="34" charset="-122"/>
                <a:cs typeface="Noto Sans JP" pitchFamily="34" charset="-120"/>
              </a:rPr>
              <a:t>安全配慮</a:t>
            </a:r>
            <a:endParaRPr lang="en-US" sz="1000" dirty="0"/>
          </a:p>
        </p:txBody>
      </p:sp>
      <p:pic>
        <p:nvPicPr>
          <p:cNvPr id="113" name="Image 18" descr="preencoded.png"/>
          <p:cNvPicPr>
            <a:picLocks noChangeAspect="1"/>
          </p:cNvPicPr>
          <p:nvPr/>
        </p:nvPicPr>
        <p:blipFill>
          <a:blip r:embed="rId21"/>
          <a:srcRect l="-13318" r="-13318"/>
          <a:stretch/>
        </p:blipFill>
        <p:spPr>
          <a:xfrm>
            <a:off x="8296351" y="5326519"/>
            <a:ext cx="190195" cy="133502"/>
          </a:xfrm>
          <a:prstGeom prst="rect">
            <a:avLst/>
          </a:prstGeom>
        </p:spPr>
      </p:pic>
      <p:sp>
        <p:nvSpPr>
          <p:cNvPr id="114" name="Text 93"/>
          <p:cNvSpPr txBox="1"/>
          <p:nvPr/>
        </p:nvSpPr>
        <p:spPr>
          <a:xfrm>
            <a:off x="8486546" y="5311889"/>
            <a:ext cx="1687068"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保険加入: 全ボランティア対象</a:t>
            </a:r>
            <a:endParaRPr lang="en-US" sz="900" dirty="0"/>
          </a:p>
        </p:txBody>
      </p:sp>
      <p:pic>
        <p:nvPicPr>
          <p:cNvPr id="115" name="Image 19" descr="preencoded.png"/>
          <p:cNvPicPr>
            <a:picLocks noChangeAspect="1"/>
          </p:cNvPicPr>
          <p:nvPr/>
        </p:nvPicPr>
        <p:blipFill>
          <a:blip r:embed="rId22"/>
          <a:srcRect l="-21233" r="-21233"/>
          <a:stretch/>
        </p:blipFill>
        <p:spPr>
          <a:xfrm>
            <a:off x="8296351" y="5535917"/>
            <a:ext cx="190195" cy="133502"/>
          </a:xfrm>
          <a:prstGeom prst="rect">
            <a:avLst/>
          </a:prstGeom>
        </p:spPr>
      </p:pic>
      <p:sp>
        <p:nvSpPr>
          <p:cNvPr id="116" name="Text 94"/>
          <p:cNvSpPr txBox="1"/>
          <p:nvPr/>
        </p:nvSpPr>
        <p:spPr>
          <a:xfrm>
            <a:off x="8486546" y="5521286"/>
            <a:ext cx="1569110"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熱中症対策: 休憩・水分補給</a:t>
            </a:r>
            <a:endParaRPr lang="en-US" sz="900" dirty="0"/>
          </a:p>
        </p:txBody>
      </p:sp>
      <p:pic>
        <p:nvPicPr>
          <p:cNvPr id="117" name="Image 20" descr="preencoded.png"/>
          <p:cNvPicPr>
            <a:picLocks noChangeAspect="1"/>
          </p:cNvPicPr>
          <p:nvPr/>
        </p:nvPicPr>
        <p:blipFill>
          <a:blip r:embed="rId23"/>
          <a:srcRect l="-21233" r="-21233"/>
          <a:stretch/>
        </p:blipFill>
        <p:spPr>
          <a:xfrm>
            <a:off x="8296351" y="5745314"/>
            <a:ext cx="190195" cy="133502"/>
          </a:xfrm>
          <a:prstGeom prst="rect">
            <a:avLst/>
          </a:prstGeom>
        </p:spPr>
      </p:pic>
      <p:sp>
        <p:nvSpPr>
          <p:cNvPr id="118" name="Text 95"/>
          <p:cNvSpPr txBox="1"/>
          <p:nvPr/>
        </p:nvSpPr>
        <p:spPr>
          <a:xfrm>
            <a:off x="8486546" y="5730684"/>
            <a:ext cx="1000354" cy="162763"/>
          </a:xfrm>
          <a:prstGeom prst="rect">
            <a:avLst/>
          </a:prstGeom>
          <a:noFill/>
          <a:ln/>
        </p:spPr>
        <p:txBody>
          <a:bodyPr wrap="square" lIns="0" tIns="0" rIns="0" bIns="0" rtlCol="0" anchor="ctr"/>
          <a:lstStyle/>
          <a:p>
            <a:pPr marL="0" indent="0" algn="l">
              <a:buNone/>
            </a:pPr>
            <a:r>
              <a:rPr lang="en-US" sz="900" dirty="0">
                <a:solidFill>
                  <a:srgbClr val="333333"/>
                </a:solidFill>
                <a:latin typeface="Noto Sans JP" pitchFamily="34" charset="0"/>
                <a:ea typeface="Noto Sans JP" pitchFamily="34" charset="-122"/>
                <a:cs typeface="Noto Sans JP" pitchFamily="34" charset="-120"/>
              </a:rPr>
              <a:t>医療スタッフ常駐</a:t>
            </a:r>
            <a:endParaRPr lang="en-US" sz="900" dirty="0"/>
          </a:p>
        </p:txBody>
      </p:sp>
      <p:pic>
        <p:nvPicPr>
          <p:cNvPr id="119" name="Image 21" descr="preencoded.png"/>
          <p:cNvPicPr>
            <a:picLocks noChangeAspect="1"/>
          </p:cNvPicPr>
          <p:nvPr/>
        </p:nvPicPr>
        <p:blipFill>
          <a:blip r:embed="rId24"/>
          <a:srcRect l="-2512" r="-2512"/>
          <a:stretch/>
        </p:blipFill>
        <p:spPr>
          <a:xfrm>
            <a:off x="8296351" y="2023706"/>
            <a:ext cx="105156" cy="133502"/>
          </a:xfrm>
          <a:prstGeom prst="rect">
            <a:avLst/>
          </a:prstGeom>
        </p:spPr>
      </p:pic>
      <p:pic>
        <p:nvPicPr>
          <p:cNvPr id="120" name="Image 22" descr="preencoded.png"/>
          <p:cNvPicPr>
            <a:picLocks noChangeAspect="1"/>
          </p:cNvPicPr>
          <p:nvPr/>
        </p:nvPicPr>
        <p:blipFill>
          <a:blip r:embed="rId25"/>
          <a:srcRect/>
          <a:stretch/>
        </p:blipFill>
        <p:spPr>
          <a:xfrm>
            <a:off x="8296351" y="3671455"/>
            <a:ext cx="133502" cy="133502"/>
          </a:xfrm>
          <a:prstGeom prst="rect">
            <a:avLst/>
          </a:prstGeom>
        </p:spPr>
      </p:pic>
      <p:pic>
        <p:nvPicPr>
          <p:cNvPr id="121" name="Image 23" descr="preencoded.png"/>
          <p:cNvPicPr>
            <a:picLocks noChangeAspect="1"/>
          </p:cNvPicPr>
          <p:nvPr/>
        </p:nvPicPr>
        <p:blipFill>
          <a:blip r:embed="rId26"/>
          <a:srcRect/>
          <a:stretch/>
        </p:blipFill>
        <p:spPr>
          <a:xfrm>
            <a:off x="8296351" y="4620602"/>
            <a:ext cx="105156" cy="105156"/>
          </a:xfrm>
          <a:prstGeom prst="rect">
            <a:avLst/>
          </a:prstGeom>
        </p:spPr>
      </p:pic>
      <p:pic>
        <p:nvPicPr>
          <p:cNvPr id="122" name="Image 24" descr="preencoded.png"/>
          <p:cNvPicPr>
            <a:picLocks noChangeAspect="1"/>
          </p:cNvPicPr>
          <p:nvPr/>
        </p:nvPicPr>
        <p:blipFill>
          <a:blip r:embed="rId27"/>
          <a:srcRect/>
          <a:stretch/>
        </p:blipFill>
        <p:spPr>
          <a:xfrm>
            <a:off x="8296351" y="5080546"/>
            <a:ext cx="133502" cy="133502"/>
          </a:xfrm>
          <a:prstGeom prst="rect">
            <a:avLst/>
          </a:prstGeom>
        </p:spPr>
      </p:pic>
      <p:sp>
        <p:nvSpPr>
          <p:cNvPr id="123" name="Text 96"/>
          <p:cNvSpPr txBox="1"/>
          <p:nvPr/>
        </p:nvSpPr>
        <p:spPr>
          <a:xfrm>
            <a:off x="381305" y="6458407"/>
            <a:ext cx="304861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フェス運営マニュアル・地域連携ガイドライン</a:t>
            </a:r>
            <a:endParaRPr lang="en-US" sz="900" dirty="0"/>
          </a:p>
        </p:txBody>
      </p:sp>
      <p:sp>
        <p:nvSpPr>
          <p:cNvPr id="124" name="Text 97"/>
          <p:cNvSpPr txBox="1"/>
          <p:nvPr/>
        </p:nvSpPr>
        <p:spPr>
          <a:xfrm>
            <a:off x="10782605" y="6476695"/>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24</a:t>
            </a:r>
            <a:endParaRPr lang="en-US" sz="1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a:off x="381305" y="1524305"/>
            <a:ext cx="3666744" cy="1733702"/>
          </a:xfrm>
          <a:prstGeom prst="roundRect">
            <a:avLst>
              <a:gd name="adj" fmla="val 2318"/>
            </a:avLst>
          </a:prstGeom>
          <a:solidFill>
            <a:srgbClr val="FFFFFF">
              <a:alpha val="80000"/>
            </a:srgbClr>
          </a:solidFill>
          <a:ln w="12700">
            <a:solidFill>
              <a:srgbClr val="E0E0E0"/>
            </a:solidFill>
            <a:prstDash val="solid"/>
          </a:ln>
        </p:spPr>
      </p:sp>
      <p:sp>
        <p:nvSpPr>
          <p:cNvPr id="7" name="Shape 5"/>
          <p:cNvSpPr/>
          <p:nvPr/>
        </p:nvSpPr>
        <p:spPr>
          <a:xfrm>
            <a:off x="381305" y="1524305"/>
            <a:ext cx="38405" cy="1733702"/>
          </a:xfrm>
          <a:prstGeom prst="roundRect">
            <a:avLst>
              <a:gd name="adj" fmla="val 104657"/>
            </a:avLst>
          </a:prstGeom>
          <a:solidFill>
            <a:srgbClr val="4A90E2"/>
          </a:solidFill>
          <a:ln w="12700">
            <a:solidFill>
              <a:srgbClr val="4A90E2">
                <a:alpha val="0"/>
              </a:srgbClr>
            </a:solidFill>
            <a:prstDash val="solid"/>
          </a:ln>
        </p:spPr>
      </p:sp>
      <p:sp>
        <p:nvSpPr>
          <p:cNvPr id="8" name="Shape 6"/>
          <p:cNvSpPr/>
          <p:nvPr/>
        </p:nvSpPr>
        <p:spPr>
          <a:xfrm>
            <a:off x="4095598" y="1524305"/>
            <a:ext cx="3666744" cy="1733702"/>
          </a:xfrm>
          <a:prstGeom prst="roundRect">
            <a:avLst>
              <a:gd name="adj" fmla="val 2318"/>
            </a:avLst>
          </a:prstGeom>
          <a:solidFill>
            <a:srgbClr val="FFFFFF">
              <a:alpha val="80000"/>
            </a:srgbClr>
          </a:solidFill>
          <a:ln w="12700">
            <a:solidFill>
              <a:srgbClr val="E0E0E0"/>
            </a:solidFill>
            <a:prstDash val="solid"/>
          </a:ln>
        </p:spPr>
      </p:sp>
      <p:sp>
        <p:nvSpPr>
          <p:cNvPr id="9" name="Shape 7"/>
          <p:cNvSpPr/>
          <p:nvPr/>
        </p:nvSpPr>
        <p:spPr>
          <a:xfrm>
            <a:off x="4095598" y="1524305"/>
            <a:ext cx="38405" cy="1733702"/>
          </a:xfrm>
          <a:prstGeom prst="roundRect">
            <a:avLst>
              <a:gd name="adj" fmla="val 104657"/>
            </a:avLst>
          </a:prstGeom>
          <a:solidFill>
            <a:srgbClr val="4CAF50"/>
          </a:solidFill>
          <a:ln w="12700">
            <a:solidFill>
              <a:srgbClr val="4CAF50">
                <a:alpha val="0"/>
              </a:srgbClr>
            </a:solidFill>
            <a:prstDash val="solid"/>
          </a:ln>
        </p:spPr>
      </p:sp>
      <p:sp>
        <p:nvSpPr>
          <p:cNvPr id="10" name="Shape 8"/>
          <p:cNvSpPr/>
          <p:nvPr/>
        </p:nvSpPr>
        <p:spPr>
          <a:xfrm>
            <a:off x="7810805" y="1524305"/>
            <a:ext cx="4048049" cy="1733702"/>
          </a:xfrm>
          <a:prstGeom prst="roundRect">
            <a:avLst>
              <a:gd name="adj" fmla="val 2318"/>
            </a:avLst>
          </a:prstGeom>
          <a:solidFill>
            <a:srgbClr val="FFFFFF">
              <a:alpha val="80000"/>
            </a:srgbClr>
          </a:solidFill>
          <a:ln w="12700">
            <a:solidFill>
              <a:srgbClr val="E0E0E0"/>
            </a:solidFill>
            <a:prstDash val="solid"/>
          </a:ln>
        </p:spPr>
      </p:sp>
      <p:sp>
        <p:nvSpPr>
          <p:cNvPr id="11" name="Shape 9"/>
          <p:cNvSpPr/>
          <p:nvPr/>
        </p:nvSpPr>
        <p:spPr>
          <a:xfrm>
            <a:off x="7810805" y="1524305"/>
            <a:ext cx="38405" cy="1733702"/>
          </a:xfrm>
          <a:prstGeom prst="roundRect">
            <a:avLst>
              <a:gd name="adj" fmla="val 104657"/>
            </a:avLst>
          </a:prstGeom>
          <a:solidFill>
            <a:srgbClr val="FF9800"/>
          </a:solidFill>
          <a:ln w="12700">
            <a:solidFill>
              <a:srgbClr val="FF9800">
                <a:alpha val="0"/>
              </a:srgbClr>
            </a:solidFill>
            <a:prstDash val="solid"/>
          </a:ln>
        </p:spPr>
      </p:sp>
      <p:sp>
        <p:nvSpPr>
          <p:cNvPr id="12" name="Shape 10"/>
          <p:cNvSpPr/>
          <p:nvPr/>
        </p:nvSpPr>
        <p:spPr>
          <a:xfrm>
            <a:off x="381305" y="4000500"/>
            <a:ext cx="5734202" cy="2115007"/>
          </a:xfrm>
          <a:prstGeom prst="roundRect">
            <a:avLst>
              <a:gd name="adj" fmla="val 3116"/>
            </a:avLst>
          </a:prstGeom>
          <a:solidFill>
            <a:srgbClr val="FFFFFF">
              <a:alpha val="80000"/>
            </a:srgbClr>
          </a:solidFill>
          <a:ln w="12700">
            <a:solidFill>
              <a:srgbClr val="E0E0E0"/>
            </a:solidFill>
            <a:prstDash val="solid"/>
          </a:ln>
        </p:spPr>
      </p:sp>
      <p:sp>
        <p:nvSpPr>
          <p:cNvPr id="13" name="Shape 11"/>
          <p:cNvSpPr/>
          <p:nvPr/>
        </p:nvSpPr>
        <p:spPr>
          <a:xfrm>
            <a:off x="6286500" y="4000500"/>
            <a:ext cx="5544007" cy="2115007"/>
          </a:xfrm>
          <a:prstGeom prst="roundRect">
            <a:avLst>
              <a:gd name="adj" fmla="val 3116"/>
            </a:avLst>
          </a:prstGeom>
          <a:solidFill>
            <a:srgbClr val="FFFFFF">
              <a:alpha val="80000"/>
            </a:srgbClr>
          </a:solidFill>
          <a:ln w="12700">
            <a:solidFill>
              <a:srgbClr val="E0E0E0"/>
            </a:solidFill>
            <a:prstDash val="solid"/>
          </a:ln>
        </p:spPr>
      </p:sp>
      <p:sp>
        <p:nvSpPr>
          <p:cNvPr id="14" name="Text 12"/>
          <p:cNvSpPr txBox="1"/>
          <p:nvPr/>
        </p:nvSpPr>
        <p:spPr>
          <a:xfrm>
            <a:off x="381305" y="286207"/>
            <a:ext cx="11621110" cy="372161"/>
          </a:xfrm>
          <a:prstGeom prst="rect">
            <a:avLst/>
          </a:prstGeom>
          <a:noFill/>
          <a:ln/>
        </p:spPr>
        <p:txBody>
          <a:bodyPr wrap="square" lIns="0" tIns="0" rIns="0" bIns="0" rtlCol="0" anchor="ctr"/>
          <a:lstStyle/>
          <a:p>
            <a:pPr marL="0" indent="0" algn="l">
              <a:buNone/>
            </a:pPr>
            <a:r>
              <a:rPr lang="en-US" sz="2400" b="1" dirty="0">
                <a:solidFill>
                  <a:srgbClr val="003366"/>
                </a:solidFill>
                <a:latin typeface="Montserrat" pitchFamily="34" charset="0"/>
                <a:ea typeface="Montserrat" pitchFamily="34" charset="-122"/>
                <a:cs typeface="Montserrat" pitchFamily="34" charset="-120"/>
              </a:rPr>
              <a:t>トイレ・衛生 設計と配置計画</a:t>
            </a:r>
            <a:endParaRPr lang="en-US" sz="2400" dirty="0"/>
          </a:p>
        </p:txBody>
      </p:sp>
      <p:pic>
        <p:nvPicPr>
          <p:cNvPr id="15" name="Image 0" descr="preencoded.png"/>
          <p:cNvPicPr>
            <a:picLocks noChangeAspect="1"/>
          </p:cNvPicPr>
          <p:nvPr/>
        </p:nvPicPr>
        <p:blipFill>
          <a:blip r:embed="rId3"/>
          <a:srcRect t="-400" b="-400"/>
          <a:stretch/>
        </p:blipFill>
        <p:spPr>
          <a:xfrm>
            <a:off x="381305" y="761695"/>
            <a:ext cx="571500" cy="38405"/>
          </a:xfrm>
          <a:prstGeom prst="rect">
            <a:avLst/>
          </a:prstGeom>
        </p:spPr>
      </p:pic>
      <p:sp>
        <p:nvSpPr>
          <p:cNvPr id="16" name="Shape 13"/>
          <p:cNvSpPr/>
          <p:nvPr/>
        </p:nvSpPr>
        <p:spPr>
          <a:xfrm>
            <a:off x="381305" y="1419149"/>
            <a:ext cx="11430000" cy="19202"/>
          </a:xfrm>
          <a:prstGeom prst="rect">
            <a:avLst/>
          </a:prstGeom>
          <a:solidFill>
            <a:srgbClr val="4A90E2"/>
          </a:solidFill>
          <a:ln w="12700">
            <a:solidFill>
              <a:srgbClr val="4A90E2">
                <a:alpha val="0"/>
              </a:srgbClr>
            </a:solidFill>
            <a:prstDash val="solid"/>
          </a:ln>
        </p:spPr>
      </p:sp>
      <p:sp>
        <p:nvSpPr>
          <p:cNvPr id="17" name="Text 14"/>
          <p:cNvSpPr txBox="1"/>
          <p:nvPr/>
        </p:nvSpPr>
        <p:spPr>
          <a:xfrm>
            <a:off x="381305" y="1123798"/>
            <a:ext cx="11506810"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52CC"/>
                </a:solidFill>
                <a:latin typeface="Montserrat" pitchFamily="34" charset="0"/>
                <a:ea typeface="Montserrat" pitchFamily="34" charset="-122"/>
                <a:cs typeface="Montserrat" pitchFamily="34" charset="-120"/>
              </a:rPr>
              <a:t>1. 仮設トイレの種類と洗浄方式</a:t>
            </a:r>
            <a:endParaRPr lang="en-US" sz="1300" dirty="0"/>
          </a:p>
        </p:txBody>
      </p:sp>
      <p:sp>
        <p:nvSpPr>
          <p:cNvPr id="18" name="Text 15"/>
          <p:cNvSpPr txBox="1"/>
          <p:nvPr/>
        </p:nvSpPr>
        <p:spPr>
          <a:xfrm>
            <a:off x="666598" y="1752905"/>
            <a:ext cx="3429914" cy="191110"/>
          </a:xfrm>
          <a:prstGeom prst="rect">
            <a:avLst/>
          </a:prstGeom>
          <a:noFill/>
          <a:ln/>
        </p:spPr>
        <p:txBody>
          <a:bodyPr wrap="square" lIns="0" tIns="0" rIns="0" bIns="0" rtlCol="0" anchor="ctr"/>
          <a:lstStyle/>
          <a:p>
            <a:pPr marL="0" indent="0" algn="l">
              <a:buNone/>
            </a:pPr>
            <a:r>
              <a:rPr lang="en-US" sz="1000" b="1" dirty="0">
                <a:solidFill>
                  <a:srgbClr val="1976D2"/>
                </a:solidFill>
                <a:latin typeface="Noto Sans JP" pitchFamily="34" charset="0"/>
                <a:ea typeface="Noto Sans JP" pitchFamily="34" charset="-122"/>
                <a:cs typeface="Noto Sans JP" pitchFamily="34" charset="-120"/>
              </a:rPr>
              <a:t>トイレ種類</a:t>
            </a:r>
            <a:endParaRPr lang="en-US" sz="1000" dirty="0"/>
          </a:p>
        </p:txBody>
      </p:sp>
      <p:sp>
        <p:nvSpPr>
          <p:cNvPr id="19" name="Shape 16"/>
          <p:cNvSpPr/>
          <p:nvPr/>
        </p:nvSpPr>
        <p:spPr>
          <a:xfrm>
            <a:off x="476402" y="2042770"/>
            <a:ext cx="114300" cy="114300"/>
          </a:xfrm>
          <a:prstGeom prst="ellipse">
            <a:avLst/>
          </a:prstGeom>
          <a:solidFill>
            <a:srgbClr val="4CAF50"/>
          </a:solidFill>
          <a:ln w="12700">
            <a:solidFill>
              <a:srgbClr val="FFFFFF">
                <a:alpha val="0"/>
              </a:srgbClr>
            </a:solidFill>
            <a:prstDash val="solid"/>
          </a:ln>
        </p:spPr>
      </p:sp>
      <p:sp>
        <p:nvSpPr>
          <p:cNvPr id="20" name="Text 17"/>
          <p:cNvSpPr txBox="1"/>
          <p:nvPr/>
        </p:nvSpPr>
        <p:spPr>
          <a:xfrm>
            <a:off x="666598" y="2018995"/>
            <a:ext cx="314554"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洋式</a:t>
            </a:r>
            <a:endParaRPr lang="en-US" sz="900" dirty="0"/>
          </a:p>
        </p:txBody>
      </p:sp>
      <p:sp>
        <p:nvSpPr>
          <p:cNvPr id="21" name="Text 18"/>
          <p:cNvSpPr txBox="1"/>
          <p:nvPr/>
        </p:nvSpPr>
        <p:spPr>
          <a:xfrm>
            <a:off x="476402" y="2229307"/>
            <a:ext cx="1780337"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標準的な水洗式</a:t>
            </a:r>
            <a:endParaRPr lang="en-US" sz="800" dirty="0"/>
          </a:p>
        </p:txBody>
      </p:sp>
      <p:sp>
        <p:nvSpPr>
          <p:cNvPr id="22" name="Shape 19"/>
          <p:cNvSpPr/>
          <p:nvPr/>
        </p:nvSpPr>
        <p:spPr>
          <a:xfrm>
            <a:off x="2259482" y="2042770"/>
            <a:ext cx="114300" cy="114300"/>
          </a:xfrm>
          <a:prstGeom prst="ellipse">
            <a:avLst/>
          </a:prstGeom>
          <a:solidFill>
            <a:srgbClr val="FF9800"/>
          </a:solidFill>
          <a:ln w="12700">
            <a:solidFill>
              <a:srgbClr val="FFFFFF">
                <a:alpha val="0"/>
              </a:srgbClr>
            </a:solidFill>
            <a:prstDash val="solid"/>
          </a:ln>
        </p:spPr>
      </p:sp>
      <p:sp>
        <p:nvSpPr>
          <p:cNvPr id="23" name="Text 20"/>
          <p:cNvSpPr txBox="1"/>
          <p:nvPr/>
        </p:nvSpPr>
        <p:spPr>
          <a:xfrm>
            <a:off x="2449678" y="2018995"/>
            <a:ext cx="314554"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和式</a:t>
            </a:r>
            <a:endParaRPr lang="en-US" sz="900" dirty="0"/>
          </a:p>
        </p:txBody>
      </p:sp>
      <p:sp>
        <p:nvSpPr>
          <p:cNvPr id="24" name="Text 21"/>
          <p:cNvSpPr txBox="1"/>
          <p:nvPr/>
        </p:nvSpPr>
        <p:spPr>
          <a:xfrm>
            <a:off x="2259482" y="2229307"/>
            <a:ext cx="1780337"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伝統的な蹲踞式</a:t>
            </a:r>
            <a:endParaRPr lang="en-US" sz="800" dirty="0"/>
          </a:p>
        </p:txBody>
      </p:sp>
      <p:sp>
        <p:nvSpPr>
          <p:cNvPr id="25" name="Shape 22"/>
          <p:cNvSpPr/>
          <p:nvPr/>
        </p:nvSpPr>
        <p:spPr>
          <a:xfrm>
            <a:off x="476402" y="2499970"/>
            <a:ext cx="114300" cy="114300"/>
          </a:xfrm>
          <a:prstGeom prst="ellipse">
            <a:avLst/>
          </a:prstGeom>
          <a:solidFill>
            <a:srgbClr val="2196F3"/>
          </a:solidFill>
          <a:ln w="12700">
            <a:solidFill>
              <a:srgbClr val="FFFFFF">
                <a:alpha val="0"/>
              </a:srgbClr>
            </a:solidFill>
            <a:prstDash val="solid"/>
          </a:ln>
        </p:spPr>
      </p:sp>
      <p:sp>
        <p:nvSpPr>
          <p:cNvPr id="26" name="Text 23"/>
          <p:cNvSpPr txBox="1"/>
          <p:nvPr/>
        </p:nvSpPr>
        <p:spPr>
          <a:xfrm>
            <a:off x="666598" y="2476195"/>
            <a:ext cx="428854"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多目的</a:t>
            </a:r>
            <a:endParaRPr lang="en-US" sz="900" dirty="0"/>
          </a:p>
        </p:txBody>
      </p:sp>
      <p:sp>
        <p:nvSpPr>
          <p:cNvPr id="27" name="Text 24"/>
          <p:cNvSpPr txBox="1"/>
          <p:nvPr/>
        </p:nvSpPr>
        <p:spPr>
          <a:xfrm>
            <a:off x="476402" y="2686507"/>
            <a:ext cx="1780337"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車椅子対応・ベビーベッド</a:t>
            </a:r>
            <a:endParaRPr lang="en-US" sz="800" dirty="0"/>
          </a:p>
        </p:txBody>
      </p:sp>
      <p:sp>
        <p:nvSpPr>
          <p:cNvPr id="28" name="Shape 25"/>
          <p:cNvSpPr/>
          <p:nvPr/>
        </p:nvSpPr>
        <p:spPr>
          <a:xfrm>
            <a:off x="2259482" y="2499970"/>
            <a:ext cx="114300" cy="114300"/>
          </a:xfrm>
          <a:prstGeom prst="ellipse">
            <a:avLst/>
          </a:prstGeom>
          <a:solidFill>
            <a:srgbClr val="9C27B0"/>
          </a:solidFill>
          <a:ln w="12700">
            <a:solidFill>
              <a:srgbClr val="FFFFFF">
                <a:alpha val="0"/>
              </a:srgbClr>
            </a:solidFill>
            <a:prstDash val="solid"/>
          </a:ln>
        </p:spPr>
      </p:sp>
      <p:sp>
        <p:nvSpPr>
          <p:cNvPr id="29" name="Text 26"/>
          <p:cNvSpPr txBox="1"/>
          <p:nvPr/>
        </p:nvSpPr>
        <p:spPr>
          <a:xfrm>
            <a:off x="2449678" y="2476195"/>
            <a:ext cx="428854"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簡易式</a:t>
            </a:r>
            <a:endParaRPr lang="en-US" sz="900" dirty="0"/>
          </a:p>
        </p:txBody>
      </p:sp>
      <p:sp>
        <p:nvSpPr>
          <p:cNvPr id="30" name="Text 27"/>
          <p:cNvSpPr txBox="1"/>
          <p:nvPr/>
        </p:nvSpPr>
        <p:spPr>
          <a:xfrm>
            <a:off x="2259482" y="2686507"/>
            <a:ext cx="1780337"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屋外イベント用</a:t>
            </a:r>
            <a:endParaRPr lang="en-US" sz="800" dirty="0"/>
          </a:p>
        </p:txBody>
      </p:sp>
      <p:pic>
        <p:nvPicPr>
          <p:cNvPr id="31" name="Image 1" descr="preencoded.png"/>
          <p:cNvPicPr>
            <a:picLocks noChangeAspect="1"/>
          </p:cNvPicPr>
          <p:nvPr/>
        </p:nvPicPr>
        <p:blipFill>
          <a:blip r:embed="rId4"/>
          <a:srcRect t="-1100" b="-1100"/>
          <a:stretch/>
        </p:blipFill>
        <p:spPr>
          <a:xfrm>
            <a:off x="476402" y="1788566"/>
            <a:ext cx="114300" cy="133502"/>
          </a:xfrm>
          <a:prstGeom prst="rect">
            <a:avLst/>
          </a:prstGeom>
        </p:spPr>
      </p:pic>
      <p:sp>
        <p:nvSpPr>
          <p:cNvPr id="32" name="Text 28"/>
          <p:cNvSpPr txBox="1"/>
          <p:nvPr/>
        </p:nvSpPr>
        <p:spPr>
          <a:xfrm>
            <a:off x="4371746" y="1752905"/>
            <a:ext cx="3439058" cy="191110"/>
          </a:xfrm>
          <a:prstGeom prst="rect">
            <a:avLst/>
          </a:prstGeom>
          <a:noFill/>
          <a:ln/>
        </p:spPr>
        <p:txBody>
          <a:bodyPr wrap="square" lIns="0" tIns="0" rIns="0" bIns="0" rtlCol="0" anchor="ctr"/>
          <a:lstStyle/>
          <a:p>
            <a:pPr marL="0" indent="0" algn="l">
              <a:buNone/>
            </a:pPr>
            <a:r>
              <a:rPr lang="en-US" sz="1000" b="1" dirty="0">
                <a:solidFill>
                  <a:srgbClr val="4CAF50"/>
                </a:solidFill>
                <a:latin typeface="Noto Sans JP" pitchFamily="34" charset="0"/>
                <a:ea typeface="Noto Sans JP" pitchFamily="34" charset="-122"/>
                <a:cs typeface="Noto Sans JP" pitchFamily="34" charset="-120"/>
              </a:rPr>
              <a:t>洗浄方式</a:t>
            </a:r>
            <a:endParaRPr lang="en-US" sz="1000" dirty="0"/>
          </a:p>
        </p:txBody>
      </p:sp>
      <p:sp>
        <p:nvSpPr>
          <p:cNvPr id="33" name="Text 29"/>
          <p:cNvSpPr txBox="1"/>
          <p:nvPr/>
        </p:nvSpPr>
        <p:spPr>
          <a:xfrm>
            <a:off x="4190695" y="2018995"/>
            <a:ext cx="428854"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水洗式</a:t>
            </a:r>
            <a:endParaRPr lang="en-US" sz="900" dirty="0"/>
          </a:p>
        </p:txBody>
      </p:sp>
      <p:sp>
        <p:nvSpPr>
          <p:cNvPr id="34" name="Text 30"/>
          <p:cNvSpPr txBox="1"/>
          <p:nvPr/>
        </p:nvSpPr>
        <p:spPr>
          <a:xfrm>
            <a:off x="4190695" y="2229307"/>
            <a:ext cx="1780337"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水道接続・衛生的</a:t>
            </a:r>
            <a:endParaRPr lang="en-US" sz="800" dirty="0"/>
          </a:p>
        </p:txBody>
      </p:sp>
      <p:sp>
        <p:nvSpPr>
          <p:cNvPr id="35" name="Text 31"/>
          <p:cNvSpPr txBox="1"/>
          <p:nvPr/>
        </p:nvSpPr>
        <p:spPr>
          <a:xfrm>
            <a:off x="5973775" y="2018995"/>
            <a:ext cx="762610"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リサイクル式</a:t>
            </a:r>
            <a:endParaRPr lang="en-US" sz="900" dirty="0"/>
          </a:p>
        </p:txBody>
      </p:sp>
      <p:sp>
        <p:nvSpPr>
          <p:cNvPr id="36" name="Text 32"/>
          <p:cNvSpPr txBox="1"/>
          <p:nvPr/>
        </p:nvSpPr>
        <p:spPr>
          <a:xfrm>
            <a:off x="5973775" y="2229307"/>
            <a:ext cx="1780337"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節水・環境配慮</a:t>
            </a:r>
            <a:endParaRPr lang="en-US" sz="800" dirty="0"/>
          </a:p>
        </p:txBody>
      </p:sp>
      <p:sp>
        <p:nvSpPr>
          <p:cNvPr id="37" name="Text 33"/>
          <p:cNvSpPr txBox="1"/>
          <p:nvPr/>
        </p:nvSpPr>
        <p:spPr>
          <a:xfrm>
            <a:off x="4190695" y="2476195"/>
            <a:ext cx="428854"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真空式</a:t>
            </a:r>
            <a:endParaRPr lang="en-US" sz="900" dirty="0"/>
          </a:p>
        </p:txBody>
      </p:sp>
      <p:sp>
        <p:nvSpPr>
          <p:cNvPr id="38" name="Text 34"/>
          <p:cNvSpPr txBox="1"/>
          <p:nvPr/>
        </p:nvSpPr>
        <p:spPr>
          <a:xfrm>
            <a:off x="4190695" y="2686507"/>
            <a:ext cx="1780337"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高効率・臭気抑制</a:t>
            </a:r>
            <a:endParaRPr lang="en-US" sz="800" dirty="0"/>
          </a:p>
        </p:txBody>
      </p:sp>
      <p:sp>
        <p:nvSpPr>
          <p:cNvPr id="39" name="Text 35"/>
          <p:cNvSpPr txBox="1"/>
          <p:nvPr/>
        </p:nvSpPr>
        <p:spPr>
          <a:xfrm>
            <a:off x="5973775" y="2476195"/>
            <a:ext cx="543154"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バイオ式</a:t>
            </a:r>
            <a:endParaRPr lang="en-US" sz="900" dirty="0"/>
          </a:p>
        </p:txBody>
      </p:sp>
      <p:sp>
        <p:nvSpPr>
          <p:cNvPr id="40" name="Text 36"/>
          <p:cNvSpPr txBox="1"/>
          <p:nvPr/>
        </p:nvSpPr>
        <p:spPr>
          <a:xfrm>
            <a:off x="5973775" y="2686507"/>
            <a:ext cx="1780337"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生分解・エコ</a:t>
            </a:r>
            <a:endParaRPr lang="en-US" sz="800" dirty="0"/>
          </a:p>
        </p:txBody>
      </p:sp>
      <p:pic>
        <p:nvPicPr>
          <p:cNvPr id="41" name="Image 2" descr="preencoded.png"/>
          <p:cNvPicPr>
            <a:picLocks noChangeAspect="1"/>
          </p:cNvPicPr>
          <p:nvPr/>
        </p:nvPicPr>
        <p:blipFill>
          <a:blip r:embed="rId5"/>
          <a:srcRect l="-2512" r="-2512"/>
          <a:stretch/>
        </p:blipFill>
        <p:spPr>
          <a:xfrm>
            <a:off x="4190695" y="1788566"/>
            <a:ext cx="105156" cy="133502"/>
          </a:xfrm>
          <a:prstGeom prst="rect">
            <a:avLst/>
          </a:prstGeom>
        </p:spPr>
      </p:pic>
      <p:sp>
        <p:nvSpPr>
          <p:cNvPr id="42" name="Text 37"/>
          <p:cNvSpPr txBox="1"/>
          <p:nvPr/>
        </p:nvSpPr>
        <p:spPr>
          <a:xfrm>
            <a:off x="8153705" y="1752905"/>
            <a:ext cx="3752698" cy="191110"/>
          </a:xfrm>
          <a:prstGeom prst="rect">
            <a:avLst/>
          </a:prstGeom>
          <a:noFill/>
          <a:ln/>
        </p:spPr>
        <p:txBody>
          <a:bodyPr wrap="square" lIns="0" tIns="0" rIns="0" bIns="0" rtlCol="0" anchor="ctr"/>
          <a:lstStyle/>
          <a:p>
            <a:pPr marL="0" indent="0" algn="l">
              <a:buNone/>
            </a:pPr>
            <a:r>
              <a:rPr lang="en-US" sz="1000" b="1" dirty="0">
                <a:solidFill>
                  <a:srgbClr val="FF9800"/>
                </a:solidFill>
                <a:latin typeface="Noto Sans JP" pitchFamily="34" charset="0"/>
                <a:ea typeface="Noto Sans JP" pitchFamily="34" charset="-122"/>
                <a:cs typeface="Noto Sans JP" pitchFamily="34" charset="-120"/>
              </a:rPr>
              <a:t>配置基準</a:t>
            </a:r>
            <a:endParaRPr lang="en-US" sz="1000" dirty="0"/>
          </a:p>
        </p:txBody>
      </p:sp>
      <p:sp>
        <p:nvSpPr>
          <p:cNvPr id="43" name="Text 38"/>
          <p:cNvSpPr txBox="1"/>
          <p:nvPr/>
        </p:nvSpPr>
        <p:spPr>
          <a:xfrm>
            <a:off x="7905902" y="2018995"/>
            <a:ext cx="770839"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男女比 1:1.5</a:t>
            </a:r>
            <a:endParaRPr lang="en-US" sz="900" dirty="0"/>
          </a:p>
        </p:txBody>
      </p:sp>
      <p:sp>
        <p:nvSpPr>
          <p:cNvPr id="44" name="Text 39"/>
          <p:cNvSpPr txBox="1"/>
          <p:nvPr/>
        </p:nvSpPr>
        <p:spPr>
          <a:xfrm>
            <a:off x="7905902" y="2229307"/>
            <a:ext cx="1975104"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女性用を多めに配置</a:t>
            </a:r>
            <a:endParaRPr lang="en-US" sz="800" dirty="0"/>
          </a:p>
        </p:txBody>
      </p:sp>
      <p:sp>
        <p:nvSpPr>
          <p:cNvPr id="45" name="Text 40"/>
          <p:cNvSpPr txBox="1"/>
          <p:nvPr/>
        </p:nvSpPr>
        <p:spPr>
          <a:xfrm>
            <a:off x="9887407" y="2018995"/>
            <a:ext cx="553212"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50人/1台</a:t>
            </a:r>
            <a:endParaRPr lang="en-US" sz="900" dirty="0"/>
          </a:p>
        </p:txBody>
      </p:sp>
      <p:sp>
        <p:nvSpPr>
          <p:cNvPr id="46" name="Text 41"/>
          <p:cNvSpPr txBox="1"/>
          <p:nvPr/>
        </p:nvSpPr>
        <p:spPr>
          <a:xfrm>
            <a:off x="9887407" y="2229307"/>
            <a:ext cx="1975104"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標準的な配置比率</a:t>
            </a:r>
            <a:endParaRPr lang="en-US" sz="800" dirty="0"/>
          </a:p>
        </p:txBody>
      </p:sp>
      <p:sp>
        <p:nvSpPr>
          <p:cNvPr id="47" name="Text 42"/>
          <p:cNvSpPr txBox="1"/>
          <p:nvPr/>
        </p:nvSpPr>
        <p:spPr>
          <a:xfrm>
            <a:off x="7905902" y="2457907"/>
            <a:ext cx="1110996"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メインステージ周辺</a:t>
            </a:r>
            <a:endParaRPr lang="en-US" sz="900" dirty="0"/>
          </a:p>
        </p:txBody>
      </p:sp>
      <p:sp>
        <p:nvSpPr>
          <p:cNvPr id="48" name="Text 43"/>
          <p:cNvSpPr txBox="1"/>
          <p:nvPr/>
        </p:nvSpPr>
        <p:spPr>
          <a:xfrm>
            <a:off x="7905902" y="2667305"/>
            <a:ext cx="1975104"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混雑エリア重点配置</a:t>
            </a:r>
            <a:endParaRPr lang="en-US" sz="800" dirty="0"/>
          </a:p>
        </p:txBody>
      </p:sp>
      <p:sp>
        <p:nvSpPr>
          <p:cNvPr id="49" name="Text 44"/>
          <p:cNvSpPr txBox="1"/>
          <p:nvPr/>
        </p:nvSpPr>
        <p:spPr>
          <a:xfrm>
            <a:off x="9887407" y="2457907"/>
            <a:ext cx="876910"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キャンプサイト</a:t>
            </a:r>
            <a:endParaRPr lang="en-US" sz="900" dirty="0"/>
          </a:p>
        </p:txBody>
      </p:sp>
      <p:sp>
        <p:nvSpPr>
          <p:cNvPr id="50" name="Text 45"/>
          <p:cNvSpPr txBox="1"/>
          <p:nvPr/>
        </p:nvSpPr>
        <p:spPr>
          <a:xfrm>
            <a:off x="9887407" y="2667305"/>
            <a:ext cx="1975104"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24時間対応可能</a:t>
            </a:r>
            <a:endParaRPr lang="en-US" sz="800" dirty="0"/>
          </a:p>
        </p:txBody>
      </p:sp>
      <p:pic>
        <p:nvPicPr>
          <p:cNvPr id="51" name="Image 3" descr="preencoded.png"/>
          <p:cNvPicPr>
            <a:picLocks noChangeAspect="1"/>
          </p:cNvPicPr>
          <p:nvPr/>
        </p:nvPicPr>
        <p:blipFill>
          <a:blip r:embed="rId6"/>
          <a:srcRect l="-1507" r="-1507"/>
          <a:stretch/>
        </p:blipFill>
        <p:spPr>
          <a:xfrm>
            <a:off x="7905902" y="1788566"/>
            <a:ext cx="171907" cy="133502"/>
          </a:xfrm>
          <a:prstGeom prst="rect">
            <a:avLst/>
          </a:prstGeom>
        </p:spPr>
      </p:pic>
      <p:sp>
        <p:nvSpPr>
          <p:cNvPr id="52" name="Shape 46"/>
          <p:cNvSpPr/>
          <p:nvPr/>
        </p:nvSpPr>
        <p:spPr>
          <a:xfrm>
            <a:off x="381305" y="3847795"/>
            <a:ext cx="11430000" cy="19202"/>
          </a:xfrm>
          <a:prstGeom prst="rect">
            <a:avLst/>
          </a:prstGeom>
          <a:solidFill>
            <a:srgbClr val="4A90E2"/>
          </a:solidFill>
          <a:ln w="12700">
            <a:solidFill>
              <a:srgbClr val="4A90E2">
                <a:alpha val="0"/>
              </a:srgbClr>
            </a:solidFill>
            <a:prstDash val="solid"/>
          </a:ln>
        </p:spPr>
      </p:sp>
      <p:sp>
        <p:nvSpPr>
          <p:cNvPr id="53" name="Text 47"/>
          <p:cNvSpPr txBox="1"/>
          <p:nvPr/>
        </p:nvSpPr>
        <p:spPr>
          <a:xfrm>
            <a:off x="381305" y="3552444"/>
            <a:ext cx="11506810"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52CC"/>
                </a:solidFill>
                <a:latin typeface="Montserrat" pitchFamily="34" charset="0"/>
                <a:ea typeface="Montserrat" pitchFamily="34" charset="-122"/>
                <a:cs typeface="Montserrat" pitchFamily="34" charset="-120"/>
              </a:rPr>
              <a:t>2. 設計・配置計画</a:t>
            </a:r>
            <a:endParaRPr lang="en-US" sz="1300" dirty="0"/>
          </a:p>
        </p:txBody>
      </p:sp>
      <p:sp>
        <p:nvSpPr>
          <p:cNvPr id="54" name="Text 48"/>
          <p:cNvSpPr txBox="1"/>
          <p:nvPr/>
        </p:nvSpPr>
        <p:spPr>
          <a:xfrm>
            <a:off x="705002" y="4229100"/>
            <a:ext cx="5486400"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配置図</a:t>
            </a:r>
            <a:endParaRPr lang="en-US" sz="1000" dirty="0"/>
          </a:p>
        </p:txBody>
      </p:sp>
      <p:sp>
        <p:nvSpPr>
          <p:cNvPr id="55" name="Shape 49"/>
          <p:cNvSpPr/>
          <p:nvPr/>
        </p:nvSpPr>
        <p:spPr>
          <a:xfrm>
            <a:off x="476402" y="4515307"/>
            <a:ext cx="1276502" cy="514807"/>
          </a:xfrm>
          <a:prstGeom prst="roundRect">
            <a:avLst>
              <a:gd name="adj" fmla="val 26314"/>
            </a:avLst>
          </a:prstGeom>
          <a:solidFill>
            <a:srgbClr val="E3F2FD"/>
          </a:solidFill>
          <a:ln w="12700">
            <a:solidFill>
              <a:srgbClr val="BBDEFB"/>
            </a:solidFill>
            <a:prstDash val="solid"/>
          </a:ln>
        </p:spPr>
      </p:sp>
      <p:sp>
        <p:nvSpPr>
          <p:cNvPr id="56" name="Text 50"/>
          <p:cNvSpPr txBox="1"/>
          <p:nvPr/>
        </p:nvSpPr>
        <p:spPr>
          <a:xfrm>
            <a:off x="517550" y="4600346"/>
            <a:ext cx="1193292" cy="152705"/>
          </a:xfrm>
          <a:prstGeom prst="rect">
            <a:avLst/>
          </a:prstGeom>
          <a:noFill/>
          <a:ln/>
        </p:spPr>
        <p:txBody>
          <a:bodyPr wrap="square" lIns="0" tIns="0" rIns="0" bIns="0" rtlCol="0" anchor="ctr"/>
          <a:lstStyle/>
          <a:p>
            <a:pPr marL="0" indent="0" algn="ctr">
              <a:buNone/>
            </a:pPr>
            <a:r>
              <a:rPr lang="en-US" sz="800" b="1" dirty="0">
                <a:solidFill>
                  <a:srgbClr val="1976D2"/>
                </a:solidFill>
                <a:latin typeface="Noto Sans JP" pitchFamily="34" charset="0"/>
                <a:ea typeface="Noto Sans JP" pitchFamily="34" charset="-122"/>
                <a:cs typeface="Noto Sans JP" pitchFamily="34" charset="-120"/>
              </a:rPr>
              <a:t>メインステージ</a:t>
            </a:r>
            <a:endParaRPr lang="en-US" sz="800" dirty="0"/>
          </a:p>
        </p:txBody>
      </p:sp>
      <p:sp>
        <p:nvSpPr>
          <p:cNvPr id="57" name="Text 51"/>
          <p:cNvSpPr txBox="1"/>
          <p:nvPr/>
        </p:nvSpPr>
        <p:spPr>
          <a:xfrm>
            <a:off x="517550" y="4800600"/>
            <a:ext cx="1193292"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トイレ: 8台</a:t>
            </a:r>
            <a:endParaRPr lang="en-US" sz="800" dirty="0"/>
          </a:p>
        </p:txBody>
      </p:sp>
      <p:sp>
        <p:nvSpPr>
          <p:cNvPr id="58" name="Shape 52"/>
          <p:cNvSpPr/>
          <p:nvPr/>
        </p:nvSpPr>
        <p:spPr>
          <a:xfrm>
            <a:off x="1894637" y="4515307"/>
            <a:ext cx="1276502" cy="514807"/>
          </a:xfrm>
          <a:prstGeom prst="roundRect">
            <a:avLst>
              <a:gd name="adj" fmla="val 26314"/>
            </a:avLst>
          </a:prstGeom>
          <a:solidFill>
            <a:srgbClr val="FFF3E0"/>
          </a:solidFill>
          <a:ln w="12700">
            <a:solidFill>
              <a:srgbClr val="FFE0B2"/>
            </a:solidFill>
            <a:prstDash val="solid"/>
          </a:ln>
        </p:spPr>
      </p:sp>
      <p:sp>
        <p:nvSpPr>
          <p:cNvPr id="59" name="Text 53"/>
          <p:cNvSpPr txBox="1"/>
          <p:nvPr/>
        </p:nvSpPr>
        <p:spPr>
          <a:xfrm>
            <a:off x="1935785" y="4600346"/>
            <a:ext cx="1193292" cy="152705"/>
          </a:xfrm>
          <a:prstGeom prst="rect">
            <a:avLst/>
          </a:prstGeom>
          <a:noFill/>
          <a:ln/>
        </p:spPr>
        <p:txBody>
          <a:bodyPr wrap="square" lIns="0" tIns="0" rIns="0" bIns="0" rtlCol="0" anchor="ctr"/>
          <a:lstStyle/>
          <a:p>
            <a:pPr marL="0" indent="0" algn="ctr">
              <a:buNone/>
            </a:pPr>
            <a:r>
              <a:rPr lang="en-US" sz="800" b="1" dirty="0">
                <a:solidFill>
                  <a:srgbClr val="FF9800"/>
                </a:solidFill>
                <a:latin typeface="Noto Sans JP" pitchFamily="34" charset="0"/>
                <a:ea typeface="Noto Sans JP" pitchFamily="34" charset="-122"/>
                <a:cs typeface="Noto Sans JP" pitchFamily="34" charset="-120"/>
              </a:rPr>
              <a:t>フードエリア</a:t>
            </a:r>
            <a:endParaRPr lang="en-US" sz="800" dirty="0"/>
          </a:p>
        </p:txBody>
      </p:sp>
      <p:sp>
        <p:nvSpPr>
          <p:cNvPr id="60" name="Text 54"/>
          <p:cNvSpPr txBox="1"/>
          <p:nvPr/>
        </p:nvSpPr>
        <p:spPr>
          <a:xfrm>
            <a:off x="1935785" y="4800600"/>
            <a:ext cx="1193292"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トイレ: 6台</a:t>
            </a:r>
            <a:endParaRPr lang="en-US" sz="800" dirty="0"/>
          </a:p>
        </p:txBody>
      </p:sp>
      <p:sp>
        <p:nvSpPr>
          <p:cNvPr id="61" name="Shape 55"/>
          <p:cNvSpPr/>
          <p:nvPr/>
        </p:nvSpPr>
        <p:spPr>
          <a:xfrm>
            <a:off x="3311957" y="4515307"/>
            <a:ext cx="1276502" cy="514807"/>
          </a:xfrm>
          <a:prstGeom prst="roundRect">
            <a:avLst>
              <a:gd name="adj" fmla="val 26314"/>
            </a:avLst>
          </a:prstGeom>
          <a:solidFill>
            <a:srgbClr val="E8F5E9"/>
          </a:solidFill>
          <a:ln w="12700">
            <a:solidFill>
              <a:srgbClr val="C8E6C9"/>
            </a:solidFill>
            <a:prstDash val="solid"/>
          </a:ln>
        </p:spPr>
      </p:sp>
      <p:sp>
        <p:nvSpPr>
          <p:cNvPr id="62" name="Text 56"/>
          <p:cNvSpPr txBox="1"/>
          <p:nvPr/>
        </p:nvSpPr>
        <p:spPr>
          <a:xfrm>
            <a:off x="3354019" y="4600346"/>
            <a:ext cx="1193292" cy="152705"/>
          </a:xfrm>
          <a:prstGeom prst="rect">
            <a:avLst/>
          </a:prstGeom>
          <a:noFill/>
          <a:ln/>
        </p:spPr>
        <p:txBody>
          <a:bodyPr wrap="square" lIns="0" tIns="0" rIns="0" bIns="0" rtlCol="0" anchor="ctr"/>
          <a:lstStyle/>
          <a:p>
            <a:pPr marL="0" indent="0" algn="ctr">
              <a:buNone/>
            </a:pPr>
            <a:r>
              <a:rPr lang="en-US" sz="800" b="1" dirty="0">
                <a:solidFill>
                  <a:srgbClr val="4CAF50"/>
                </a:solidFill>
                <a:latin typeface="Noto Sans JP" pitchFamily="34" charset="0"/>
                <a:ea typeface="Noto Sans JP" pitchFamily="34" charset="-122"/>
                <a:cs typeface="Noto Sans JP" pitchFamily="34" charset="-120"/>
              </a:rPr>
              <a:t>キャンプサイト</a:t>
            </a:r>
            <a:endParaRPr lang="en-US" sz="800" dirty="0"/>
          </a:p>
        </p:txBody>
      </p:sp>
      <p:sp>
        <p:nvSpPr>
          <p:cNvPr id="63" name="Text 57"/>
          <p:cNvSpPr txBox="1"/>
          <p:nvPr/>
        </p:nvSpPr>
        <p:spPr>
          <a:xfrm>
            <a:off x="3359506" y="4800600"/>
            <a:ext cx="1181405"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トイレ: 12台</a:t>
            </a:r>
            <a:endParaRPr lang="en-US" sz="800" dirty="0"/>
          </a:p>
        </p:txBody>
      </p:sp>
      <p:sp>
        <p:nvSpPr>
          <p:cNvPr id="64" name="Shape 58"/>
          <p:cNvSpPr/>
          <p:nvPr/>
        </p:nvSpPr>
        <p:spPr>
          <a:xfrm>
            <a:off x="4730191" y="4515307"/>
            <a:ext cx="1276502" cy="514807"/>
          </a:xfrm>
          <a:prstGeom prst="roundRect">
            <a:avLst>
              <a:gd name="adj" fmla="val 26314"/>
            </a:avLst>
          </a:prstGeom>
          <a:solidFill>
            <a:srgbClr val="F3E5F5"/>
          </a:solidFill>
          <a:ln w="12700">
            <a:solidFill>
              <a:srgbClr val="E1BEE7"/>
            </a:solidFill>
            <a:prstDash val="solid"/>
          </a:ln>
        </p:spPr>
      </p:sp>
      <p:sp>
        <p:nvSpPr>
          <p:cNvPr id="65" name="Text 59"/>
          <p:cNvSpPr txBox="1"/>
          <p:nvPr/>
        </p:nvSpPr>
        <p:spPr>
          <a:xfrm>
            <a:off x="4771339" y="4600346"/>
            <a:ext cx="1193292" cy="152705"/>
          </a:xfrm>
          <a:prstGeom prst="rect">
            <a:avLst/>
          </a:prstGeom>
          <a:noFill/>
          <a:ln/>
        </p:spPr>
        <p:txBody>
          <a:bodyPr wrap="square" lIns="0" tIns="0" rIns="0" bIns="0" rtlCol="0" anchor="ctr"/>
          <a:lstStyle/>
          <a:p>
            <a:pPr marL="0" indent="0" algn="ctr">
              <a:buNone/>
            </a:pPr>
            <a:r>
              <a:rPr lang="en-US" sz="800" b="1" dirty="0">
                <a:solidFill>
                  <a:srgbClr val="9C27B0"/>
                </a:solidFill>
                <a:latin typeface="Noto Sans JP" pitchFamily="34" charset="0"/>
                <a:ea typeface="Noto Sans JP" pitchFamily="34" charset="-122"/>
                <a:cs typeface="Noto Sans JP" pitchFamily="34" charset="-120"/>
              </a:rPr>
              <a:t>エントランス</a:t>
            </a:r>
            <a:endParaRPr lang="en-US" sz="800" dirty="0"/>
          </a:p>
        </p:txBody>
      </p:sp>
      <p:sp>
        <p:nvSpPr>
          <p:cNvPr id="66" name="Text 60"/>
          <p:cNvSpPr txBox="1"/>
          <p:nvPr/>
        </p:nvSpPr>
        <p:spPr>
          <a:xfrm>
            <a:off x="4771339" y="4800600"/>
            <a:ext cx="1193292"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トイレ: 4台</a:t>
            </a:r>
            <a:endParaRPr lang="en-US" sz="800" dirty="0"/>
          </a:p>
        </p:txBody>
      </p:sp>
      <p:sp>
        <p:nvSpPr>
          <p:cNvPr id="67" name="Text 61"/>
          <p:cNvSpPr txBox="1"/>
          <p:nvPr/>
        </p:nvSpPr>
        <p:spPr>
          <a:xfrm>
            <a:off x="476402" y="5286146"/>
            <a:ext cx="2848356"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手洗い場配置</a:t>
            </a:r>
            <a:endParaRPr lang="en-US" sz="900" dirty="0"/>
          </a:p>
        </p:txBody>
      </p:sp>
      <p:sp>
        <p:nvSpPr>
          <p:cNvPr id="68" name="Shape 62"/>
          <p:cNvSpPr/>
          <p:nvPr/>
        </p:nvSpPr>
        <p:spPr>
          <a:xfrm>
            <a:off x="476402" y="5533949"/>
            <a:ext cx="75895" cy="75895"/>
          </a:xfrm>
          <a:prstGeom prst="ellipse">
            <a:avLst/>
          </a:prstGeom>
          <a:solidFill>
            <a:srgbClr val="4CAF50"/>
          </a:solidFill>
          <a:ln w="12700">
            <a:solidFill>
              <a:srgbClr val="FFFFFF">
                <a:alpha val="0"/>
              </a:srgbClr>
            </a:solidFill>
            <a:prstDash val="solid"/>
          </a:ln>
        </p:spPr>
      </p:sp>
      <p:sp>
        <p:nvSpPr>
          <p:cNvPr id="69" name="Text 63"/>
          <p:cNvSpPr txBox="1"/>
          <p:nvPr/>
        </p:nvSpPr>
        <p:spPr>
          <a:xfrm>
            <a:off x="629107" y="5495544"/>
            <a:ext cx="1287475"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消毒ステーション: 6ヶ所</a:t>
            </a:r>
            <a:endParaRPr lang="en-US" sz="800" dirty="0"/>
          </a:p>
        </p:txBody>
      </p:sp>
      <p:sp>
        <p:nvSpPr>
          <p:cNvPr id="70" name="Shape 64"/>
          <p:cNvSpPr/>
          <p:nvPr/>
        </p:nvSpPr>
        <p:spPr>
          <a:xfrm>
            <a:off x="476402" y="5734202"/>
            <a:ext cx="75895" cy="75895"/>
          </a:xfrm>
          <a:prstGeom prst="ellipse">
            <a:avLst/>
          </a:prstGeom>
          <a:solidFill>
            <a:srgbClr val="2196F3"/>
          </a:solidFill>
          <a:ln w="12700">
            <a:solidFill>
              <a:srgbClr val="FFFFFF">
                <a:alpha val="0"/>
              </a:srgbClr>
            </a:solidFill>
            <a:prstDash val="solid"/>
          </a:ln>
        </p:spPr>
      </p:sp>
      <p:sp>
        <p:nvSpPr>
          <p:cNvPr id="71" name="Text 65"/>
          <p:cNvSpPr txBox="1"/>
          <p:nvPr/>
        </p:nvSpPr>
        <p:spPr>
          <a:xfrm>
            <a:off x="629107" y="5695798"/>
            <a:ext cx="1069848"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給水ポイント: 4ヶ所</a:t>
            </a:r>
            <a:endParaRPr lang="en-US" sz="800" dirty="0"/>
          </a:p>
        </p:txBody>
      </p:sp>
      <p:sp>
        <p:nvSpPr>
          <p:cNvPr id="72" name="Text 66"/>
          <p:cNvSpPr txBox="1"/>
          <p:nvPr/>
        </p:nvSpPr>
        <p:spPr>
          <a:xfrm>
            <a:off x="3349447" y="5286146"/>
            <a:ext cx="2848356"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夜間照明</a:t>
            </a:r>
            <a:endParaRPr lang="en-US" sz="900" dirty="0"/>
          </a:p>
        </p:txBody>
      </p:sp>
      <p:sp>
        <p:nvSpPr>
          <p:cNvPr id="73" name="Shape 67"/>
          <p:cNvSpPr/>
          <p:nvPr/>
        </p:nvSpPr>
        <p:spPr>
          <a:xfrm>
            <a:off x="3349447" y="5533949"/>
            <a:ext cx="75895" cy="75895"/>
          </a:xfrm>
          <a:prstGeom prst="ellipse">
            <a:avLst/>
          </a:prstGeom>
          <a:solidFill>
            <a:srgbClr val="FF9800"/>
          </a:solidFill>
          <a:ln w="12700">
            <a:solidFill>
              <a:srgbClr val="FFFFFF">
                <a:alpha val="0"/>
              </a:srgbClr>
            </a:solidFill>
            <a:prstDash val="solid"/>
          </a:ln>
        </p:spPr>
      </p:sp>
      <p:sp>
        <p:nvSpPr>
          <p:cNvPr id="74" name="Text 68"/>
          <p:cNvSpPr txBox="1"/>
          <p:nvPr/>
        </p:nvSpPr>
        <p:spPr>
          <a:xfrm>
            <a:off x="3501238" y="5495544"/>
            <a:ext cx="874166"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LED照明: 24時間</a:t>
            </a:r>
            <a:endParaRPr lang="en-US" sz="800" dirty="0"/>
          </a:p>
        </p:txBody>
      </p:sp>
      <p:sp>
        <p:nvSpPr>
          <p:cNvPr id="75" name="Shape 69"/>
          <p:cNvSpPr/>
          <p:nvPr/>
        </p:nvSpPr>
        <p:spPr>
          <a:xfrm>
            <a:off x="3349447" y="5734202"/>
            <a:ext cx="75895" cy="75895"/>
          </a:xfrm>
          <a:prstGeom prst="ellipse">
            <a:avLst/>
          </a:prstGeom>
          <a:solidFill>
            <a:srgbClr val="9C27B0"/>
          </a:solidFill>
          <a:ln w="12700">
            <a:solidFill>
              <a:srgbClr val="FFFFFF">
                <a:alpha val="0"/>
              </a:srgbClr>
            </a:solidFill>
            <a:prstDash val="solid"/>
          </a:ln>
        </p:spPr>
      </p:sp>
      <p:sp>
        <p:nvSpPr>
          <p:cNvPr id="76" name="Text 70"/>
          <p:cNvSpPr txBox="1"/>
          <p:nvPr/>
        </p:nvSpPr>
        <p:spPr>
          <a:xfrm>
            <a:off x="3501238" y="5695798"/>
            <a:ext cx="893369"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誘導サイン: 常時</a:t>
            </a:r>
            <a:endParaRPr lang="en-US" sz="800" dirty="0"/>
          </a:p>
        </p:txBody>
      </p:sp>
      <p:pic>
        <p:nvPicPr>
          <p:cNvPr id="77" name="Image 4" descr="preencoded.png"/>
          <p:cNvPicPr>
            <a:picLocks noChangeAspect="1"/>
          </p:cNvPicPr>
          <p:nvPr/>
        </p:nvPicPr>
        <p:blipFill>
          <a:blip r:embed="rId7"/>
          <a:srcRect l="-837" r="-837"/>
          <a:stretch/>
        </p:blipFill>
        <p:spPr>
          <a:xfrm>
            <a:off x="476402" y="4264762"/>
            <a:ext cx="152705" cy="133502"/>
          </a:xfrm>
          <a:prstGeom prst="rect">
            <a:avLst/>
          </a:prstGeom>
        </p:spPr>
      </p:pic>
      <p:sp>
        <p:nvSpPr>
          <p:cNvPr id="78" name="Text 71"/>
          <p:cNvSpPr txBox="1"/>
          <p:nvPr/>
        </p:nvSpPr>
        <p:spPr>
          <a:xfrm>
            <a:off x="6629400" y="4229100"/>
            <a:ext cx="5277002"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運用管理</a:t>
            </a:r>
            <a:endParaRPr lang="en-US" sz="1000" dirty="0"/>
          </a:p>
        </p:txBody>
      </p:sp>
      <p:sp>
        <p:nvSpPr>
          <p:cNvPr id="79" name="Text 72"/>
          <p:cNvSpPr txBox="1"/>
          <p:nvPr/>
        </p:nvSpPr>
        <p:spPr>
          <a:xfrm>
            <a:off x="6381598" y="4629607"/>
            <a:ext cx="2753258"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清掃・消毒</a:t>
            </a:r>
            <a:endParaRPr lang="en-US" sz="900" dirty="0"/>
          </a:p>
        </p:txBody>
      </p:sp>
      <p:sp>
        <p:nvSpPr>
          <p:cNvPr id="80" name="Shape 73"/>
          <p:cNvSpPr/>
          <p:nvPr/>
        </p:nvSpPr>
        <p:spPr>
          <a:xfrm>
            <a:off x="6381598" y="4876495"/>
            <a:ext cx="75895" cy="75895"/>
          </a:xfrm>
          <a:prstGeom prst="ellipse">
            <a:avLst/>
          </a:prstGeom>
          <a:solidFill>
            <a:srgbClr val="4CAF50"/>
          </a:solidFill>
          <a:ln w="12700">
            <a:solidFill>
              <a:srgbClr val="FFFFFF">
                <a:alpha val="0"/>
              </a:srgbClr>
            </a:solidFill>
            <a:prstDash val="solid"/>
          </a:ln>
        </p:spPr>
      </p:sp>
      <p:sp>
        <p:nvSpPr>
          <p:cNvPr id="81" name="Text 74"/>
          <p:cNvSpPr txBox="1"/>
          <p:nvPr/>
        </p:nvSpPr>
        <p:spPr>
          <a:xfrm>
            <a:off x="6534302" y="4839005"/>
            <a:ext cx="1026871"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定期巡回: 2時間/回</a:t>
            </a:r>
            <a:endParaRPr lang="en-US" sz="800" dirty="0"/>
          </a:p>
        </p:txBody>
      </p:sp>
      <p:sp>
        <p:nvSpPr>
          <p:cNvPr id="82" name="Shape 75"/>
          <p:cNvSpPr/>
          <p:nvPr/>
        </p:nvSpPr>
        <p:spPr>
          <a:xfrm>
            <a:off x="6381598" y="5076749"/>
            <a:ext cx="75895" cy="75895"/>
          </a:xfrm>
          <a:prstGeom prst="ellipse">
            <a:avLst/>
          </a:prstGeom>
          <a:solidFill>
            <a:srgbClr val="2196F3"/>
          </a:solidFill>
          <a:ln w="12700">
            <a:solidFill>
              <a:srgbClr val="FFFFFF">
                <a:alpha val="0"/>
              </a:srgbClr>
            </a:solidFill>
            <a:prstDash val="solid"/>
          </a:ln>
        </p:spPr>
      </p:sp>
      <p:sp>
        <p:nvSpPr>
          <p:cNvPr id="83" name="Text 76"/>
          <p:cNvSpPr txBox="1"/>
          <p:nvPr/>
        </p:nvSpPr>
        <p:spPr>
          <a:xfrm>
            <a:off x="6534302" y="5038344"/>
            <a:ext cx="1026871"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消耗品補充: 3回/日</a:t>
            </a:r>
            <a:endParaRPr lang="en-US" sz="800" dirty="0"/>
          </a:p>
        </p:txBody>
      </p:sp>
      <p:sp>
        <p:nvSpPr>
          <p:cNvPr id="84" name="Text 77"/>
          <p:cNvSpPr txBox="1"/>
          <p:nvPr/>
        </p:nvSpPr>
        <p:spPr>
          <a:xfrm>
            <a:off x="9155887" y="4629607"/>
            <a:ext cx="2753258"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汚水処理</a:t>
            </a:r>
            <a:endParaRPr lang="en-US" sz="900" dirty="0"/>
          </a:p>
        </p:txBody>
      </p:sp>
      <p:sp>
        <p:nvSpPr>
          <p:cNvPr id="85" name="Shape 78"/>
          <p:cNvSpPr/>
          <p:nvPr/>
        </p:nvSpPr>
        <p:spPr>
          <a:xfrm>
            <a:off x="9155887" y="4876495"/>
            <a:ext cx="75895" cy="75895"/>
          </a:xfrm>
          <a:prstGeom prst="ellipse">
            <a:avLst/>
          </a:prstGeom>
          <a:solidFill>
            <a:srgbClr val="FF9800"/>
          </a:solidFill>
          <a:ln w="12700">
            <a:solidFill>
              <a:srgbClr val="FFFFFF">
                <a:alpha val="0"/>
              </a:srgbClr>
            </a:solidFill>
            <a:prstDash val="solid"/>
          </a:ln>
        </p:spPr>
      </p:sp>
      <p:sp>
        <p:nvSpPr>
          <p:cNvPr id="86" name="Text 79"/>
          <p:cNvSpPr txBox="1"/>
          <p:nvPr/>
        </p:nvSpPr>
        <p:spPr>
          <a:xfrm>
            <a:off x="9307678" y="4839005"/>
            <a:ext cx="918058"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回収頻度: 4回/日</a:t>
            </a:r>
            <a:endParaRPr lang="en-US" sz="800" dirty="0"/>
          </a:p>
        </p:txBody>
      </p:sp>
      <p:sp>
        <p:nvSpPr>
          <p:cNvPr id="87" name="Shape 80"/>
          <p:cNvSpPr/>
          <p:nvPr/>
        </p:nvSpPr>
        <p:spPr>
          <a:xfrm>
            <a:off x="9155887" y="5076749"/>
            <a:ext cx="75895" cy="75895"/>
          </a:xfrm>
          <a:prstGeom prst="ellipse">
            <a:avLst/>
          </a:prstGeom>
          <a:solidFill>
            <a:srgbClr val="9C27B0"/>
          </a:solidFill>
          <a:ln w="12700">
            <a:solidFill>
              <a:srgbClr val="FFFFFF">
                <a:alpha val="0"/>
              </a:srgbClr>
            </a:solidFill>
            <a:prstDash val="solid"/>
          </a:ln>
        </p:spPr>
      </p:sp>
      <p:sp>
        <p:nvSpPr>
          <p:cNvPr id="88" name="Text 81"/>
          <p:cNvSpPr txBox="1"/>
          <p:nvPr/>
        </p:nvSpPr>
        <p:spPr>
          <a:xfrm>
            <a:off x="9307678" y="5038344"/>
            <a:ext cx="961034"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搬出ルート: 2系統</a:t>
            </a:r>
            <a:endParaRPr lang="en-US" sz="800" dirty="0"/>
          </a:p>
        </p:txBody>
      </p:sp>
      <p:sp>
        <p:nvSpPr>
          <p:cNvPr id="89" name="Text 82"/>
          <p:cNvSpPr txBox="1"/>
          <p:nvPr/>
        </p:nvSpPr>
        <p:spPr>
          <a:xfrm>
            <a:off x="6381598" y="5447995"/>
            <a:ext cx="2753258"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臭気対策</a:t>
            </a:r>
            <a:endParaRPr lang="en-US" sz="900" dirty="0"/>
          </a:p>
        </p:txBody>
      </p:sp>
      <p:sp>
        <p:nvSpPr>
          <p:cNvPr id="90" name="Shape 83"/>
          <p:cNvSpPr/>
          <p:nvPr/>
        </p:nvSpPr>
        <p:spPr>
          <a:xfrm>
            <a:off x="6381598" y="5695798"/>
            <a:ext cx="75895" cy="75895"/>
          </a:xfrm>
          <a:prstGeom prst="ellipse">
            <a:avLst/>
          </a:prstGeom>
          <a:solidFill>
            <a:srgbClr val="4CAF50"/>
          </a:solidFill>
          <a:ln w="12700">
            <a:solidFill>
              <a:srgbClr val="FFFFFF">
                <a:alpha val="0"/>
              </a:srgbClr>
            </a:solidFill>
            <a:prstDash val="solid"/>
          </a:ln>
        </p:spPr>
      </p:sp>
      <p:sp>
        <p:nvSpPr>
          <p:cNvPr id="91" name="Text 84"/>
          <p:cNvSpPr txBox="1"/>
          <p:nvPr/>
        </p:nvSpPr>
        <p:spPr>
          <a:xfrm>
            <a:off x="6534302" y="5658307"/>
            <a:ext cx="1220724"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換気システム: 常時稼働</a:t>
            </a:r>
            <a:endParaRPr lang="en-US" sz="800" dirty="0"/>
          </a:p>
        </p:txBody>
      </p:sp>
      <p:sp>
        <p:nvSpPr>
          <p:cNvPr id="92" name="Shape 85"/>
          <p:cNvSpPr/>
          <p:nvPr/>
        </p:nvSpPr>
        <p:spPr>
          <a:xfrm>
            <a:off x="6381598" y="5896051"/>
            <a:ext cx="75895" cy="75895"/>
          </a:xfrm>
          <a:prstGeom prst="ellipse">
            <a:avLst/>
          </a:prstGeom>
          <a:solidFill>
            <a:srgbClr val="2196F3"/>
          </a:solidFill>
          <a:ln w="12700">
            <a:solidFill>
              <a:srgbClr val="FFFFFF">
                <a:alpha val="0"/>
              </a:srgbClr>
            </a:solidFill>
            <a:prstDash val="solid"/>
          </a:ln>
        </p:spPr>
      </p:sp>
      <p:sp>
        <p:nvSpPr>
          <p:cNvPr id="93" name="Text 86"/>
          <p:cNvSpPr txBox="1"/>
          <p:nvPr/>
        </p:nvSpPr>
        <p:spPr>
          <a:xfrm>
            <a:off x="6534302" y="5857646"/>
            <a:ext cx="893369"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脱臭剤: 定期補充</a:t>
            </a:r>
            <a:endParaRPr lang="en-US" sz="800" dirty="0"/>
          </a:p>
        </p:txBody>
      </p:sp>
      <p:sp>
        <p:nvSpPr>
          <p:cNvPr id="94" name="Text 87"/>
          <p:cNvSpPr txBox="1"/>
          <p:nvPr/>
        </p:nvSpPr>
        <p:spPr>
          <a:xfrm>
            <a:off x="9155887" y="5447995"/>
            <a:ext cx="2753258"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害虫対策</a:t>
            </a:r>
            <a:endParaRPr lang="en-US" sz="900" dirty="0"/>
          </a:p>
        </p:txBody>
      </p:sp>
      <p:sp>
        <p:nvSpPr>
          <p:cNvPr id="95" name="Shape 88"/>
          <p:cNvSpPr/>
          <p:nvPr/>
        </p:nvSpPr>
        <p:spPr>
          <a:xfrm>
            <a:off x="9155887" y="5695798"/>
            <a:ext cx="75895" cy="75895"/>
          </a:xfrm>
          <a:prstGeom prst="ellipse">
            <a:avLst/>
          </a:prstGeom>
          <a:solidFill>
            <a:srgbClr val="FF9800"/>
          </a:solidFill>
          <a:ln w="12700">
            <a:solidFill>
              <a:srgbClr val="FFFFFF">
                <a:alpha val="0"/>
              </a:srgbClr>
            </a:solidFill>
            <a:prstDash val="solid"/>
          </a:ln>
        </p:spPr>
      </p:sp>
      <p:sp>
        <p:nvSpPr>
          <p:cNvPr id="96" name="Text 89"/>
          <p:cNvSpPr txBox="1"/>
          <p:nvPr/>
        </p:nvSpPr>
        <p:spPr>
          <a:xfrm>
            <a:off x="9307678" y="5658307"/>
            <a:ext cx="743407"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殺虫灯: 8ヶ所</a:t>
            </a:r>
            <a:endParaRPr lang="en-US" sz="800" dirty="0"/>
          </a:p>
        </p:txBody>
      </p:sp>
      <p:sp>
        <p:nvSpPr>
          <p:cNvPr id="97" name="Shape 90"/>
          <p:cNvSpPr/>
          <p:nvPr/>
        </p:nvSpPr>
        <p:spPr>
          <a:xfrm>
            <a:off x="9155887" y="5896051"/>
            <a:ext cx="75895" cy="75895"/>
          </a:xfrm>
          <a:prstGeom prst="ellipse">
            <a:avLst/>
          </a:prstGeom>
          <a:solidFill>
            <a:srgbClr val="9C27B0"/>
          </a:solidFill>
          <a:ln w="12700">
            <a:solidFill>
              <a:srgbClr val="FFFFFF">
                <a:alpha val="0"/>
              </a:srgbClr>
            </a:solidFill>
            <a:prstDash val="solid"/>
          </a:ln>
        </p:spPr>
      </p:sp>
      <p:sp>
        <p:nvSpPr>
          <p:cNvPr id="98" name="Text 91"/>
          <p:cNvSpPr txBox="1"/>
          <p:nvPr/>
        </p:nvSpPr>
        <p:spPr>
          <a:xfrm>
            <a:off x="9307678" y="5857646"/>
            <a:ext cx="1002182"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防虫ネット: 全入口</a:t>
            </a:r>
            <a:endParaRPr lang="en-US" sz="800" dirty="0"/>
          </a:p>
        </p:txBody>
      </p:sp>
      <p:pic>
        <p:nvPicPr>
          <p:cNvPr id="99" name="Image 5" descr="preencoded.png"/>
          <p:cNvPicPr>
            <a:picLocks noChangeAspect="1"/>
          </p:cNvPicPr>
          <p:nvPr/>
        </p:nvPicPr>
        <p:blipFill>
          <a:blip r:embed="rId8"/>
          <a:srcRect l="-1507" r="-1507"/>
          <a:stretch/>
        </p:blipFill>
        <p:spPr>
          <a:xfrm>
            <a:off x="6381598" y="4264762"/>
            <a:ext cx="171907" cy="133502"/>
          </a:xfrm>
          <a:prstGeom prst="rect">
            <a:avLst/>
          </a:prstGeom>
        </p:spPr>
      </p:pic>
      <p:sp>
        <p:nvSpPr>
          <p:cNvPr id="100" name="Text 92"/>
          <p:cNvSpPr txBox="1"/>
          <p:nvPr/>
        </p:nvSpPr>
        <p:spPr>
          <a:xfrm>
            <a:off x="381305" y="6238951"/>
            <a:ext cx="685800"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トイレ総数:</a:t>
            </a:r>
            <a:endParaRPr lang="en-US" sz="900" dirty="0"/>
          </a:p>
        </p:txBody>
      </p:sp>
      <p:sp>
        <p:nvSpPr>
          <p:cNvPr id="101" name="Text 93"/>
          <p:cNvSpPr txBox="1"/>
          <p:nvPr/>
        </p:nvSpPr>
        <p:spPr>
          <a:xfrm>
            <a:off x="1032358" y="6219749"/>
            <a:ext cx="372161" cy="191110"/>
          </a:xfrm>
          <a:prstGeom prst="rect">
            <a:avLst/>
          </a:prstGeom>
          <a:noFill/>
          <a:ln/>
        </p:spPr>
        <p:txBody>
          <a:bodyPr wrap="square" lIns="0" tIns="0" rIns="0" bIns="0" rtlCol="0" anchor="ctr"/>
          <a:lstStyle/>
          <a:p>
            <a:pPr marL="0" indent="0" algn="l">
              <a:buNone/>
            </a:pPr>
            <a:r>
              <a:rPr lang="en-US" sz="1000" b="1" dirty="0">
                <a:solidFill>
                  <a:srgbClr val="1976D2"/>
                </a:solidFill>
                <a:latin typeface="Noto Sans JP" pitchFamily="34" charset="0"/>
                <a:ea typeface="Noto Sans JP" pitchFamily="34" charset="-122"/>
                <a:cs typeface="Noto Sans JP" pitchFamily="34" charset="-120"/>
              </a:rPr>
              <a:t>30台</a:t>
            </a:r>
            <a:endParaRPr lang="en-US" sz="1000" dirty="0"/>
          </a:p>
        </p:txBody>
      </p:sp>
      <p:sp>
        <p:nvSpPr>
          <p:cNvPr id="102" name="Text 94"/>
          <p:cNvSpPr txBox="1"/>
          <p:nvPr/>
        </p:nvSpPr>
        <p:spPr>
          <a:xfrm>
            <a:off x="1513332" y="6238951"/>
            <a:ext cx="571500"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手洗い場:</a:t>
            </a:r>
            <a:endParaRPr lang="en-US" sz="900" dirty="0"/>
          </a:p>
        </p:txBody>
      </p:sp>
      <p:sp>
        <p:nvSpPr>
          <p:cNvPr id="103" name="Text 95"/>
          <p:cNvSpPr txBox="1"/>
          <p:nvPr/>
        </p:nvSpPr>
        <p:spPr>
          <a:xfrm>
            <a:off x="2050085" y="6219749"/>
            <a:ext cx="428854" cy="191110"/>
          </a:xfrm>
          <a:prstGeom prst="rect">
            <a:avLst/>
          </a:prstGeom>
          <a:noFill/>
          <a:ln/>
        </p:spPr>
        <p:txBody>
          <a:bodyPr wrap="square" lIns="0" tIns="0" rIns="0" bIns="0" rtlCol="0" anchor="ctr"/>
          <a:lstStyle/>
          <a:p>
            <a:pPr marL="0" indent="0" algn="l">
              <a:buNone/>
            </a:pPr>
            <a:r>
              <a:rPr lang="en-US" sz="1000" b="1" dirty="0">
                <a:solidFill>
                  <a:srgbClr val="4CAF50"/>
                </a:solidFill>
                <a:latin typeface="Noto Sans JP" pitchFamily="34" charset="0"/>
                <a:ea typeface="Noto Sans JP" pitchFamily="34" charset="-122"/>
                <a:cs typeface="Noto Sans JP" pitchFamily="34" charset="-120"/>
              </a:rPr>
              <a:t>6ヶ所</a:t>
            </a:r>
            <a:endParaRPr lang="en-US" sz="1000" dirty="0"/>
          </a:p>
        </p:txBody>
      </p:sp>
      <p:sp>
        <p:nvSpPr>
          <p:cNvPr id="104" name="Text 96"/>
          <p:cNvSpPr txBox="1"/>
          <p:nvPr/>
        </p:nvSpPr>
        <p:spPr>
          <a:xfrm>
            <a:off x="2585923" y="6238951"/>
            <a:ext cx="1028700"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消毒ステーション:</a:t>
            </a:r>
            <a:endParaRPr lang="en-US" sz="900" dirty="0"/>
          </a:p>
        </p:txBody>
      </p:sp>
      <p:sp>
        <p:nvSpPr>
          <p:cNvPr id="105" name="Text 97"/>
          <p:cNvSpPr txBox="1"/>
          <p:nvPr/>
        </p:nvSpPr>
        <p:spPr>
          <a:xfrm>
            <a:off x="3577133" y="6219749"/>
            <a:ext cx="428854" cy="191110"/>
          </a:xfrm>
          <a:prstGeom prst="rect">
            <a:avLst/>
          </a:prstGeom>
          <a:noFill/>
          <a:ln/>
        </p:spPr>
        <p:txBody>
          <a:bodyPr wrap="square" lIns="0" tIns="0" rIns="0" bIns="0" rtlCol="0" anchor="ctr"/>
          <a:lstStyle/>
          <a:p>
            <a:pPr marL="0" indent="0" algn="l">
              <a:buNone/>
            </a:pPr>
            <a:r>
              <a:rPr lang="en-US" sz="1000" b="1" dirty="0">
                <a:solidFill>
                  <a:srgbClr val="FF9800"/>
                </a:solidFill>
                <a:latin typeface="Noto Sans JP" pitchFamily="34" charset="0"/>
                <a:ea typeface="Noto Sans JP" pitchFamily="34" charset="-122"/>
                <a:cs typeface="Noto Sans JP" pitchFamily="34" charset="-120"/>
              </a:rPr>
              <a:t>8ヶ所</a:t>
            </a:r>
            <a:endParaRPr lang="en-US" sz="1000" dirty="0"/>
          </a:p>
        </p:txBody>
      </p:sp>
      <p:sp>
        <p:nvSpPr>
          <p:cNvPr id="106" name="Text 98"/>
          <p:cNvSpPr txBox="1"/>
          <p:nvPr/>
        </p:nvSpPr>
        <p:spPr>
          <a:xfrm>
            <a:off x="9332366" y="6238951"/>
            <a:ext cx="2485339" cy="162763"/>
          </a:xfrm>
          <a:prstGeom prst="rect">
            <a:avLst/>
          </a:prstGeom>
          <a:noFill/>
          <a:ln/>
        </p:spPr>
        <p:txBody>
          <a:bodyPr wrap="square" lIns="0" tIns="0" rIns="0" bIns="0" rtlCol="0" anchor="ctr"/>
          <a:lstStyle/>
          <a:p>
            <a:pPr marL="0" indent="0" algn="r">
              <a:buNone/>
            </a:pPr>
            <a:r>
              <a:rPr lang="en-US" sz="900" dirty="0">
                <a:solidFill>
                  <a:srgbClr val="999999"/>
                </a:solidFill>
                <a:latin typeface="Noto Sans JP" pitchFamily="34" charset="0"/>
                <a:ea typeface="Noto Sans JP" pitchFamily="34" charset="-122"/>
                <a:cs typeface="Noto Sans JP" pitchFamily="34" charset="-120"/>
              </a:rPr>
              <a:t>Source: 衛生管理マニュアル・設備設計基準</a:t>
            </a:r>
            <a:endParaRPr lang="en-US" sz="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9810598" y="-476402"/>
            <a:ext cx="2857500" cy="2857500"/>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286207" y="5238598"/>
            <a:ext cx="1904695" cy="1904695"/>
          </a:xfrm>
          <a:prstGeom prst="rect">
            <a:avLst/>
          </a:prstGeom>
          <a:solidFill>
            <a:srgbClr val="4A90E2">
              <a:alpha val="10000"/>
            </a:srgbClr>
          </a:solidFill>
          <a:ln w="12700">
            <a:solidFill>
              <a:srgbClr val="FFFFFF">
                <a:alpha val="0"/>
              </a:srgbClr>
            </a:solidFill>
            <a:prstDash val="solid"/>
          </a:ln>
        </p:spPr>
      </p:sp>
      <p:sp>
        <p:nvSpPr>
          <p:cNvPr id="6" name="Text 4"/>
          <p:cNvSpPr txBox="1"/>
          <p:nvPr/>
        </p:nvSpPr>
        <p:spPr>
          <a:xfrm>
            <a:off x="381305" y="286207"/>
            <a:ext cx="11621110" cy="372161"/>
          </a:xfrm>
          <a:prstGeom prst="rect">
            <a:avLst/>
          </a:prstGeom>
          <a:noFill/>
          <a:ln/>
        </p:spPr>
        <p:txBody>
          <a:bodyPr wrap="square" lIns="0" tIns="0" rIns="0" bIns="0" rtlCol="0" anchor="ctr"/>
          <a:lstStyle/>
          <a:p>
            <a:pPr marL="0" indent="0" algn="l">
              <a:buNone/>
            </a:pPr>
            <a:r>
              <a:rPr lang="en-US" sz="2400" b="1" dirty="0">
                <a:solidFill>
                  <a:srgbClr val="003366"/>
                </a:solidFill>
                <a:latin typeface="Montserrat" pitchFamily="34" charset="0"/>
                <a:ea typeface="Montserrat" pitchFamily="34" charset="-122"/>
                <a:cs typeface="Montserrat" pitchFamily="34" charset="-120"/>
              </a:rPr>
              <a:t>トイレ運用：清掃・補充・行列対策・アクセシビリティ</a:t>
            </a:r>
            <a:endParaRPr lang="en-US" sz="2400" dirty="0"/>
          </a:p>
        </p:txBody>
      </p:sp>
      <p:pic>
        <p:nvPicPr>
          <p:cNvPr id="7" name="Image 0" descr="preencoded.png"/>
          <p:cNvPicPr>
            <a:picLocks noChangeAspect="1"/>
          </p:cNvPicPr>
          <p:nvPr/>
        </p:nvPicPr>
        <p:blipFill>
          <a:blip r:embed="rId3"/>
          <a:srcRect t="-400" b="-400"/>
          <a:stretch/>
        </p:blipFill>
        <p:spPr>
          <a:xfrm>
            <a:off x="381305" y="761695"/>
            <a:ext cx="571500" cy="38405"/>
          </a:xfrm>
          <a:prstGeom prst="rect">
            <a:avLst/>
          </a:prstGeom>
        </p:spPr>
      </p:pic>
      <p:sp>
        <p:nvSpPr>
          <p:cNvPr id="8" name="Shape 5"/>
          <p:cNvSpPr/>
          <p:nvPr/>
        </p:nvSpPr>
        <p:spPr>
          <a:xfrm>
            <a:off x="381305" y="952805"/>
            <a:ext cx="3715207" cy="1962302"/>
          </a:xfrm>
          <a:prstGeom prst="roundRect">
            <a:avLst>
              <a:gd name="adj" fmla="val 3619"/>
            </a:avLst>
          </a:prstGeom>
          <a:solidFill>
            <a:srgbClr val="F0F8FF">
              <a:alpha val="60000"/>
            </a:srgbClr>
          </a:solidFill>
          <a:ln w="12700">
            <a:solidFill>
              <a:srgbClr val="4A90E2">
                <a:alpha val="20000"/>
              </a:srgbClr>
            </a:solidFill>
            <a:prstDash val="solid"/>
          </a:ln>
          <a:effectLst>
            <a:outerShdw blurRad="50800" dist="25400" dir="16200000" algn="bl" rotWithShape="0">
              <a:srgbClr val="000000">
                <a:alpha val="3000"/>
              </a:srgbClr>
            </a:outerShdw>
          </a:effectLst>
        </p:spPr>
      </p:sp>
      <p:sp>
        <p:nvSpPr>
          <p:cNvPr id="9" name="Shape 6"/>
          <p:cNvSpPr/>
          <p:nvPr/>
        </p:nvSpPr>
        <p:spPr>
          <a:xfrm>
            <a:off x="504749" y="1128370"/>
            <a:ext cx="304495" cy="304495"/>
          </a:xfrm>
          <a:prstGeom prst="ellipse">
            <a:avLst/>
          </a:prstGeom>
          <a:solidFill>
            <a:srgbClr val="E3F2FD"/>
          </a:solidFill>
          <a:ln w="12700">
            <a:solidFill>
              <a:srgbClr val="FFFFFF">
                <a:alpha val="0"/>
              </a:srgbClr>
            </a:solidFill>
            <a:prstDash val="solid"/>
          </a:ln>
        </p:spPr>
      </p:sp>
      <p:pic>
        <p:nvPicPr>
          <p:cNvPr id="10" name="Image 1" descr="preencoded.png"/>
          <p:cNvPicPr>
            <a:picLocks noChangeAspect="1"/>
          </p:cNvPicPr>
          <p:nvPr/>
        </p:nvPicPr>
        <p:blipFill>
          <a:blip r:embed="rId4"/>
          <a:srcRect l="-837" r="-837"/>
          <a:stretch/>
        </p:blipFill>
        <p:spPr>
          <a:xfrm>
            <a:off x="580644" y="1214323"/>
            <a:ext cx="152705" cy="133502"/>
          </a:xfrm>
          <a:prstGeom prst="rect">
            <a:avLst/>
          </a:prstGeom>
        </p:spPr>
      </p:pic>
      <p:sp>
        <p:nvSpPr>
          <p:cNvPr id="11" name="Text 7"/>
          <p:cNvSpPr txBox="1"/>
          <p:nvPr/>
        </p:nvSpPr>
        <p:spPr>
          <a:xfrm>
            <a:off x="905256" y="1076249"/>
            <a:ext cx="952805" cy="181051"/>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清掃・消毒管理</a:t>
            </a:r>
            <a:endParaRPr lang="en-US" sz="900" dirty="0"/>
          </a:p>
        </p:txBody>
      </p:sp>
      <p:sp>
        <p:nvSpPr>
          <p:cNvPr id="12" name="Shape 8"/>
          <p:cNvSpPr/>
          <p:nvPr/>
        </p:nvSpPr>
        <p:spPr>
          <a:xfrm>
            <a:off x="4238244" y="952805"/>
            <a:ext cx="3715207" cy="1962302"/>
          </a:xfrm>
          <a:prstGeom prst="roundRect">
            <a:avLst>
              <a:gd name="adj" fmla="val 3619"/>
            </a:avLst>
          </a:prstGeom>
          <a:solidFill>
            <a:srgbClr val="F0F8FF">
              <a:alpha val="60000"/>
            </a:srgbClr>
          </a:solidFill>
          <a:ln w="12700">
            <a:solidFill>
              <a:srgbClr val="4A90E2">
                <a:alpha val="20000"/>
              </a:srgbClr>
            </a:solidFill>
            <a:prstDash val="solid"/>
          </a:ln>
          <a:effectLst>
            <a:outerShdw blurRad="50800" dist="25400" dir="16200000" algn="bl" rotWithShape="0">
              <a:srgbClr val="000000">
                <a:alpha val="3000"/>
              </a:srgbClr>
            </a:outerShdw>
          </a:effectLst>
        </p:spPr>
      </p:sp>
      <p:sp>
        <p:nvSpPr>
          <p:cNvPr id="13" name="Shape 9"/>
          <p:cNvSpPr/>
          <p:nvPr/>
        </p:nvSpPr>
        <p:spPr>
          <a:xfrm>
            <a:off x="4362602" y="1128370"/>
            <a:ext cx="304495" cy="304495"/>
          </a:xfrm>
          <a:prstGeom prst="ellipse">
            <a:avLst/>
          </a:prstGeom>
          <a:solidFill>
            <a:srgbClr val="E8F5E9"/>
          </a:solidFill>
          <a:ln w="12700">
            <a:solidFill>
              <a:srgbClr val="FFFFFF">
                <a:alpha val="0"/>
              </a:srgbClr>
            </a:solidFill>
            <a:prstDash val="solid"/>
          </a:ln>
        </p:spPr>
      </p:sp>
      <p:pic>
        <p:nvPicPr>
          <p:cNvPr id="14" name="Image 2" descr="preencoded.png"/>
          <p:cNvPicPr>
            <a:picLocks noChangeAspect="1"/>
          </p:cNvPicPr>
          <p:nvPr/>
        </p:nvPicPr>
        <p:blipFill>
          <a:blip r:embed="rId5"/>
          <a:srcRect t="-1100" b="-1100"/>
          <a:stretch/>
        </p:blipFill>
        <p:spPr>
          <a:xfrm>
            <a:off x="4457700" y="1214323"/>
            <a:ext cx="114300" cy="133502"/>
          </a:xfrm>
          <a:prstGeom prst="rect">
            <a:avLst/>
          </a:prstGeom>
        </p:spPr>
      </p:pic>
      <p:sp>
        <p:nvSpPr>
          <p:cNvPr id="15" name="Text 10"/>
          <p:cNvSpPr txBox="1"/>
          <p:nvPr/>
        </p:nvSpPr>
        <p:spPr>
          <a:xfrm>
            <a:off x="4762195" y="1076249"/>
            <a:ext cx="705002" cy="181051"/>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消耗品管理</a:t>
            </a:r>
            <a:endParaRPr lang="en-US" sz="900" dirty="0"/>
          </a:p>
        </p:txBody>
      </p:sp>
      <p:sp>
        <p:nvSpPr>
          <p:cNvPr id="16" name="Shape 11"/>
          <p:cNvSpPr/>
          <p:nvPr/>
        </p:nvSpPr>
        <p:spPr>
          <a:xfrm>
            <a:off x="8096098" y="952805"/>
            <a:ext cx="3715207" cy="1962302"/>
          </a:xfrm>
          <a:prstGeom prst="roundRect">
            <a:avLst>
              <a:gd name="adj" fmla="val 3619"/>
            </a:avLst>
          </a:prstGeom>
          <a:solidFill>
            <a:srgbClr val="F0F8FF">
              <a:alpha val="60000"/>
            </a:srgbClr>
          </a:solidFill>
          <a:ln w="12700">
            <a:solidFill>
              <a:srgbClr val="4A90E2">
                <a:alpha val="20000"/>
              </a:srgbClr>
            </a:solidFill>
            <a:prstDash val="solid"/>
          </a:ln>
          <a:effectLst>
            <a:outerShdw blurRad="50800" dist="25400" dir="16200000" algn="bl" rotWithShape="0">
              <a:srgbClr val="000000">
                <a:alpha val="3000"/>
              </a:srgbClr>
            </a:outerShdw>
          </a:effectLst>
        </p:spPr>
      </p:sp>
      <p:sp>
        <p:nvSpPr>
          <p:cNvPr id="17" name="Shape 12"/>
          <p:cNvSpPr/>
          <p:nvPr/>
        </p:nvSpPr>
        <p:spPr>
          <a:xfrm>
            <a:off x="8220456" y="1128370"/>
            <a:ext cx="304495" cy="304495"/>
          </a:xfrm>
          <a:prstGeom prst="ellipse">
            <a:avLst/>
          </a:prstGeom>
          <a:solidFill>
            <a:srgbClr val="FFF3E0"/>
          </a:solidFill>
          <a:ln w="12700">
            <a:solidFill>
              <a:srgbClr val="FFFFFF">
                <a:alpha val="0"/>
              </a:srgbClr>
            </a:solidFill>
            <a:prstDash val="solid"/>
          </a:ln>
        </p:spPr>
      </p:sp>
      <p:pic>
        <p:nvPicPr>
          <p:cNvPr id="18" name="Image 3" descr="preencoded.png"/>
          <p:cNvPicPr>
            <a:picLocks noChangeAspect="1"/>
          </p:cNvPicPr>
          <p:nvPr/>
        </p:nvPicPr>
        <p:blipFill>
          <a:blip r:embed="rId6"/>
          <a:srcRect l="-1507" r="-1507"/>
          <a:stretch/>
        </p:blipFill>
        <p:spPr>
          <a:xfrm>
            <a:off x="8287207" y="1214323"/>
            <a:ext cx="171907" cy="133502"/>
          </a:xfrm>
          <a:prstGeom prst="rect">
            <a:avLst/>
          </a:prstGeom>
        </p:spPr>
      </p:pic>
      <p:sp>
        <p:nvSpPr>
          <p:cNvPr id="19" name="Text 13"/>
          <p:cNvSpPr txBox="1"/>
          <p:nvPr/>
        </p:nvSpPr>
        <p:spPr>
          <a:xfrm>
            <a:off x="8620049" y="1076249"/>
            <a:ext cx="952805" cy="181051"/>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行列監視・誘導</a:t>
            </a:r>
            <a:endParaRPr lang="en-US" sz="900" dirty="0"/>
          </a:p>
        </p:txBody>
      </p:sp>
      <p:sp>
        <p:nvSpPr>
          <p:cNvPr id="20" name="Shape 14"/>
          <p:cNvSpPr/>
          <p:nvPr/>
        </p:nvSpPr>
        <p:spPr>
          <a:xfrm>
            <a:off x="381305" y="3159252"/>
            <a:ext cx="3715207" cy="1962302"/>
          </a:xfrm>
          <a:prstGeom prst="roundRect">
            <a:avLst>
              <a:gd name="adj" fmla="val 3619"/>
            </a:avLst>
          </a:prstGeom>
          <a:solidFill>
            <a:srgbClr val="F0F8FF">
              <a:alpha val="60000"/>
            </a:srgbClr>
          </a:solidFill>
          <a:ln w="12700">
            <a:solidFill>
              <a:srgbClr val="4A90E2">
                <a:alpha val="20000"/>
              </a:srgbClr>
            </a:solidFill>
            <a:prstDash val="solid"/>
          </a:ln>
          <a:effectLst>
            <a:outerShdw blurRad="50800" dist="25400" dir="16200000" algn="bl" rotWithShape="0">
              <a:srgbClr val="000000">
                <a:alpha val="3000"/>
              </a:srgbClr>
            </a:outerShdw>
          </a:effectLst>
        </p:spPr>
      </p:sp>
      <p:sp>
        <p:nvSpPr>
          <p:cNvPr id="21" name="Shape 15"/>
          <p:cNvSpPr/>
          <p:nvPr/>
        </p:nvSpPr>
        <p:spPr>
          <a:xfrm>
            <a:off x="504749" y="3334817"/>
            <a:ext cx="304495" cy="304495"/>
          </a:xfrm>
          <a:prstGeom prst="ellipse">
            <a:avLst/>
          </a:prstGeom>
          <a:solidFill>
            <a:srgbClr val="F3E5F5"/>
          </a:solidFill>
          <a:ln w="12700">
            <a:solidFill>
              <a:srgbClr val="FFFFFF">
                <a:alpha val="0"/>
              </a:srgbClr>
            </a:solidFill>
            <a:prstDash val="solid"/>
          </a:ln>
        </p:spPr>
      </p:sp>
      <p:pic>
        <p:nvPicPr>
          <p:cNvPr id="22" name="Image 4" descr="preencoded.png"/>
          <p:cNvPicPr>
            <a:picLocks noChangeAspect="1"/>
          </p:cNvPicPr>
          <p:nvPr/>
        </p:nvPicPr>
        <p:blipFill>
          <a:blip r:embed="rId7"/>
          <a:srcRect/>
          <a:stretch/>
        </p:blipFill>
        <p:spPr>
          <a:xfrm>
            <a:off x="590702" y="3420770"/>
            <a:ext cx="133502" cy="133502"/>
          </a:xfrm>
          <a:prstGeom prst="rect">
            <a:avLst/>
          </a:prstGeom>
        </p:spPr>
      </p:pic>
      <p:sp>
        <p:nvSpPr>
          <p:cNvPr id="23" name="Text 16"/>
          <p:cNvSpPr txBox="1"/>
          <p:nvPr/>
        </p:nvSpPr>
        <p:spPr>
          <a:xfrm>
            <a:off x="905256" y="3282696"/>
            <a:ext cx="1214323" cy="181051"/>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多目的・車椅子対応</a:t>
            </a:r>
            <a:endParaRPr lang="en-US" sz="900" dirty="0"/>
          </a:p>
        </p:txBody>
      </p:sp>
      <p:sp>
        <p:nvSpPr>
          <p:cNvPr id="24" name="Shape 17"/>
          <p:cNvSpPr/>
          <p:nvPr/>
        </p:nvSpPr>
        <p:spPr>
          <a:xfrm>
            <a:off x="4238244" y="3159252"/>
            <a:ext cx="3715207" cy="1962302"/>
          </a:xfrm>
          <a:prstGeom prst="roundRect">
            <a:avLst>
              <a:gd name="adj" fmla="val 3619"/>
            </a:avLst>
          </a:prstGeom>
          <a:solidFill>
            <a:srgbClr val="F0F8FF">
              <a:alpha val="60000"/>
            </a:srgbClr>
          </a:solidFill>
          <a:ln w="12700">
            <a:solidFill>
              <a:srgbClr val="4A90E2">
                <a:alpha val="20000"/>
              </a:srgbClr>
            </a:solidFill>
            <a:prstDash val="solid"/>
          </a:ln>
          <a:effectLst>
            <a:outerShdw blurRad="50800" dist="25400" dir="16200000" algn="bl" rotWithShape="0">
              <a:srgbClr val="000000">
                <a:alpha val="3000"/>
              </a:srgbClr>
            </a:outerShdw>
          </a:effectLst>
        </p:spPr>
      </p:sp>
      <p:sp>
        <p:nvSpPr>
          <p:cNvPr id="25" name="Shape 18"/>
          <p:cNvSpPr/>
          <p:nvPr/>
        </p:nvSpPr>
        <p:spPr>
          <a:xfrm>
            <a:off x="4362602" y="3334817"/>
            <a:ext cx="304495" cy="304495"/>
          </a:xfrm>
          <a:prstGeom prst="ellipse">
            <a:avLst/>
          </a:prstGeom>
          <a:solidFill>
            <a:srgbClr val="E1F5FE"/>
          </a:solidFill>
          <a:ln w="12700">
            <a:solidFill>
              <a:srgbClr val="FFFFFF">
                <a:alpha val="0"/>
              </a:srgbClr>
            </a:solidFill>
            <a:prstDash val="solid"/>
          </a:ln>
        </p:spPr>
      </p:sp>
      <p:pic>
        <p:nvPicPr>
          <p:cNvPr id="26" name="Image 5" descr="preencoded.png"/>
          <p:cNvPicPr>
            <a:picLocks noChangeAspect="1"/>
          </p:cNvPicPr>
          <p:nvPr/>
        </p:nvPicPr>
        <p:blipFill>
          <a:blip r:embed="rId8"/>
          <a:srcRect l="-1507" r="-1507"/>
          <a:stretch/>
        </p:blipFill>
        <p:spPr>
          <a:xfrm>
            <a:off x="4472330" y="3420770"/>
            <a:ext cx="85954" cy="133502"/>
          </a:xfrm>
          <a:prstGeom prst="rect">
            <a:avLst/>
          </a:prstGeom>
        </p:spPr>
      </p:pic>
      <p:sp>
        <p:nvSpPr>
          <p:cNvPr id="27" name="Text 19"/>
          <p:cNvSpPr txBox="1"/>
          <p:nvPr/>
        </p:nvSpPr>
        <p:spPr>
          <a:xfrm>
            <a:off x="4762195" y="3282696"/>
            <a:ext cx="1347826" cy="181051"/>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女性専用・ベビーケア</a:t>
            </a:r>
            <a:endParaRPr lang="en-US" sz="900" dirty="0"/>
          </a:p>
        </p:txBody>
      </p:sp>
      <p:sp>
        <p:nvSpPr>
          <p:cNvPr id="28" name="Shape 20"/>
          <p:cNvSpPr/>
          <p:nvPr/>
        </p:nvSpPr>
        <p:spPr>
          <a:xfrm>
            <a:off x="8096098" y="3159252"/>
            <a:ext cx="3715207" cy="1962302"/>
          </a:xfrm>
          <a:prstGeom prst="roundRect">
            <a:avLst>
              <a:gd name="adj" fmla="val 3619"/>
            </a:avLst>
          </a:prstGeom>
          <a:solidFill>
            <a:srgbClr val="F0F8FF">
              <a:alpha val="60000"/>
            </a:srgbClr>
          </a:solidFill>
          <a:ln w="12700">
            <a:solidFill>
              <a:srgbClr val="4A90E2">
                <a:alpha val="20000"/>
              </a:srgbClr>
            </a:solidFill>
            <a:prstDash val="solid"/>
          </a:ln>
          <a:effectLst>
            <a:outerShdw blurRad="50800" dist="25400" dir="16200000" algn="bl" rotWithShape="0">
              <a:srgbClr val="000000">
                <a:alpha val="3000"/>
              </a:srgbClr>
            </a:outerShdw>
          </a:effectLst>
        </p:spPr>
      </p:sp>
      <p:sp>
        <p:nvSpPr>
          <p:cNvPr id="29" name="Shape 21"/>
          <p:cNvSpPr/>
          <p:nvPr/>
        </p:nvSpPr>
        <p:spPr>
          <a:xfrm>
            <a:off x="8220456" y="3334817"/>
            <a:ext cx="304495" cy="304495"/>
          </a:xfrm>
          <a:prstGeom prst="ellipse">
            <a:avLst/>
          </a:prstGeom>
          <a:solidFill>
            <a:srgbClr val="FFEBEE"/>
          </a:solidFill>
          <a:ln w="12700">
            <a:solidFill>
              <a:srgbClr val="FFFFFF">
                <a:alpha val="0"/>
              </a:srgbClr>
            </a:solidFill>
            <a:prstDash val="solid"/>
          </a:ln>
        </p:spPr>
      </p:sp>
      <p:pic>
        <p:nvPicPr>
          <p:cNvPr id="30" name="Image 6" descr="preencoded.png"/>
          <p:cNvPicPr>
            <a:picLocks noChangeAspect="1"/>
          </p:cNvPicPr>
          <p:nvPr/>
        </p:nvPicPr>
        <p:blipFill>
          <a:blip r:embed="rId9"/>
          <a:srcRect/>
          <a:stretch/>
        </p:blipFill>
        <p:spPr>
          <a:xfrm>
            <a:off x="8305495" y="3420770"/>
            <a:ext cx="133502" cy="133502"/>
          </a:xfrm>
          <a:prstGeom prst="rect">
            <a:avLst/>
          </a:prstGeom>
        </p:spPr>
      </p:pic>
      <p:sp>
        <p:nvSpPr>
          <p:cNvPr id="31" name="Text 22"/>
          <p:cNvSpPr txBox="1"/>
          <p:nvPr/>
        </p:nvSpPr>
        <p:spPr>
          <a:xfrm>
            <a:off x="8620049" y="3282696"/>
            <a:ext cx="1214323" cy="181051"/>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安全確認・苦情対応</a:t>
            </a:r>
            <a:endParaRPr lang="en-US" sz="900" dirty="0"/>
          </a:p>
        </p:txBody>
      </p:sp>
      <p:sp>
        <p:nvSpPr>
          <p:cNvPr id="32" name="Shape 23"/>
          <p:cNvSpPr/>
          <p:nvPr/>
        </p:nvSpPr>
        <p:spPr>
          <a:xfrm>
            <a:off x="381305" y="5365699"/>
            <a:ext cx="11430000" cy="1009498"/>
          </a:xfrm>
          <a:prstGeom prst="roundRect">
            <a:avLst>
              <a:gd name="adj" fmla="val 13672"/>
            </a:avLst>
          </a:prstGeom>
          <a:solidFill>
            <a:srgbClr val="F0F8FF">
              <a:alpha val="60000"/>
            </a:srgbClr>
          </a:solidFill>
          <a:ln w="12700">
            <a:solidFill>
              <a:srgbClr val="4A90E2">
                <a:alpha val="20000"/>
              </a:srgbClr>
            </a:solidFill>
            <a:prstDash val="solid"/>
          </a:ln>
          <a:effectLst>
            <a:outerShdw blurRad="50800" dist="25400" dir="16200000" algn="bl" rotWithShape="0">
              <a:srgbClr val="000000">
                <a:alpha val="3000"/>
              </a:srgbClr>
            </a:outerShdw>
          </a:effectLst>
        </p:spPr>
      </p:sp>
      <p:sp>
        <p:nvSpPr>
          <p:cNvPr id="33" name="Shape 24"/>
          <p:cNvSpPr/>
          <p:nvPr/>
        </p:nvSpPr>
        <p:spPr>
          <a:xfrm>
            <a:off x="504749" y="5680253"/>
            <a:ext cx="381305" cy="381305"/>
          </a:xfrm>
          <a:prstGeom prst="ellipse">
            <a:avLst/>
          </a:prstGeom>
          <a:solidFill>
            <a:srgbClr val="E3F2FD"/>
          </a:solidFill>
          <a:ln w="12700">
            <a:solidFill>
              <a:srgbClr val="FFFFFF">
                <a:alpha val="0"/>
              </a:srgbClr>
            </a:solidFill>
            <a:prstDash val="solid"/>
          </a:ln>
        </p:spPr>
      </p:sp>
      <p:pic>
        <p:nvPicPr>
          <p:cNvPr id="34" name="Image 7" descr="preencoded.png"/>
          <p:cNvPicPr>
            <a:picLocks noChangeAspect="1"/>
          </p:cNvPicPr>
          <p:nvPr/>
        </p:nvPicPr>
        <p:blipFill>
          <a:blip r:embed="rId10"/>
          <a:srcRect/>
          <a:stretch/>
        </p:blipFill>
        <p:spPr>
          <a:xfrm>
            <a:off x="609905" y="5784494"/>
            <a:ext cx="171907" cy="171907"/>
          </a:xfrm>
          <a:prstGeom prst="rect">
            <a:avLst/>
          </a:prstGeom>
        </p:spPr>
      </p:pic>
      <p:sp>
        <p:nvSpPr>
          <p:cNvPr id="35" name="Text 25"/>
          <p:cNvSpPr txBox="1"/>
          <p:nvPr/>
        </p:nvSpPr>
        <p:spPr>
          <a:xfrm>
            <a:off x="1028700" y="5704027"/>
            <a:ext cx="1811426" cy="181051"/>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運用状況サマリー</a:t>
            </a:r>
            <a:endParaRPr lang="en-US" sz="900" dirty="0"/>
          </a:p>
        </p:txBody>
      </p:sp>
      <p:sp>
        <p:nvSpPr>
          <p:cNvPr id="36" name="Text 26"/>
          <p:cNvSpPr txBox="1"/>
          <p:nvPr/>
        </p:nvSpPr>
        <p:spPr>
          <a:xfrm>
            <a:off x="1028700" y="5885078"/>
            <a:ext cx="1811426"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トイレ運用の全体的な状況と改善点</a:t>
            </a:r>
            <a:endParaRPr lang="en-US" sz="800" dirty="0"/>
          </a:p>
        </p:txBody>
      </p:sp>
      <p:sp>
        <p:nvSpPr>
          <p:cNvPr id="37" name="Text 27"/>
          <p:cNvSpPr txBox="1"/>
          <p:nvPr/>
        </p:nvSpPr>
        <p:spPr>
          <a:xfrm>
            <a:off x="9186062" y="5675681"/>
            <a:ext cx="553212" cy="247802"/>
          </a:xfrm>
          <a:prstGeom prst="rect">
            <a:avLst/>
          </a:prstGeom>
          <a:noFill/>
          <a:ln/>
        </p:spPr>
        <p:txBody>
          <a:bodyPr wrap="square" lIns="0" tIns="0" rIns="0" bIns="0" rtlCol="0" anchor="ctr"/>
          <a:lstStyle/>
          <a:p>
            <a:pPr marL="0" indent="0" algn="ctr">
              <a:buNone/>
            </a:pPr>
            <a:r>
              <a:rPr lang="en-US" sz="1300" b="1" dirty="0">
                <a:solidFill>
                  <a:srgbClr val="2E7D32"/>
                </a:solidFill>
                <a:latin typeface="Noto Sans JP" pitchFamily="34" charset="0"/>
                <a:ea typeface="Noto Sans JP" pitchFamily="34" charset="-122"/>
                <a:cs typeface="Noto Sans JP" pitchFamily="34" charset="-120"/>
              </a:rPr>
              <a:t>98%</a:t>
            </a:r>
            <a:endParaRPr lang="en-US" sz="1300" dirty="0"/>
          </a:p>
        </p:txBody>
      </p:sp>
      <p:sp>
        <p:nvSpPr>
          <p:cNvPr id="38" name="Text 28"/>
          <p:cNvSpPr txBox="1"/>
          <p:nvPr/>
        </p:nvSpPr>
        <p:spPr>
          <a:xfrm>
            <a:off x="9186062" y="5922569"/>
            <a:ext cx="553212"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清掃完了率</a:t>
            </a:r>
            <a:endParaRPr lang="en-US" sz="800" dirty="0"/>
          </a:p>
        </p:txBody>
      </p:sp>
      <p:sp>
        <p:nvSpPr>
          <p:cNvPr id="39" name="Text 29"/>
          <p:cNvSpPr txBox="1"/>
          <p:nvPr/>
        </p:nvSpPr>
        <p:spPr>
          <a:xfrm>
            <a:off x="9852660" y="5675681"/>
            <a:ext cx="648310" cy="247802"/>
          </a:xfrm>
          <a:prstGeom prst="rect">
            <a:avLst/>
          </a:prstGeom>
          <a:noFill/>
          <a:ln/>
        </p:spPr>
        <p:txBody>
          <a:bodyPr wrap="square" lIns="0" tIns="0" rIns="0" bIns="0" rtlCol="0" anchor="ctr"/>
          <a:lstStyle/>
          <a:p>
            <a:pPr marL="0" indent="0" algn="ctr">
              <a:buNone/>
            </a:pPr>
            <a:r>
              <a:rPr lang="en-US" sz="1300" b="1" dirty="0">
                <a:solidFill>
                  <a:srgbClr val="1976D2"/>
                </a:solidFill>
                <a:latin typeface="Noto Sans JP" pitchFamily="34" charset="0"/>
                <a:ea typeface="Noto Sans JP" pitchFamily="34" charset="-122"/>
                <a:cs typeface="Noto Sans JP" pitchFamily="34" charset="-120"/>
              </a:rPr>
              <a:t>95%</a:t>
            </a:r>
            <a:endParaRPr lang="en-US" sz="1300" dirty="0"/>
          </a:p>
        </p:txBody>
      </p:sp>
      <p:sp>
        <p:nvSpPr>
          <p:cNvPr id="40" name="Text 30"/>
          <p:cNvSpPr txBox="1"/>
          <p:nvPr/>
        </p:nvSpPr>
        <p:spPr>
          <a:xfrm>
            <a:off x="9852660" y="5922569"/>
            <a:ext cx="648310"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消耗品充足率</a:t>
            </a:r>
            <a:endParaRPr lang="en-US" sz="800" dirty="0"/>
          </a:p>
        </p:txBody>
      </p:sp>
      <p:sp>
        <p:nvSpPr>
          <p:cNvPr id="41" name="Text 31"/>
          <p:cNvSpPr txBox="1"/>
          <p:nvPr/>
        </p:nvSpPr>
        <p:spPr>
          <a:xfrm>
            <a:off x="10615270" y="5675681"/>
            <a:ext cx="448056" cy="247802"/>
          </a:xfrm>
          <a:prstGeom prst="rect">
            <a:avLst/>
          </a:prstGeom>
          <a:noFill/>
          <a:ln/>
        </p:spPr>
        <p:txBody>
          <a:bodyPr wrap="square" lIns="0" tIns="0" rIns="0" bIns="0" rtlCol="0" anchor="ctr"/>
          <a:lstStyle/>
          <a:p>
            <a:pPr marL="0" indent="0" algn="ctr">
              <a:buNone/>
            </a:pPr>
            <a:r>
              <a:rPr lang="en-US" sz="1300" b="1" dirty="0">
                <a:solidFill>
                  <a:srgbClr val="F57C00"/>
                </a:solidFill>
                <a:latin typeface="Noto Sans JP" pitchFamily="34" charset="0"/>
                <a:ea typeface="Noto Sans JP" pitchFamily="34" charset="-122"/>
                <a:cs typeface="Noto Sans JP" pitchFamily="34" charset="-120"/>
              </a:rPr>
              <a:t>92%</a:t>
            </a:r>
            <a:endParaRPr lang="en-US" sz="1300" dirty="0"/>
          </a:p>
        </p:txBody>
      </p:sp>
      <p:sp>
        <p:nvSpPr>
          <p:cNvPr id="42" name="Text 32"/>
          <p:cNvSpPr txBox="1"/>
          <p:nvPr/>
        </p:nvSpPr>
        <p:spPr>
          <a:xfrm>
            <a:off x="10615270" y="5922569"/>
            <a:ext cx="448056"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満足度</a:t>
            </a:r>
            <a:endParaRPr lang="en-US" sz="800" dirty="0"/>
          </a:p>
        </p:txBody>
      </p:sp>
      <p:sp>
        <p:nvSpPr>
          <p:cNvPr id="43" name="Text 33"/>
          <p:cNvSpPr txBox="1"/>
          <p:nvPr/>
        </p:nvSpPr>
        <p:spPr>
          <a:xfrm>
            <a:off x="11173054" y="5675681"/>
            <a:ext cx="553212" cy="247802"/>
          </a:xfrm>
          <a:prstGeom prst="rect">
            <a:avLst/>
          </a:prstGeom>
          <a:noFill/>
          <a:ln/>
        </p:spPr>
        <p:txBody>
          <a:bodyPr wrap="square" lIns="0" tIns="0" rIns="0" bIns="0" rtlCol="0" anchor="ctr"/>
          <a:lstStyle/>
          <a:p>
            <a:pPr marL="0" indent="0" algn="ctr">
              <a:buNone/>
            </a:pPr>
            <a:r>
              <a:rPr lang="en-US" sz="1300" b="1" dirty="0">
                <a:solidFill>
                  <a:srgbClr val="C62828"/>
                </a:solidFill>
                <a:latin typeface="Noto Sans JP" pitchFamily="34" charset="0"/>
                <a:ea typeface="Noto Sans JP" pitchFamily="34" charset="-122"/>
                <a:cs typeface="Noto Sans JP" pitchFamily="34" charset="-120"/>
              </a:rPr>
              <a:t>2件</a:t>
            </a:r>
            <a:endParaRPr lang="en-US" sz="1300" dirty="0"/>
          </a:p>
        </p:txBody>
      </p:sp>
      <p:sp>
        <p:nvSpPr>
          <p:cNvPr id="44" name="Text 34"/>
          <p:cNvSpPr txBox="1"/>
          <p:nvPr/>
        </p:nvSpPr>
        <p:spPr>
          <a:xfrm>
            <a:off x="11173054" y="5922569"/>
            <a:ext cx="553212" cy="143561"/>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未解決案件</a:t>
            </a:r>
            <a:endParaRPr lang="en-US" sz="800" dirty="0"/>
          </a:p>
        </p:txBody>
      </p:sp>
      <p:sp>
        <p:nvSpPr>
          <p:cNvPr id="45" name="Shape 35"/>
          <p:cNvSpPr/>
          <p:nvPr/>
        </p:nvSpPr>
        <p:spPr>
          <a:xfrm>
            <a:off x="905256" y="1304849"/>
            <a:ext cx="342900" cy="181051"/>
          </a:xfrm>
          <a:prstGeom prst="roundRect">
            <a:avLst>
              <a:gd name="adj" fmla="val 212653"/>
            </a:avLst>
          </a:prstGeom>
          <a:solidFill>
            <a:srgbClr val="E8F5E9"/>
          </a:solidFill>
          <a:ln w="12700">
            <a:solidFill>
              <a:srgbClr val="FFFFFF">
                <a:alpha val="0"/>
              </a:srgbClr>
            </a:solidFill>
            <a:prstDash val="solid"/>
          </a:ln>
        </p:spPr>
      </p:sp>
      <p:sp>
        <p:nvSpPr>
          <p:cNvPr id="46" name="Text 36"/>
          <p:cNvSpPr txBox="1"/>
          <p:nvPr/>
        </p:nvSpPr>
        <p:spPr>
          <a:xfrm>
            <a:off x="905256" y="1304849"/>
            <a:ext cx="400507"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dirty="0">
                <a:solidFill>
                  <a:srgbClr val="2E7D32"/>
                </a:solidFill>
                <a:latin typeface="Noto Sans JP" pitchFamily="34" charset="0"/>
                <a:ea typeface="Noto Sans JP" pitchFamily="34" charset="-122"/>
                <a:cs typeface="Noto Sans JP" pitchFamily="34" charset="-120"/>
              </a:rPr>
              <a:t>良好</a:t>
            </a:r>
            <a:endParaRPr lang="en-US" sz="800" dirty="0"/>
          </a:p>
        </p:txBody>
      </p:sp>
      <p:sp>
        <p:nvSpPr>
          <p:cNvPr id="47" name="Shape 37"/>
          <p:cNvSpPr/>
          <p:nvPr/>
        </p:nvSpPr>
        <p:spPr>
          <a:xfrm>
            <a:off x="4762195" y="1304849"/>
            <a:ext cx="437998" cy="181051"/>
          </a:xfrm>
          <a:prstGeom prst="roundRect">
            <a:avLst>
              <a:gd name="adj" fmla="val 212653"/>
            </a:avLst>
          </a:prstGeom>
          <a:solidFill>
            <a:srgbClr val="FFF3E0"/>
          </a:solidFill>
          <a:ln w="12700">
            <a:solidFill>
              <a:srgbClr val="FFFFFF">
                <a:alpha val="0"/>
              </a:srgbClr>
            </a:solidFill>
            <a:prstDash val="solid"/>
          </a:ln>
        </p:spPr>
      </p:sp>
      <p:sp>
        <p:nvSpPr>
          <p:cNvPr id="48" name="Text 38"/>
          <p:cNvSpPr txBox="1"/>
          <p:nvPr/>
        </p:nvSpPr>
        <p:spPr>
          <a:xfrm>
            <a:off x="4762195" y="1304849"/>
            <a:ext cx="495605"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dirty="0">
                <a:solidFill>
                  <a:srgbClr val="EF6C00"/>
                </a:solidFill>
                <a:latin typeface="Noto Sans JP" pitchFamily="34" charset="0"/>
                <a:ea typeface="Noto Sans JP" pitchFamily="34" charset="-122"/>
                <a:cs typeface="Noto Sans JP" pitchFamily="34" charset="-120"/>
              </a:rPr>
              <a:t>要確認</a:t>
            </a:r>
            <a:endParaRPr lang="en-US" sz="800" dirty="0"/>
          </a:p>
        </p:txBody>
      </p:sp>
      <p:sp>
        <p:nvSpPr>
          <p:cNvPr id="49" name="Shape 39"/>
          <p:cNvSpPr/>
          <p:nvPr/>
        </p:nvSpPr>
        <p:spPr>
          <a:xfrm>
            <a:off x="8620049" y="1304849"/>
            <a:ext cx="342900" cy="181051"/>
          </a:xfrm>
          <a:prstGeom prst="roundRect">
            <a:avLst>
              <a:gd name="adj" fmla="val 212653"/>
            </a:avLst>
          </a:prstGeom>
          <a:solidFill>
            <a:srgbClr val="E8F5E9"/>
          </a:solidFill>
          <a:ln w="12700">
            <a:solidFill>
              <a:srgbClr val="FFFFFF">
                <a:alpha val="0"/>
              </a:srgbClr>
            </a:solidFill>
            <a:prstDash val="solid"/>
          </a:ln>
        </p:spPr>
      </p:sp>
      <p:sp>
        <p:nvSpPr>
          <p:cNvPr id="50" name="Text 40"/>
          <p:cNvSpPr txBox="1"/>
          <p:nvPr/>
        </p:nvSpPr>
        <p:spPr>
          <a:xfrm>
            <a:off x="8620049" y="1304849"/>
            <a:ext cx="400507"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dirty="0">
                <a:solidFill>
                  <a:srgbClr val="2E7D32"/>
                </a:solidFill>
                <a:latin typeface="Noto Sans JP" pitchFamily="34" charset="0"/>
                <a:ea typeface="Noto Sans JP" pitchFamily="34" charset="-122"/>
                <a:cs typeface="Noto Sans JP" pitchFamily="34" charset="-120"/>
              </a:rPr>
              <a:t>正常</a:t>
            </a:r>
            <a:endParaRPr lang="en-US" sz="800" dirty="0"/>
          </a:p>
        </p:txBody>
      </p:sp>
      <p:sp>
        <p:nvSpPr>
          <p:cNvPr id="51" name="Shape 41"/>
          <p:cNvSpPr/>
          <p:nvPr/>
        </p:nvSpPr>
        <p:spPr>
          <a:xfrm>
            <a:off x="905256" y="3511296"/>
            <a:ext cx="342900" cy="181051"/>
          </a:xfrm>
          <a:prstGeom prst="roundRect">
            <a:avLst>
              <a:gd name="adj" fmla="val 212653"/>
            </a:avLst>
          </a:prstGeom>
          <a:solidFill>
            <a:srgbClr val="E8F5E9"/>
          </a:solidFill>
          <a:ln w="12700">
            <a:solidFill>
              <a:srgbClr val="FFFFFF">
                <a:alpha val="0"/>
              </a:srgbClr>
            </a:solidFill>
            <a:prstDash val="solid"/>
          </a:ln>
        </p:spPr>
      </p:sp>
      <p:sp>
        <p:nvSpPr>
          <p:cNvPr id="52" name="Text 42"/>
          <p:cNvSpPr txBox="1"/>
          <p:nvPr/>
        </p:nvSpPr>
        <p:spPr>
          <a:xfrm>
            <a:off x="905256" y="3511296"/>
            <a:ext cx="400507"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dirty="0">
                <a:solidFill>
                  <a:srgbClr val="2E7D32"/>
                </a:solidFill>
                <a:latin typeface="Noto Sans JP" pitchFamily="34" charset="0"/>
                <a:ea typeface="Noto Sans JP" pitchFamily="34" charset="-122"/>
                <a:cs typeface="Noto Sans JP" pitchFamily="34" charset="-120"/>
              </a:rPr>
              <a:t>完備</a:t>
            </a:r>
            <a:endParaRPr lang="en-US" sz="800" dirty="0"/>
          </a:p>
        </p:txBody>
      </p:sp>
      <p:sp>
        <p:nvSpPr>
          <p:cNvPr id="53" name="Shape 43"/>
          <p:cNvSpPr/>
          <p:nvPr/>
        </p:nvSpPr>
        <p:spPr>
          <a:xfrm>
            <a:off x="4762195" y="3511296"/>
            <a:ext cx="342900" cy="181051"/>
          </a:xfrm>
          <a:prstGeom prst="roundRect">
            <a:avLst>
              <a:gd name="adj" fmla="val 212653"/>
            </a:avLst>
          </a:prstGeom>
          <a:solidFill>
            <a:srgbClr val="E8F5E9"/>
          </a:solidFill>
          <a:ln w="12700">
            <a:solidFill>
              <a:srgbClr val="FFFFFF">
                <a:alpha val="0"/>
              </a:srgbClr>
            </a:solidFill>
            <a:prstDash val="solid"/>
          </a:ln>
        </p:spPr>
      </p:sp>
      <p:sp>
        <p:nvSpPr>
          <p:cNvPr id="54" name="Text 44"/>
          <p:cNvSpPr txBox="1"/>
          <p:nvPr/>
        </p:nvSpPr>
        <p:spPr>
          <a:xfrm>
            <a:off x="4762195" y="3511296"/>
            <a:ext cx="400507"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dirty="0">
                <a:solidFill>
                  <a:srgbClr val="2E7D32"/>
                </a:solidFill>
                <a:latin typeface="Noto Sans JP" pitchFamily="34" charset="0"/>
                <a:ea typeface="Noto Sans JP" pitchFamily="34" charset="-122"/>
                <a:cs typeface="Noto Sans JP" pitchFamily="34" charset="-120"/>
              </a:rPr>
              <a:t>完備</a:t>
            </a:r>
            <a:endParaRPr lang="en-US" sz="800" dirty="0"/>
          </a:p>
        </p:txBody>
      </p:sp>
      <p:sp>
        <p:nvSpPr>
          <p:cNvPr id="55" name="Shape 45"/>
          <p:cNvSpPr/>
          <p:nvPr/>
        </p:nvSpPr>
        <p:spPr>
          <a:xfrm>
            <a:off x="8620049" y="3511296"/>
            <a:ext cx="437998" cy="181051"/>
          </a:xfrm>
          <a:prstGeom prst="roundRect">
            <a:avLst>
              <a:gd name="adj" fmla="val 212653"/>
            </a:avLst>
          </a:prstGeom>
          <a:solidFill>
            <a:srgbClr val="FFF3E0"/>
          </a:solidFill>
          <a:ln w="12700">
            <a:solidFill>
              <a:srgbClr val="FFFFFF">
                <a:alpha val="0"/>
              </a:srgbClr>
            </a:solidFill>
            <a:prstDash val="solid"/>
          </a:ln>
        </p:spPr>
      </p:sp>
      <p:sp>
        <p:nvSpPr>
          <p:cNvPr id="56" name="Text 46"/>
          <p:cNvSpPr txBox="1"/>
          <p:nvPr/>
        </p:nvSpPr>
        <p:spPr>
          <a:xfrm>
            <a:off x="8620049" y="3511296"/>
            <a:ext cx="495605"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dirty="0">
                <a:solidFill>
                  <a:srgbClr val="EF6C00"/>
                </a:solidFill>
                <a:latin typeface="Noto Sans JP" pitchFamily="34" charset="0"/>
                <a:ea typeface="Noto Sans JP" pitchFamily="34" charset="-122"/>
                <a:cs typeface="Noto Sans JP" pitchFamily="34" charset="-120"/>
              </a:rPr>
              <a:t>要注意</a:t>
            </a:r>
            <a:endParaRPr lang="en-US" sz="800" dirty="0"/>
          </a:p>
        </p:txBody>
      </p:sp>
      <p:sp>
        <p:nvSpPr>
          <p:cNvPr id="57" name="Text 47"/>
          <p:cNvSpPr txBox="1"/>
          <p:nvPr/>
        </p:nvSpPr>
        <p:spPr>
          <a:xfrm>
            <a:off x="504749" y="1561795"/>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定期巡回：30分/回</a:t>
            </a:r>
            <a:endParaRPr lang="en-US" sz="800" dirty="0"/>
          </a:p>
        </p:txBody>
      </p:sp>
      <p:sp>
        <p:nvSpPr>
          <p:cNvPr id="58" name="Text 48"/>
          <p:cNvSpPr txBox="1"/>
          <p:nvPr/>
        </p:nvSpPr>
        <p:spPr>
          <a:xfrm>
            <a:off x="504749" y="1746504"/>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消毒頻度：1時間/回</a:t>
            </a:r>
            <a:endParaRPr lang="en-US" sz="800" dirty="0"/>
          </a:p>
        </p:txBody>
      </p:sp>
      <p:sp>
        <p:nvSpPr>
          <p:cNvPr id="59" name="Text 49"/>
          <p:cNvSpPr txBox="1"/>
          <p:nvPr/>
        </p:nvSpPr>
        <p:spPr>
          <a:xfrm>
            <a:off x="504749" y="1932127"/>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記録管理：デジタル化</a:t>
            </a:r>
            <a:endParaRPr lang="en-US" sz="800" dirty="0"/>
          </a:p>
        </p:txBody>
      </p:sp>
      <p:sp>
        <p:nvSpPr>
          <p:cNvPr id="60" name="Text 50"/>
          <p:cNvSpPr txBox="1"/>
          <p:nvPr/>
        </p:nvSpPr>
        <p:spPr>
          <a:xfrm>
            <a:off x="2286000" y="1561795"/>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清掃スタッフ：4名/区域</a:t>
            </a:r>
            <a:endParaRPr lang="en-US" sz="800" dirty="0"/>
          </a:p>
        </p:txBody>
      </p:sp>
      <p:sp>
        <p:nvSpPr>
          <p:cNvPr id="61" name="Text 51"/>
          <p:cNvSpPr txBox="1"/>
          <p:nvPr/>
        </p:nvSpPr>
        <p:spPr>
          <a:xfrm>
            <a:off x="2286000" y="1746504"/>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検査項目：10項目</a:t>
            </a:r>
            <a:endParaRPr lang="en-US" sz="800" dirty="0"/>
          </a:p>
        </p:txBody>
      </p:sp>
      <p:sp>
        <p:nvSpPr>
          <p:cNvPr id="62" name="Text 52"/>
          <p:cNvSpPr txBox="1"/>
          <p:nvPr/>
        </p:nvSpPr>
        <p:spPr>
          <a:xfrm>
            <a:off x="2286000" y="1932127"/>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異常報告：即時対応</a:t>
            </a:r>
            <a:endParaRPr lang="en-US" sz="800" dirty="0"/>
          </a:p>
        </p:txBody>
      </p:sp>
      <p:sp>
        <p:nvSpPr>
          <p:cNvPr id="63" name="Text 53"/>
          <p:cNvSpPr txBox="1"/>
          <p:nvPr/>
        </p:nvSpPr>
        <p:spPr>
          <a:xfrm>
            <a:off x="4362602" y="1561795"/>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トイレットペーパー：200%</a:t>
            </a:r>
            <a:endParaRPr lang="en-US" sz="800" dirty="0"/>
          </a:p>
        </p:txBody>
      </p:sp>
      <p:sp>
        <p:nvSpPr>
          <p:cNvPr id="64" name="Text 54"/>
          <p:cNvSpPr txBox="1"/>
          <p:nvPr/>
        </p:nvSpPr>
        <p:spPr>
          <a:xfrm>
            <a:off x="4362602" y="1746504"/>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ハンドソープ：150%</a:t>
            </a:r>
            <a:endParaRPr lang="en-US" sz="800" dirty="0"/>
          </a:p>
        </p:txBody>
      </p:sp>
      <p:sp>
        <p:nvSpPr>
          <p:cNvPr id="65" name="Text 55"/>
          <p:cNvSpPr txBox="1"/>
          <p:nvPr/>
        </p:nvSpPr>
        <p:spPr>
          <a:xfrm>
            <a:off x="4362602" y="1932127"/>
            <a:ext cx="1762963"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除菌シート：180%</a:t>
            </a:r>
            <a:endParaRPr lang="en-US" sz="800" dirty="0"/>
          </a:p>
        </p:txBody>
      </p:sp>
      <p:sp>
        <p:nvSpPr>
          <p:cNvPr id="66" name="Text 56"/>
          <p:cNvSpPr txBox="1"/>
          <p:nvPr/>
        </p:nvSpPr>
        <p:spPr>
          <a:xfrm>
            <a:off x="6143854" y="1561795"/>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在庫管理：リアルタイム</a:t>
            </a:r>
            <a:endParaRPr lang="en-US" sz="800" dirty="0"/>
          </a:p>
        </p:txBody>
      </p:sp>
      <p:sp>
        <p:nvSpPr>
          <p:cNvPr id="67" name="Text 57"/>
          <p:cNvSpPr txBox="1"/>
          <p:nvPr/>
        </p:nvSpPr>
        <p:spPr>
          <a:xfrm>
            <a:off x="6143854" y="1746504"/>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補充体制：24時間</a:t>
            </a:r>
            <a:endParaRPr lang="en-US" sz="800" dirty="0"/>
          </a:p>
        </p:txBody>
      </p:sp>
      <p:sp>
        <p:nvSpPr>
          <p:cNvPr id="68" name="Text 58"/>
          <p:cNvSpPr txBox="1"/>
          <p:nvPr/>
        </p:nvSpPr>
        <p:spPr>
          <a:xfrm>
            <a:off x="6143854" y="1932127"/>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発注閾値：20%以下</a:t>
            </a:r>
            <a:endParaRPr lang="en-US" sz="800" dirty="0"/>
          </a:p>
        </p:txBody>
      </p:sp>
      <p:sp>
        <p:nvSpPr>
          <p:cNvPr id="69" name="Text 59"/>
          <p:cNvSpPr txBox="1"/>
          <p:nvPr/>
        </p:nvSpPr>
        <p:spPr>
          <a:xfrm>
            <a:off x="8220456" y="1561795"/>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監視間隔：5分/回</a:t>
            </a:r>
            <a:endParaRPr lang="en-US" sz="800" dirty="0"/>
          </a:p>
        </p:txBody>
      </p:sp>
      <p:sp>
        <p:nvSpPr>
          <p:cNvPr id="70" name="Text 60"/>
          <p:cNvSpPr txBox="1"/>
          <p:nvPr/>
        </p:nvSpPr>
        <p:spPr>
          <a:xfrm>
            <a:off x="8220456" y="1746504"/>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誘導スタッフ：2名/区域</a:t>
            </a:r>
            <a:endParaRPr lang="en-US" sz="800" dirty="0"/>
          </a:p>
        </p:txBody>
      </p:sp>
      <p:sp>
        <p:nvSpPr>
          <p:cNvPr id="71" name="Text 61"/>
          <p:cNvSpPr txBox="1"/>
          <p:nvPr/>
        </p:nvSpPr>
        <p:spPr>
          <a:xfrm>
            <a:off x="8220456" y="1932127"/>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臨時開放：3箇所</a:t>
            </a:r>
            <a:endParaRPr lang="en-US" sz="800" dirty="0"/>
          </a:p>
        </p:txBody>
      </p:sp>
      <p:sp>
        <p:nvSpPr>
          <p:cNvPr id="72" name="Text 62"/>
          <p:cNvSpPr txBox="1"/>
          <p:nvPr/>
        </p:nvSpPr>
        <p:spPr>
          <a:xfrm>
            <a:off x="10001707" y="1561795"/>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平均待時間：5分</a:t>
            </a:r>
            <a:endParaRPr lang="en-US" sz="800" dirty="0"/>
          </a:p>
        </p:txBody>
      </p:sp>
      <p:sp>
        <p:nvSpPr>
          <p:cNvPr id="73" name="Text 63"/>
          <p:cNvSpPr txBox="1"/>
          <p:nvPr/>
        </p:nvSpPr>
        <p:spPr>
          <a:xfrm>
            <a:off x="10001707" y="1746504"/>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ピーク対応：可</a:t>
            </a:r>
            <a:endParaRPr lang="en-US" sz="800" dirty="0"/>
          </a:p>
        </p:txBody>
      </p:sp>
      <p:sp>
        <p:nvSpPr>
          <p:cNvPr id="74" name="Text 64"/>
          <p:cNvSpPr txBox="1"/>
          <p:nvPr/>
        </p:nvSpPr>
        <p:spPr>
          <a:xfrm>
            <a:off x="10001707" y="1932127"/>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緊急時：即時対応</a:t>
            </a:r>
            <a:endParaRPr lang="en-US" sz="800" dirty="0"/>
          </a:p>
        </p:txBody>
      </p:sp>
      <p:sp>
        <p:nvSpPr>
          <p:cNvPr id="75" name="Text 65"/>
          <p:cNvSpPr txBox="1"/>
          <p:nvPr/>
        </p:nvSpPr>
        <p:spPr>
          <a:xfrm>
            <a:off x="504749" y="3768242"/>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多目的トイレ：4箇所</a:t>
            </a:r>
            <a:endParaRPr lang="en-US" sz="800" dirty="0"/>
          </a:p>
        </p:txBody>
      </p:sp>
      <p:sp>
        <p:nvSpPr>
          <p:cNvPr id="76" name="Text 66"/>
          <p:cNvSpPr txBox="1"/>
          <p:nvPr/>
        </p:nvSpPr>
        <p:spPr>
          <a:xfrm>
            <a:off x="504749" y="3953866"/>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車椅子対応：2箇所</a:t>
            </a:r>
            <a:endParaRPr lang="en-US" sz="800" dirty="0"/>
          </a:p>
        </p:txBody>
      </p:sp>
      <p:sp>
        <p:nvSpPr>
          <p:cNvPr id="77" name="Text 67"/>
          <p:cNvSpPr txBox="1"/>
          <p:nvPr/>
        </p:nvSpPr>
        <p:spPr>
          <a:xfrm>
            <a:off x="504749" y="4138574"/>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導線確保：幅1.2m以上</a:t>
            </a:r>
            <a:endParaRPr lang="en-US" sz="800" dirty="0"/>
          </a:p>
        </p:txBody>
      </p:sp>
      <p:sp>
        <p:nvSpPr>
          <p:cNvPr id="78" name="Text 68"/>
          <p:cNvSpPr txBox="1"/>
          <p:nvPr/>
        </p:nvSpPr>
        <p:spPr>
          <a:xfrm>
            <a:off x="2286000" y="3768242"/>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手すり：両側設置</a:t>
            </a:r>
            <a:endParaRPr lang="en-US" sz="800" dirty="0"/>
          </a:p>
        </p:txBody>
      </p:sp>
      <p:sp>
        <p:nvSpPr>
          <p:cNvPr id="79" name="Text 69"/>
          <p:cNvSpPr txBox="1"/>
          <p:nvPr/>
        </p:nvSpPr>
        <p:spPr>
          <a:xfrm>
            <a:off x="2286000" y="3953866"/>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緊急ボタン：完備</a:t>
            </a:r>
            <a:endParaRPr lang="en-US" sz="800" dirty="0"/>
          </a:p>
        </p:txBody>
      </p:sp>
      <p:sp>
        <p:nvSpPr>
          <p:cNvPr id="80" name="Text 70"/>
          <p:cNvSpPr txBox="1"/>
          <p:nvPr/>
        </p:nvSpPr>
        <p:spPr>
          <a:xfrm>
            <a:off x="2286000" y="4138574"/>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案内サイン：明確</a:t>
            </a:r>
            <a:endParaRPr lang="en-US" sz="800" dirty="0"/>
          </a:p>
        </p:txBody>
      </p:sp>
      <p:sp>
        <p:nvSpPr>
          <p:cNvPr id="81" name="Text 71"/>
          <p:cNvSpPr txBox="1"/>
          <p:nvPr/>
        </p:nvSpPr>
        <p:spPr>
          <a:xfrm>
            <a:off x="4362602" y="3768242"/>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女性専用：6箇所</a:t>
            </a:r>
            <a:endParaRPr lang="en-US" sz="800" dirty="0"/>
          </a:p>
        </p:txBody>
      </p:sp>
      <p:sp>
        <p:nvSpPr>
          <p:cNvPr id="82" name="Text 72"/>
          <p:cNvSpPr txBox="1"/>
          <p:nvPr/>
        </p:nvSpPr>
        <p:spPr>
          <a:xfrm>
            <a:off x="4362602" y="3953866"/>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ベビーシート：3箇所</a:t>
            </a:r>
            <a:endParaRPr lang="en-US" sz="800" dirty="0"/>
          </a:p>
        </p:txBody>
      </p:sp>
      <p:sp>
        <p:nvSpPr>
          <p:cNvPr id="83" name="Text 73"/>
          <p:cNvSpPr txBox="1"/>
          <p:nvPr/>
        </p:nvSpPr>
        <p:spPr>
          <a:xfrm>
            <a:off x="4362602" y="4138574"/>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授乳室：2箇所</a:t>
            </a:r>
            <a:endParaRPr lang="en-US" sz="800" dirty="0"/>
          </a:p>
        </p:txBody>
      </p:sp>
      <p:sp>
        <p:nvSpPr>
          <p:cNvPr id="84" name="Text 74"/>
          <p:cNvSpPr txBox="1"/>
          <p:nvPr/>
        </p:nvSpPr>
        <p:spPr>
          <a:xfrm>
            <a:off x="6143854" y="3768242"/>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優先レーン：完備</a:t>
            </a:r>
            <a:endParaRPr lang="en-US" sz="800" dirty="0"/>
          </a:p>
        </p:txBody>
      </p:sp>
      <p:sp>
        <p:nvSpPr>
          <p:cNvPr id="85" name="Text 75"/>
          <p:cNvSpPr txBox="1"/>
          <p:nvPr/>
        </p:nvSpPr>
        <p:spPr>
          <a:xfrm>
            <a:off x="6143854" y="3953866"/>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オムツ交換台：4台</a:t>
            </a:r>
            <a:endParaRPr lang="en-US" sz="800" dirty="0"/>
          </a:p>
        </p:txBody>
      </p:sp>
      <p:sp>
        <p:nvSpPr>
          <p:cNvPr id="86" name="Text 76"/>
          <p:cNvSpPr txBox="1"/>
          <p:nvPr/>
        </p:nvSpPr>
        <p:spPr>
          <a:xfrm>
            <a:off x="6143854" y="4138574"/>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清潔管理：徹底</a:t>
            </a:r>
            <a:endParaRPr lang="en-US" sz="800" dirty="0"/>
          </a:p>
        </p:txBody>
      </p:sp>
      <p:sp>
        <p:nvSpPr>
          <p:cNvPr id="87" name="Text 77"/>
          <p:cNvSpPr txBox="1"/>
          <p:nvPr/>
        </p:nvSpPr>
        <p:spPr>
          <a:xfrm>
            <a:off x="8220456" y="3768242"/>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危険物確認：15分/回</a:t>
            </a:r>
            <a:endParaRPr lang="en-US" sz="800" dirty="0"/>
          </a:p>
        </p:txBody>
      </p:sp>
      <p:sp>
        <p:nvSpPr>
          <p:cNvPr id="88" name="Text 78"/>
          <p:cNvSpPr txBox="1"/>
          <p:nvPr/>
        </p:nvSpPr>
        <p:spPr>
          <a:xfrm>
            <a:off x="8220456" y="3953866"/>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不審物報告：即時</a:t>
            </a:r>
            <a:endParaRPr lang="en-US" sz="800" dirty="0"/>
          </a:p>
        </p:txBody>
      </p:sp>
      <p:sp>
        <p:nvSpPr>
          <p:cNvPr id="89" name="Text 79"/>
          <p:cNvSpPr txBox="1"/>
          <p:nvPr/>
        </p:nvSpPr>
        <p:spPr>
          <a:xfrm>
            <a:off x="8220456" y="4138574"/>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巡回監視：4名</a:t>
            </a:r>
            <a:endParaRPr lang="en-US" sz="800" dirty="0"/>
          </a:p>
        </p:txBody>
      </p:sp>
      <p:sp>
        <p:nvSpPr>
          <p:cNvPr id="90" name="Text 80"/>
          <p:cNvSpPr txBox="1"/>
          <p:nvPr/>
        </p:nvSpPr>
        <p:spPr>
          <a:xfrm>
            <a:off x="10001707" y="3768242"/>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苦情受付：24時間</a:t>
            </a:r>
            <a:endParaRPr lang="en-US" sz="800" dirty="0"/>
          </a:p>
        </p:txBody>
      </p:sp>
      <p:sp>
        <p:nvSpPr>
          <p:cNvPr id="91" name="Text 81"/>
          <p:cNvSpPr txBox="1"/>
          <p:nvPr/>
        </p:nvSpPr>
        <p:spPr>
          <a:xfrm>
            <a:off x="10001707" y="3953866"/>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改善反映：24時間内</a:t>
            </a:r>
            <a:endParaRPr lang="en-US" sz="800" dirty="0"/>
          </a:p>
        </p:txBody>
      </p:sp>
      <p:sp>
        <p:nvSpPr>
          <p:cNvPr id="92" name="Text 82"/>
          <p:cNvSpPr txBox="1"/>
          <p:nvPr/>
        </p:nvSpPr>
        <p:spPr>
          <a:xfrm>
            <a:off x="10001707" y="4138574"/>
            <a:ext cx="182148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連絡体制：整備</a:t>
            </a:r>
            <a:endParaRPr lang="en-US" sz="800" dirty="0"/>
          </a:p>
        </p:txBody>
      </p:sp>
      <p:sp>
        <p:nvSpPr>
          <p:cNvPr id="93" name="Text 83"/>
          <p:cNvSpPr txBox="1"/>
          <p:nvPr/>
        </p:nvSpPr>
        <p:spPr>
          <a:xfrm>
            <a:off x="381305" y="6429146"/>
            <a:ext cx="2971800" cy="152705"/>
          </a:xfrm>
          <a:prstGeom prst="rect">
            <a:avLst/>
          </a:prstGeom>
          <a:noFill/>
          <a:ln/>
        </p:spPr>
        <p:txBody>
          <a:bodyPr wrap="square" lIns="0" tIns="0" rIns="0" bIns="0" rtlCol="0" anchor="ctr"/>
          <a:lstStyle/>
          <a:p>
            <a:pPr marL="0" indent="0" algn="l">
              <a:buNone/>
            </a:pPr>
            <a:r>
              <a:rPr lang="en-US" sz="800" dirty="0">
                <a:solidFill>
                  <a:srgbClr val="999999"/>
                </a:solidFill>
                <a:latin typeface="Noto Sans JP" pitchFamily="34" charset="0"/>
                <a:ea typeface="Noto Sans JP" pitchFamily="34" charset="-122"/>
                <a:cs typeface="Noto Sans JP" pitchFamily="34" charset="-120"/>
              </a:rPr>
              <a:t>Source: トイレ運用管理システム 2026年3月</a:t>
            </a:r>
            <a:endParaRPr lang="en-US" sz="800" dirty="0"/>
          </a:p>
        </p:txBody>
      </p:sp>
      <p:sp>
        <p:nvSpPr>
          <p:cNvPr id="94" name="Text 84"/>
          <p:cNvSpPr txBox="1"/>
          <p:nvPr/>
        </p:nvSpPr>
        <p:spPr>
          <a:xfrm>
            <a:off x="10782605" y="6429146"/>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26</a:t>
            </a:r>
            <a:endParaRPr lang="en-US" sz="1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a:off x="381305" y="1619402"/>
            <a:ext cx="2686507" cy="2686507"/>
          </a:xfrm>
          <a:prstGeom prst="roundRect">
            <a:avLst>
              <a:gd name="adj" fmla="val 1931"/>
            </a:avLst>
          </a:prstGeom>
          <a:solidFill>
            <a:srgbClr val="E3F2FD"/>
          </a:solidFill>
          <a:ln w="12700">
            <a:solidFill>
              <a:srgbClr val="BBDEFB"/>
            </a:solidFill>
            <a:prstDash val="solid"/>
          </a:ln>
        </p:spPr>
      </p:sp>
      <p:sp>
        <p:nvSpPr>
          <p:cNvPr id="7" name="Shape 5"/>
          <p:cNvSpPr/>
          <p:nvPr/>
        </p:nvSpPr>
        <p:spPr>
          <a:xfrm>
            <a:off x="3238805" y="1619402"/>
            <a:ext cx="2686507" cy="2686507"/>
          </a:xfrm>
          <a:prstGeom prst="roundRect">
            <a:avLst>
              <a:gd name="adj" fmla="val 1931"/>
            </a:avLst>
          </a:prstGeom>
          <a:solidFill>
            <a:srgbClr val="FFF3E0"/>
          </a:solidFill>
          <a:ln w="12700">
            <a:solidFill>
              <a:srgbClr val="FFE0B2"/>
            </a:solidFill>
            <a:prstDash val="solid"/>
          </a:ln>
        </p:spPr>
      </p:sp>
      <p:sp>
        <p:nvSpPr>
          <p:cNvPr id="8" name="Shape 6"/>
          <p:cNvSpPr/>
          <p:nvPr/>
        </p:nvSpPr>
        <p:spPr>
          <a:xfrm>
            <a:off x="6096305" y="1619402"/>
            <a:ext cx="2686507" cy="2686507"/>
          </a:xfrm>
          <a:prstGeom prst="roundRect">
            <a:avLst>
              <a:gd name="adj" fmla="val 1931"/>
            </a:avLst>
          </a:prstGeom>
          <a:solidFill>
            <a:srgbClr val="E8F5E9"/>
          </a:solidFill>
          <a:ln w="12700">
            <a:solidFill>
              <a:srgbClr val="C8E6C9"/>
            </a:solidFill>
            <a:prstDash val="solid"/>
          </a:ln>
        </p:spPr>
      </p:sp>
      <p:sp>
        <p:nvSpPr>
          <p:cNvPr id="9" name="Shape 7"/>
          <p:cNvSpPr/>
          <p:nvPr/>
        </p:nvSpPr>
        <p:spPr>
          <a:xfrm>
            <a:off x="8953805" y="1619402"/>
            <a:ext cx="2686507" cy="2686507"/>
          </a:xfrm>
          <a:prstGeom prst="roundRect">
            <a:avLst>
              <a:gd name="adj" fmla="val 1931"/>
            </a:avLst>
          </a:prstGeom>
          <a:solidFill>
            <a:srgbClr val="F3E5F5"/>
          </a:solidFill>
          <a:ln w="12700">
            <a:solidFill>
              <a:srgbClr val="E1BEE7"/>
            </a:solidFill>
            <a:prstDash val="solid"/>
          </a:ln>
        </p:spPr>
      </p:sp>
      <p:sp>
        <p:nvSpPr>
          <p:cNvPr id="10" name="Shape 8"/>
          <p:cNvSpPr/>
          <p:nvPr/>
        </p:nvSpPr>
        <p:spPr>
          <a:xfrm>
            <a:off x="381305" y="4762195"/>
            <a:ext cx="11259007" cy="1923898"/>
          </a:xfrm>
          <a:prstGeom prst="roundRect">
            <a:avLst>
              <a:gd name="adj" fmla="val 3765"/>
            </a:avLst>
          </a:prstGeom>
          <a:solidFill>
            <a:srgbClr val="FFFFFF">
              <a:alpha val="80000"/>
            </a:srgbClr>
          </a:solidFill>
          <a:ln w="12700">
            <a:solidFill>
              <a:srgbClr val="E0E0E0"/>
            </a:solidFill>
            <a:prstDash val="solid"/>
          </a:ln>
        </p:spPr>
      </p:sp>
      <p:sp>
        <p:nvSpPr>
          <p:cNvPr id="11" name="Text 9"/>
          <p:cNvSpPr txBox="1"/>
          <p:nvPr/>
        </p:nvSpPr>
        <p:spPr>
          <a:xfrm>
            <a:off x="381305" y="381305"/>
            <a:ext cx="11735410" cy="419710"/>
          </a:xfrm>
          <a:prstGeom prst="rect">
            <a:avLst/>
          </a:prstGeom>
          <a:noFill/>
          <a:ln/>
        </p:spPr>
        <p:txBody>
          <a:bodyPr wrap="square" lIns="0" tIns="0" rIns="0" bIns="0" rtlCol="0" anchor="ctr"/>
          <a:lstStyle/>
          <a:p>
            <a:pPr marL="0" indent="0" algn="l">
              <a:buNone/>
            </a:pPr>
            <a:r>
              <a:rPr lang="en-US" sz="2700" b="1" dirty="0">
                <a:solidFill>
                  <a:srgbClr val="003366"/>
                </a:solidFill>
                <a:latin typeface="Montserrat" pitchFamily="34" charset="0"/>
                <a:ea typeface="Montserrat" pitchFamily="34" charset="-122"/>
                <a:cs typeface="Montserrat" pitchFamily="34" charset="-120"/>
              </a:rPr>
              <a:t>保険体系（主催者・出演者・来場者・中止保険）</a:t>
            </a:r>
            <a:endParaRPr lang="en-US" sz="2700" dirty="0"/>
          </a:p>
        </p:txBody>
      </p:sp>
      <p:pic>
        <p:nvPicPr>
          <p:cNvPr id="12" name="Image 0" descr="preencoded.png"/>
          <p:cNvPicPr>
            <a:picLocks noChangeAspect="1"/>
          </p:cNvPicPr>
          <p:nvPr/>
        </p:nvPicPr>
        <p:blipFill>
          <a:blip r:embed="rId3"/>
          <a:srcRect t="-400" b="-400"/>
          <a:stretch/>
        </p:blipFill>
        <p:spPr>
          <a:xfrm>
            <a:off x="381305" y="857707"/>
            <a:ext cx="571500" cy="38405"/>
          </a:xfrm>
          <a:prstGeom prst="rect">
            <a:avLst/>
          </a:prstGeom>
        </p:spPr>
      </p:pic>
      <p:sp>
        <p:nvSpPr>
          <p:cNvPr id="13" name="Shape 10"/>
          <p:cNvSpPr/>
          <p:nvPr/>
        </p:nvSpPr>
        <p:spPr>
          <a:xfrm>
            <a:off x="381305" y="1656893"/>
            <a:ext cx="11430000" cy="19202"/>
          </a:xfrm>
          <a:prstGeom prst="rect">
            <a:avLst/>
          </a:prstGeom>
          <a:solidFill>
            <a:srgbClr val="4A90E2"/>
          </a:solidFill>
          <a:ln w="12700">
            <a:solidFill>
              <a:srgbClr val="4A90E2">
                <a:alpha val="0"/>
              </a:srgbClr>
            </a:solidFill>
            <a:prstDash val="solid"/>
          </a:ln>
        </p:spPr>
      </p:sp>
      <p:sp>
        <p:nvSpPr>
          <p:cNvPr id="14" name="Text 11"/>
          <p:cNvSpPr txBox="1"/>
          <p:nvPr/>
        </p:nvSpPr>
        <p:spPr>
          <a:xfrm>
            <a:off x="381305" y="1333195"/>
            <a:ext cx="11506810" cy="276149"/>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500" b="1" dirty="0">
                <a:solidFill>
                  <a:srgbClr val="0052CC"/>
                </a:solidFill>
                <a:latin typeface="Montserrat" pitchFamily="34" charset="0"/>
                <a:ea typeface="Montserrat" pitchFamily="34" charset="-122"/>
                <a:cs typeface="Montserrat" pitchFamily="34" charset="-120"/>
              </a:rPr>
              <a:t>保険体系の構成と責任範囲</a:t>
            </a:r>
            <a:endParaRPr lang="en-US" sz="1500" dirty="0"/>
          </a:p>
        </p:txBody>
      </p:sp>
      <p:pic>
        <p:nvPicPr>
          <p:cNvPr id="15" name="Image 1" descr="preencoded.png"/>
          <p:cNvPicPr>
            <a:picLocks noChangeAspect="1"/>
          </p:cNvPicPr>
          <p:nvPr/>
        </p:nvPicPr>
        <p:blipFill>
          <a:blip r:embed="rId4"/>
          <a:srcRect/>
          <a:stretch/>
        </p:blipFill>
        <p:spPr>
          <a:xfrm>
            <a:off x="1709928" y="1833372"/>
            <a:ext cx="200254" cy="267005"/>
          </a:xfrm>
          <a:prstGeom prst="rect">
            <a:avLst/>
          </a:prstGeom>
        </p:spPr>
      </p:pic>
      <p:sp>
        <p:nvSpPr>
          <p:cNvPr id="16" name="Text 12"/>
          <p:cNvSpPr txBox="1"/>
          <p:nvPr/>
        </p:nvSpPr>
        <p:spPr>
          <a:xfrm>
            <a:off x="381305" y="2324405"/>
            <a:ext cx="2667305" cy="191110"/>
          </a:xfrm>
          <a:prstGeom prst="rect">
            <a:avLst/>
          </a:prstGeom>
          <a:noFill/>
          <a:ln/>
        </p:spPr>
        <p:txBody>
          <a:bodyPr wrap="square" lIns="0" tIns="0" rIns="0" bIns="0" rtlCol="0" anchor="ctr"/>
          <a:lstStyle/>
          <a:p>
            <a:pPr marL="0" indent="0" algn="ctr">
              <a:buNone/>
            </a:pPr>
            <a:r>
              <a:rPr lang="en-US" sz="1000" b="1" dirty="0">
                <a:solidFill>
                  <a:srgbClr val="0052CC"/>
                </a:solidFill>
                <a:latin typeface="Noto Sans JP" pitchFamily="34" charset="0"/>
                <a:ea typeface="Noto Sans JP" pitchFamily="34" charset="-122"/>
                <a:cs typeface="Noto Sans JP" pitchFamily="34" charset="-120"/>
              </a:rPr>
              <a:t>主催者保険</a:t>
            </a:r>
            <a:endParaRPr lang="en-US" sz="1000" dirty="0"/>
          </a:p>
        </p:txBody>
      </p:sp>
      <p:sp>
        <p:nvSpPr>
          <p:cNvPr id="17" name="Text 13"/>
          <p:cNvSpPr txBox="1"/>
          <p:nvPr/>
        </p:nvSpPr>
        <p:spPr>
          <a:xfrm>
            <a:off x="476402" y="2590495"/>
            <a:ext cx="2553005" cy="305410"/>
          </a:xfrm>
          <a:prstGeom prst="rect">
            <a:avLst/>
          </a:prstGeom>
          <a:noFill/>
          <a:ln/>
        </p:spPr>
        <p:txBody>
          <a:bodyPr wrap="square" lIns="0" tIns="0" rIns="0" bIns="0" rtlCol="0" anchor="ctr"/>
          <a:lstStyle/>
          <a:p>
            <a:pPr marL="0" indent="0" algn="l">
              <a:buNone/>
            </a:pPr>
            <a:r>
              <a:rPr lang="en-US" sz="900" b="1" dirty="0">
                <a:solidFill>
                  <a:srgbClr val="555555"/>
                </a:solidFill>
                <a:latin typeface="Noto Sans JP" pitchFamily="34" charset="0"/>
                <a:ea typeface="Noto Sans JP" pitchFamily="34" charset="-122"/>
                <a:cs typeface="Noto Sans JP" pitchFamily="34" charset="-120"/>
              </a:rPr>
              <a:t>賠償責任保険</a:t>
            </a:r>
            <a:endParaRPr lang="en-US" sz="900" dirty="0"/>
          </a:p>
          <a:p>
            <a:pPr marL="0" indent="0" algn="l">
              <a:buNone/>
            </a:pPr>
            <a:r>
              <a:rPr lang="en-US" sz="800" dirty="0">
                <a:solidFill>
                  <a:srgbClr val="757575"/>
                </a:solidFill>
                <a:latin typeface="Noto Sans JP" pitchFamily="34" charset="0"/>
                <a:ea typeface="Noto Sans JP" pitchFamily="34" charset="-122"/>
                <a:cs typeface="Noto Sans JP" pitchFamily="34" charset="-120"/>
              </a:rPr>
              <a:t>対人・対物の損害賠償</a:t>
            </a:r>
            <a:endParaRPr lang="en-US" sz="900" dirty="0"/>
          </a:p>
        </p:txBody>
      </p:sp>
      <p:sp>
        <p:nvSpPr>
          <p:cNvPr id="18" name="Text 14"/>
          <p:cNvSpPr txBox="1"/>
          <p:nvPr/>
        </p:nvSpPr>
        <p:spPr>
          <a:xfrm>
            <a:off x="476402" y="2926080"/>
            <a:ext cx="2553005" cy="305410"/>
          </a:xfrm>
          <a:prstGeom prst="rect">
            <a:avLst/>
          </a:prstGeom>
          <a:noFill/>
          <a:ln/>
        </p:spPr>
        <p:txBody>
          <a:bodyPr wrap="square" lIns="0" tIns="0" rIns="0" bIns="0" rtlCol="0" anchor="ctr"/>
          <a:lstStyle/>
          <a:p>
            <a:pPr marL="0" indent="0" algn="l">
              <a:buNone/>
            </a:pPr>
            <a:r>
              <a:rPr lang="en-US" sz="900" b="1" dirty="0">
                <a:solidFill>
                  <a:srgbClr val="555555"/>
                </a:solidFill>
                <a:latin typeface="Noto Sans JP" pitchFamily="34" charset="0"/>
                <a:ea typeface="Noto Sans JP" pitchFamily="34" charset="-122"/>
                <a:cs typeface="Noto Sans JP" pitchFamily="34" charset="-120"/>
              </a:rPr>
              <a:t>舞台・仮設物保険</a:t>
            </a:r>
            <a:endParaRPr lang="en-US" sz="900" dirty="0"/>
          </a:p>
          <a:p>
            <a:pPr marL="0" indent="0" algn="l">
              <a:buNone/>
            </a:pPr>
            <a:r>
              <a:rPr lang="en-US" sz="800" dirty="0">
                <a:solidFill>
                  <a:srgbClr val="757575"/>
                </a:solidFill>
                <a:latin typeface="Noto Sans JP" pitchFamily="34" charset="0"/>
                <a:ea typeface="Noto Sans JP" pitchFamily="34" charset="-122"/>
                <a:cs typeface="Noto Sans JP" pitchFamily="34" charset="-120"/>
              </a:rPr>
              <a:t>機材損壊・設備補償</a:t>
            </a:r>
            <a:endParaRPr lang="en-US" sz="900" dirty="0"/>
          </a:p>
        </p:txBody>
      </p:sp>
      <p:sp>
        <p:nvSpPr>
          <p:cNvPr id="19" name="Text 15"/>
          <p:cNvSpPr txBox="1"/>
          <p:nvPr/>
        </p:nvSpPr>
        <p:spPr>
          <a:xfrm>
            <a:off x="476402" y="3260750"/>
            <a:ext cx="2553005" cy="305410"/>
          </a:xfrm>
          <a:prstGeom prst="rect">
            <a:avLst/>
          </a:prstGeom>
          <a:noFill/>
          <a:ln/>
        </p:spPr>
        <p:txBody>
          <a:bodyPr wrap="square" lIns="0" tIns="0" rIns="0" bIns="0" rtlCol="0" anchor="ctr"/>
          <a:lstStyle/>
          <a:p>
            <a:pPr marL="0" indent="0" algn="l">
              <a:buNone/>
            </a:pPr>
            <a:r>
              <a:rPr lang="en-US" sz="900" b="1" dirty="0">
                <a:solidFill>
                  <a:srgbClr val="555555"/>
                </a:solidFill>
                <a:latin typeface="Noto Sans JP" pitchFamily="34" charset="0"/>
                <a:ea typeface="Noto Sans JP" pitchFamily="34" charset="-122"/>
                <a:cs typeface="Noto Sans JP" pitchFamily="34" charset="-120"/>
              </a:rPr>
              <a:t>興行中止保険</a:t>
            </a:r>
            <a:endParaRPr lang="en-US" sz="900" dirty="0"/>
          </a:p>
          <a:p>
            <a:pPr marL="0" indent="0" algn="l">
              <a:buNone/>
            </a:pPr>
            <a:r>
              <a:rPr lang="en-US" sz="800" dirty="0">
                <a:solidFill>
                  <a:srgbClr val="757575"/>
                </a:solidFill>
                <a:latin typeface="Noto Sans JP" pitchFamily="34" charset="0"/>
                <a:ea typeface="Noto Sans JP" pitchFamily="34" charset="-122"/>
                <a:cs typeface="Noto Sans JP" pitchFamily="34" charset="-120"/>
              </a:rPr>
              <a:t>気象・不可抗力・出演不可</a:t>
            </a:r>
            <a:endParaRPr lang="en-US" sz="900" dirty="0"/>
          </a:p>
        </p:txBody>
      </p:sp>
      <p:sp>
        <p:nvSpPr>
          <p:cNvPr id="20" name="Text 16"/>
          <p:cNvSpPr txBox="1"/>
          <p:nvPr/>
        </p:nvSpPr>
        <p:spPr>
          <a:xfrm>
            <a:off x="476402" y="3596335"/>
            <a:ext cx="2553005" cy="305410"/>
          </a:xfrm>
          <a:prstGeom prst="rect">
            <a:avLst/>
          </a:prstGeom>
          <a:noFill/>
          <a:ln/>
        </p:spPr>
        <p:txBody>
          <a:bodyPr wrap="square" lIns="0" tIns="0" rIns="0" bIns="0" rtlCol="0" anchor="ctr"/>
          <a:lstStyle/>
          <a:p>
            <a:pPr marL="0" indent="0" algn="l">
              <a:buNone/>
            </a:pPr>
            <a:r>
              <a:rPr lang="en-US" sz="900" b="1" dirty="0">
                <a:solidFill>
                  <a:srgbClr val="555555"/>
                </a:solidFill>
                <a:latin typeface="Noto Sans JP" pitchFamily="34" charset="0"/>
                <a:ea typeface="Noto Sans JP" pitchFamily="34" charset="-122"/>
                <a:cs typeface="Noto Sans JP" pitchFamily="34" charset="-120"/>
              </a:rPr>
              <a:t>イベント保険</a:t>
            </a:r>
            <a:endParaRPr lang="en-US" sz="900" dirty="0"/>
          </a:p>
          <a:p>
            <a:pPr marL="0" indent="0" algn="l">
              <a:buNone/>
            </a:pPr>
            <a:r>
              <a:rPr lang="en-US" sz="800" dirty="0">
                <a:solidFill>
                  <a:srgbClr val="757575"/>
                </a:solidFill>
                <a:latin typeface="Noto Sans JP" pitchFamily="34" charset="0"/>
                <a:ea typeface="Noto Sans JP" pitchFamily="34" charset="-122"/>
                <a:cs typeface="Noto Sans JP" pitchFamily="34" charset="-120"/>
              </a:rPr>
              <a:t>総合的なリスクカバー</a:t>
            </a:r>
            <a:endParaRPr lang="en-US" sz="900" dirty="0"/>
          </a:p>
        </p:txBody>
      </p:sp>
      <p:pic>
        <p:nvPicPr>
          <p:cNvPr id="21" name="Image 2" descr="preencoded.png"/>
          <p:cNvPicPr>
            <a:picLocks noChangeAspect="1"/>
          </p:cNvPicPr>
          <p:nvPr/>
        </p:nvPicPr>
        <p:blipFill>
          <a:blip r:embed="rId5"/>
          <a:srcRect/>
          <a:stretch/>
        </p:blipFill>
        <p:spPr>
          <a:xfrm>
            <a:off x="4500677" y="1833372"/>
            <a:ext cx="333756" cy="267005"/>
          </a:xfrm>
          <a:prstGeom prst="rect">
            <a:avLst/>
          </a:prstGeom>
        </p:spPr>
      </p:pic>
      <p:sp>
        <p:nvSpPr>
          <p:cNvPr id="22" name="Text 17"/>
          <p:cNvSpPr txBox="1"/>
          <p:nvPr/>
        </p:nvSpPr>
        <p:spPr>
          <a:xfrm>
            <a:off x="3238805" y="2324405"/>
            <a:ext cx="2667305" cy="191110"/>
          </a:xfrm>
          <a:prstGeom prst="rect">
            <a:avLst/>
          </a:prstGeom>
          <a:noFill/>
          <a:ln/>
        </p:spPr>
        <p:txBody>
          <a:bodyPr wrap="square" lIns="0" tIns="0" rIns="0" bIns="0" rtlCol="0" anchor="ctr"/>
          <a:lstStyle/>
          <a:p>
            <a:pPr marL="0" indent="0" algn="ctr">
              <a:buNone/>
            </a:pPr>
            <a:r>
              <a:rPr lang="en-US" sz="1000" b="1" dirty="0">
                <a:solidFill>
                  <a:srgbClr val="EF6C00"/>
                </a:solidFill>
                <a:latin typeface="Noto Sans JP" pitchFamily="34" charset="0"/>
                <a:ea typeface="Noto Sans JP" pitchFamily="34" charset="-122"/>
                <a:cs typeface="Noto Sans JP" pitchFamily="34" charset="-120"/>
              </a:rPr>
              <a:t>来場者保険</a:t>
            </a:r>
            <a:endParaRPr lang="en-US" sz="1000" dirty="0"/>
          </a:p>
        </p:txBody>
      </p:sp>
      <p:sp>
        <p:nvSpPr>
          <p:cNvPr id="23" name="Text 18"/>
          <p:cNvSpPr txBox="1"/>
          <p:nvPr/>
        </p:nvSpPr>
        <p:spPr>
          <a:xfrm>
            <a:off x="3333902" y="2590495"/>
            <a:ext cx="2553005" cy="305410"/>
          </a:xfrm>
          <a:prstGeom prst="rect">
            <a:avLst/>
          </a:prstGeom>
          <a:noFill/>
          <a:ln/>
        </p:spPr>
        <p:txBody>
          <a:bodyPr wrap="square" lIns="0" tIns="0" rIns="0" bIns="0" rtlCol="0" anchor="ctr"/>
          <a:lstStyle/>
          <a:p>
            <a:pPr marL="0" indent="0" algn="l">
              <a:buNone/>
            </a:pPr>
            <a:r>
              <a:rPr lang="en-US" sz="900" b="1" dirty="0">
                <a:solidFill>
                  <a:srgbClr val="555555"/>
                </a:solidFill>
                <a:latin typeface="Noto Sans JP" pitchFamily="34" charset="0"/>
                <a:ea typeface="Noto Sans JP" pitchFamily="34" charset="-122"/>
                <a:cs typeface="Noto Sans JP" pitchFamily="34" charset="-120"/>
              </a:rPr>
              <a:t>傷害保険</a:t>
            </a:r>
            <a:endParaRPr lang="en-US" sz="900" dirty="0"/>
          </a:p>
          <a:p>
            <a:pPr marL="0" indent="0" algn="l">
              <a:buNone/>
            </a:pPr>
            <a:r>
              <a:rPr lang="en-US" sz="800" dirty="0">
                <a:solidFill>
                  <a:srgbClr val="757575"/>
                </a:solidFill>
                <a:latin typeface="Noto Sans JP" pitchFamily="34" charset="0"/>
                <a:ea typeface="Noto Sans JP" pitchFamily="34" charset="-122"/>
                <a:cs typeface="Noto Sans JP" pitchFamily="34" charset="-120"/>
              </a:rPr>
              <a:t>来場者の事故・負傷</a:t>
            </a:r>
            <a:endParaRPr lang="en-US" sz="900" dirty="0"/>
          </a:p>
        </p:txBody>
      </p:sp>
      <p:sp>
        <p:nvSpPr>
          <p:cNvPr id="24" name="Text 19"/>
          <p:cNvSpPr txBox="1"/>
          <p:nvPr/>
        </p:nvSpPr>
        <p:spPr>
          <a:xfrm>
            <a:off x="3333902" y="2926080"/>
            <a:ext cx="2553005" cy="305410"/>
          </a:xfrm>
          <a:prstGeom prst="rect">
            <a:avLst/>
          </a:prstGeom>
          <a:noFill/>
          <a:ln/>
        </p:spPr>
        <p:txBody>
          <a:bodyPr wrap="square" lIns="0" tIns="0" rIns="0" bIns="0" rtlCol="0" anchor="ctr"/>
          <a:lstStyle/>
          <a:p>
            <a:pPr marL="0" indent="0" algn="l">
              <a:buNone/>
            </a:pPr>
            <a:r>
              <a:rPr lang="en-US" sz="900" b="1" dirty="0">
                <a:solidFill>
                  <a:srgbClr val="555555"/>
                </a:solidFill>
                <a:latin typeface="Noto Sans JP" pitchFamily="34" charset="0"/>
                <a:ea typeface="Noto Sans JP" pitchFamily="34" charset="-122"/>
                <a:cs typeface="Noto Sans JP" pitchFamily="34" charset="-120"/>
              </a:rPr>
              <a:t>手荷物保険</a:t>
            </a:r>
            <a:endParaRPr lang="en-US" sz="900" dirty="0"/>
          </a:p>
          <a:p>
            <a:pPr marL="0" indent="0" algn="l">
              <a:buNone/>
            </a:pPr>
            <a:r>
              <a:rPr lang="en-US" sz="800" dirty="0">
                <a:solidFill>
                  <a:srgbClr val="757575"/>
                </a:solidFill>
                <a:latin typeface="Noto Sans JP" pitchFamily="34" charset="0"/>
                <a:ea typeface="Noto Sans JP" pitchFamily="34" charset="-122"/>
                <a:cs typeface="Noto Sans JP" pitchFamily="34" charset="-120"/>
              </a:rPr>
              <a:t>盗難・紛失・破損</a:t>
            </a:r>
            <a:endParaRPr lang="en-US" sz="900" dirty="0"/>
          </a:p>
        </p:txBody>
      </p:sp>
      <p:sp>
        <p:nvSpPr>
          <p:cNvPr id="25" name="Text 20"/>
          <p:cNvSpPr txBox="1"/>
          <p:nvPr/>
        </p:nvSpPr>
        <p:spPr>
          <a:xfrm>
            <a:off x="3333902" y="3260750"/>
            <a:ext cx="2553005" cy="305410"/>
          </a:xfrm>
          <a:prstGeom prst="rect">
            <a:avLst/>
          </a:prstGeom>
          <a:noFill/>
          <a:ln/>
        </p:spPr>
        <p:txBody>
          <a:bodyPr wrap="square" lIns="0" tIns="0" rIns="0" bIns="0" rtlCol="0" anchor="ctr"/>
          <a:lstStyle/>
          <a:p>
            <a:pPr marL="0" indent="0" algn="l">
              <a:buNone/>
            </a:pPr>
            <a:r>
              <a:rPr lang="en-US" sz="900" b="1" dirty="0">
                <a:solidFill>
                  <a:srgbClr val="555555"/>
                </a:solidFill>
                <a:latin typeface="Noto Sans JP" pitchFamily="34" charset="0"/>
                <a:ea typeface="Noto Sans JP" pitchFamily="34" charset="-122"/>
                <a:cs typeface="Noto Sans JP" pitchFamily="34" charset="-120"/>
              </a:rPr>
              <a:t>賠償責任</a:t>
            </a:r>
            <a:endParaRPr lang="en-US" sz="900" dirty="0"/>
          </a:p>
          <a:p>
            <a:pPr marL="0" indent="0" algn="l">
              <a:buNone/>
            </a:pPr>
            <a:r>
              <a:rPr lang="en-US" sz="800" dirty="0">
                <a:solidFill>
                  <a:srgbClr val="757575"/>
                </a:solidFill>
                <a:latin typeface="Noto Sans JP" pitchFamily="34" charset="0"/>
                <a:ea typeface="Noto Sans JP" pitchFamily="34" charset="-122"/>
                <a:cs typeface="Noto Sans JP" pitchFamily="34" charset="-120"/>
              </a:rPr>
              <a:t>第三者への損害</a:t>
            </a:r>
            <a:endParaRPr lang="en-US" sz="900" dirty="0"/>
          </a:p>
        </p:txBody>
      </p:sp>
      <p:sp>
        <p:nvSpPr>
          <p:cNvPr id="26" name="Text 21"/>
          <p:cNvSpPr txBox="1"/>
          <p:nvPr/>
        </p:nvSpPr>
        <p:spPr>
          <a:xfrm>
            <a:off x="3333902" y="3596335"/>
            <a:ext cx="2553005" cy="305410"/>
          </a:xfrm>
          <a:prstGeom prst="rect">
            <a:avLst/>
          </a:prstGeom>
          <a:noFill/>
          <a:ln/>
        </p:spPr>
        <p:txBody>
          <a:bodyPr wrap="square" lIns="0" tIns="0" rIns="0" bIns="0" rtlCol="0" anchor="ctr"/>
          <a:lstStyle/>
          <a:p>
            <a:pPr marL="0" indent="0" algn="l">
              <a:buNone/>
            </a:pPr>
            <a:r>
              <a:rPr lang="en-US" sz="900" b="1" dirty="0">
                <a:solidFill>
                  <a:srgbClr val="555555"/>
                </a:solidFill>
                <a:latin typeface="Noto Sans JP" pitchFamily="34" charset="0"/>
                <a:ea typeface="Noto Sans JP" pitchFamily="34" charset="-122"/>
                <a:cs typeface="Noto Sans JP" pitchFamily="34" charset="-120"/>
              </a:rPr>
              <a:t>医療費用</a:t>
            </a:r>
            <a:endParaRPr lang="en-US" sz="900" dirty="0"/>
          </a:p>
          <a:p>
            <a:pPr marL="0" indent="0" algn="l">
              <a:buNone/>
            </a:pPr>
            <a:r>
              <a:rPr lang="en-US" sz="800" dirty="0">
                <a:solidFill>
                  <a:srgbClr val="757575"/>
                </a:solidFill>
                <a:latin typeface="Noto Sans JP" pitchFamily="34" charset="0"/>
                <a:ea typeface="Noto Sans JP" pitchFamily="34" charset="-122"/>
                <a:cs typeface="Noto Sans JP" pitchFamily="34" charset="-120"/>
              </a:rPr>
              <a:t>救急・治療費用</a:t>
            </a:r>
            <a:endParaRPr lang="en-US" sz="900" dirty="0"/>
          </a:p>
        </p:txBody>
      </p:sp>
      <p:pic>
        <p:nvPicPr>
          <p:cNvPr id="27" name="Image 3" descr="preencoded.png"/>
          <p:cNvPicPr>
            <a:picLocks noChangeAspect="1"/>
          </p:cNvPicPr>
          <p:nvPr/>
        </p:nvPicPr>
        <p:blipFill>
          <a:blip r:embed="rId6"/>
          <a:srcRect/>
          <a:stretch/>
        </p:blipFill>
        <p:spPr>
          <a:xfrm>
            <a:off x="7424928" y="1833372"/>
            <a:ext cx="200254" cy="267005"/>
          </a:xfrm>
          <a:prstGeom prst="rect">
            <a:avLst/>
          </a:prstGeom>
        </p:spPr>
      </p:pic>
      <p:sp>
        <p:nvSpPr>
          <p:cNvPr id="28" name="Text 22"/>
          <p:cNvSpPr txBox="1"/>
          <p:nvPr/>
        </p:nvSpPr>
        <p:spPr>
          <a:xfrm>
            <a:off x="6096305" y="2324405"/>
            <a:ext cx="2667305" cy="191110"/>
          </a:xfrm>
          <a:prstGeom prst="rect">
            <a:avLst/>
          </a:prstGeom>
          <a:noFill/>
          <a:ln/>
        </p:spPr>
        <p:txBody>
          <a:bodyPr wrap="square" lIns="0" tIns="0" rIns="0" bIns="0" rtlCol="0" anchor="ctr"/>
          <a:lstStyle/>
          <a:p>
            <a:pPr marL="0" indent="0" algn="ctr">
              <a:buNone/>
            </a:pPr>
            <a:r>
              <a:rPr lang="en-US" sz="1000" b="1" dirty="0">
                <a:solidFill>
                  <a:srgbClr val="2E7D32"/>
                </a:solidFill>
                <a:latin typeface="Noto Sans JP" pitchFamily="34" charset="0"/>
                <a:ea typeface="Noto Sans JP" pitchFamily="34" charset="-122"/>
                <a:cs typeface="Noto Sans JP" pitchFamily="34" charset="-120"/>
              </a:rPr>
              <a:t>出演者保険</a:t>
            </a:r>
            <a:endParaRPr lang="en-US" sz="1000" dirty="0"/>
          </a:p>
        </p:txBody>
      </p:sp>
      <p:sp>
        <p:nvSpPr>
          <p:cNvPr id="29" name="Text 23"/>
          <p:cNvSpPr txBox="1"/>
          <p:nvPr/>
        </p:nvSpPr>
        <p:spPr>
          <a:xfrm>
            <a:off x="6191402" y="2590495"/>
            <a:ext cx="2553005" cy="305410"/>
          </a:xfrm>
          <a:prstGeom prst="rect">
            <a:avLst/>
          </a:prstGeom>
          <a:noFill/>
          <a:ln/>
        </p:spPr>
        <p:txBody>
          <a:bodyPr wrap="square" lIns="0" tIns="0" rIns="0" bIns="0" rtlCol="0" anchor="ctr"/>
          <a:lstStyle/>
          <a:p>
            <a:pPr marL="0" indent="0" algn="l">
              <a:buNone/>
            </a:pPr>
            <a:r>
              <a:rPr lang="en-US" sz="900" b="1" dirty="0">
                <a:solidFill>
                  <a:srgbClr val="555555"/>
                </a:solidFill>
                <a:latin typeface="Noto Sans JP" pitchFamily="34" charset="0"/>
                <a:ea typeface="Noto Sans JP" pitchFamily="34" charset="-122"/>
                <a:cs typeface="Noto Sans JP" pitchFamily="34" charset="-120"/>
              </a:rPr>
              <a:t>傷害保険</a:t>
            </a:r>
            <a:endParaRPr lang="en-US" sz="900" dirty="0"/>
          </a:p>
          <a:p>
            <a:pPr marL="0" indent="0" algn="l">
              <a:buNone/>
            </a:pPr>
            <a:r>
              <a:rPr lang="en-US" sz="800" dirty="0">
                <a:solidFill>
                  <a:srgbClr val="757575"/>
                </a:solidFill>
                <a:latin typeface="Noto Sans JP" pitchFamily="34" charset="0"/>
                <a:ea typeface="Noto Sans JP" pitchFamily="34" charset="-122"/>
                <a:cs typeface="Noto Sans JP" pitchFamily="34" charset="-120"/>
              </a:rPr>
              <a:t>パフォーマンス中の事故</a:t>
            </a:r>
            <a:endParaRPr lang="en-US" sz="900" dirty="0"/>
          </a:p>
        </p:txBody>
      </p:sp>
      <p:sp>
        <p:nvSpPr>
          <p:cNvPr id="30" name="Text 24"/>
          <p:cNvSpPr txBox="1"/>
          <p:nvPr/>
        </p:nvSpPr>
        <p:spPr>
          <a:xfrm>
            <a:off x="6191402" y="2926080"/>
            <a:ext cx="2553005" cy="305410"/>
          </a:xfrm>
          <a:prstGeom prst="rect">
            <a:avLst/>
          </a:prstGeom>
          <a:noFill/>
          <a:ln/>
        </p:spPr>
        <p:txBody>
          <a:bodyPr wrap="square" lIns="0" tIns="0" rIns="0" bIns="0" rtlCol="0" anchor="ctr"/>
          <a:lstStyle/>
          <a:p>
            <a:pPr marL="0" indent="0" algn="l">
              <a:buNone/>
            </a:pPr>
            <a:r>
              <a:rPr lang="en-US" sz="900" b="1" dirty="0">
                <a:solidFill>
                  <a:srgbClr val="555555"/>
                </a:solidFill>
                <a:latin typeface="Noto Sans JP" pitchFamily="34" charset="0"/>
                <a:ea typeface="Noto Sans JP" pitchFamily="34" charset="-122"/>
                <a:cs typeface="Noto Sans JP" pitchFamily="34" charset="-120"/>
              </a:rPr>
              <a:t>機材保険</a:t>
            </a:r>
            <a:endParaRPr lang="en-US" sz="900" dirty="0"/>
          </a:p>
          <a:p>
            <a:pPr marL="0" indent="0" algn="l">
              <a:buNone/>
            </a:pPr>
            <a:r>
              <a:rPr lang="en-US" sz="800" dirty="0">
                <a:solidFill>
                  <a:srgbClr val="757575"/>
                </a:solidFill>
                <a:latin typeface="Noto Sans JP" pitchFamily="34" charset="0"/>
                <a:ea typeface="Noto Sans JP" pitchFamily="34" charset="-122"/>
                <a:cs typeface="Noto Sans JP" pitchFamily="34" charset="-120"/>
              </a:rPr>
              <a:t>楽器・機材の損壊</a:t>
            </a:r>
            <a:endParaRPr lang="en-US" sz="900" dirty="0"/>
          </a:p>
        </p:txBody>
      </p:sp>
      <p:sp>
        <p:nvSpPr>
          <p:cNvPr id="31" name="Text 25"/>
          <p:cNvSpPr txBox="1"/>
          <p:nvPr/>
        </p:nvSpPr>
        <p:spPr>
          <a:xfrm>
            <a:off x="6191402" y="3260750"/>
            <a:ext cx="2553005" cy="305410"/>
          </a:xfrm>
          <a:prstGeom prst="rect">
            <a:avLst/>
          </a:prstGeom>
          <a:noFill/>
          <a:ln/>
        </p:spPr>
        <p:txBody>
          <a:bodyPr wrap="square" lIns="0" tIns="0" rIns="0" bIns="0" rtlCol="0" anchor="ctr"/>
          <a:lstStyle/>
          <a:p>
            <a:pPr marL="0" indent="0" algn="l">
              <a:buNone/>
            </a:pPr>
            <a:r>
              <a:rPr lang="en-US" sz="900" b="1" dirty="0">
                <a:solidFill>
                  <a:srgbClr val="555555"/>
                </a:solidFill>
                <a:latin typeface="Noto Sans JP" pitchFamily="34" charset="0"/>
                <a:ea typeface="Noto Sans JP" pitchFamily="34" charset="-122"/>
                <a:cs typeface="Noto Sans JP" pitchFamily="34" charset="-120"/>
              </a:rPr>
              <a:t>キャンセル保険</a:t>
            </a:r>
            <a:endParaRPr lang="en-US" sz="900" dirty="0"/>
          </a:p>
          <a:p>
            <a:pPr marL="0" indent="0" algn="l">
              <a:buNone/>
            </a:pPr>
            <a:r>
              <a:rPr lang="en-US" sz="800" dirty="0">
                <a:solidFill>
                  <a:srgbClr val="757575"/>
                </a:solidFill>
                <a:latin typeface="Noto Sans JP" pitchFamily="34" charset="0"/>
                <a:ea typeface="Noto Sans JP" pitchFamily="34" charset="-122"/>
                <a:cs typeface="Noto Sans JP" pitchFamily="34" charset="-120"/>
              </a:rPr>
              <a:t>出演不可時の補償</a:t>
            </a:r>
            <a:endParaRPr lang="en-US" sz="900" dirty="0"/>
          </a:p>
        </p:txBody>
      </p:sp>
      <p:sp>
        <p:nvSpPr>
          <p:cNvPr id="32" name="Text 26"/>
          <p:cNvSpPr txBox="1"/>
          <p:nvPr/>
        </p:nvSpPr>
        <p:spPr>
          <a:xfrm>
            <a:off x="6191402" y="3596335"/>
            <a:ext cx="2553005" cy="305410"/>
          </a:xfrm>
          <a:prstGeom prst="rect">
            <a:avLst/>
          </a:prstGeom>
          <a:noFill/>
          <a:ln/>
        </p:spPr>
        <p:txBody>
          <a:bodyPr wrap="square" lIns="0" tIns="0" rIns="0" bIns="0" rtlCol="0" anchor="ctr"/>
          <a:lstStyle/>
          <a:p>
            <a:pPr marL="0" indent="0" algn="l">
              <a:buNone/>
            </a:pPr>
            <a:r>
              <a:rPr lang="en-US" sz="900" b="1" dirty="0">
                <a:solidFill>
                  <a:srgbClr val="555555"/>
                </a:solidFill>
                <a:latin typeface="Noto Sans JP" pitchFamily="34" charset="0"/>
                <a:ea typeface="Noto Sans JP" pitchFamily="34" charset="-122"/>
                <a:cs typeface="Noto Sans JP" pitchFamily="34" charset="-120"/>
              </a:rPr>
              <a:t>賠償責任</a:t>
            </a:r>
            <a:endParaRPr lang="en-US" sz="900" dirty="0"/>
          </a:p>
          <a:p>
            <a:pPr marL="0" indent="0" algn="l">
              <a:buNone/>
            </a:pPr>
            <a:r>
              <a:rPr lang="en-US" sz="800" dirty="0">
                <a:solidFill>
                  <a:srgbClr val="757575"/>
                </a:solidFill>
                <a:latin typeface="Noto Sans JP" pitchFamily="34" charset="0"/>
                <a:ea typeface="Noto Sans JP" pitchFamily="34" charset="-122"/>
                <a:cs typeface="Noto Sans JP" pitchFamily="34" charset="-120"/>
              </a:rPr>
              <a:t>公的・私的損害</a:t>
            </a:r>
            <a:endParaRPr lang="en-US" sz="900" dirty="0"/>
          </a:p>
        </p:txBody>
      </p:sp>
      <p:pic>
        <p:nvPicPr>
          <p:cNvPr id="33" name="Image 4" descr="preencoded.png"/>
          <p:cNvPicPr>
            <a:picLocks noChangeAspect="1"/>
          </p:cNvPicPr>
          <p:nvPr/>
        </p:nvPicPr>
        <p:blipFill>
          <a:blip r:embed="rId7"/>
          <a:srcRect l="-685" r="-685"/>
          <a:stretch/>
        </p:blipFill>
        <p:spPr>
          <a:xfrm>
            <a:off x="10230307" y="1833372"/>
            <a:ext cx="304495" cy="267005"/>
          </a:xfrm>
          <a:prstGeom prst="rect">
            <a:avLst/>
          </a:prstGeom>
        </p:spPr>
      </p:pic>
      <p:sp>
        <p:nvSpPr>
          <p:cNvPr id="34" name="Text 27"/>
          <p:cNvSpPr txBox="1"/>
          <p:nvPr/>
        </p:nvSpPr>
        <p:spPr>
          <a:xfrm>
            <a:off x="8953805" y="2324405"/>
            <a:ext cx="2667305" cy="191110"/>
          </a:xfrm>
          <a:prstGeom prst="rect">
            <a:avLst/>
          </a:prstGeom>
          <a:noFill/>
          <a:ln/>
        </p:spPr>
        <p:txBody>
          <a:bodyPr wrap="square" lIns="0" tIns="0" rIns="0" bIns="0" rtlCol="0" anchor="ctr"/>
          <a:lstStyle/>
          <a:p>
            <a:pPr marL="0" indent="0" algn="ctr">
              <a:buNone/>
            </a:pPr>
            <a:r>
              <a:rPr lang="en-US" sz="1000" b="1" dirty="0">
                <a:solidFill>
                  <a:srgbClr val="7B1FA2"/>
                </a:solidFill>
                <a:latin typeface="Noto Sans JP" pitchFamily="34" charset="0"/>
                <a:ea typeface="Noto Sans JP" pitchFamily="34" charset="-122"/>
                <a:cs typeface="Noto Sans JP" pitchFamily="34" charset="-120"/>
              </a:rPr>
              <a:t>スタッフ・ボランティア保険</a:t>
            </a:r>
            <a:endParaRPr lang="en-US" sz="1000" dirty="0"/>
          </a:p>
        </p:txBody>
      </p:sp>
      <p:sp>
        <p:nvSpPr>
          <p:cNvPr id="35" name="Text 28"/>
          <p:cNvSpPr txBox="1"/>
          <p:nvPr/>
        </p:nvSpPr>
        <p:spPr>
          <a:xfrm>
            <a:off x="9048902" y="2590495"/>
            <a:ext cx="2553005" cy="305410"/>
          </a:xfrm>
          <a:prstGeom prst="rect">
            <a:avLst/>
          </a:prstGeom>
          <a:noFill/>
          <a:ln/>
        </p:spPr>
        <p:txBody>
          <a:bodyPr wrap="square" lIns="0" tIns="0" rIns="0" bIns="0" rtlCol="0" anchor="ctr"/>
          <a:lstStyle/>
          <a:p>
            <a:pPr marL="0" indent="0" algn="l">
              <a:buNone/>
            </a:pPr>
            <a:r>
              <a:rPr lang="en-US" sz="900" b="1" dirty="0">
                <a:solidFill>
                  <a:srgbClr val="555555"/>
                </a:solidFill>
                <a:latin typeface="Noto Sans JP" pitchFamily="34" charset="0"/>
                <a:ea typeface="Noto Sans JP" pitchFamily="34" charset="-122"/>
                <a:cs typeface="Noto Sans JP" pitchFamily="34" charset="-120"/>
              </a:rPr>
              <a:t>労災保険</a:t>
            </a:r>
            <a:endParaRPr lang="en-US" sz="900" dirty="0"/>
          </a:p>
          <a:p>
            <a:pPr marL="0" indent="0" algn="l">
              <a:buNone/>
            </a:pPr>
            <a:r>
              <a:rPr lang="en-US" sz="800" dirty="0">
                <a:solidFill>
                  <a:srgbClr val="757575"/>
                </a:solidFill>
                <a:latin typeface="Noto Sans JP" pitchFamily="34" charset="0"/>
                <a:ea typeface="Noto Sans JP" pitchFamily="34" charset="-122"/>
                <a:cs typeface="Noto Sans JP" pitchFamily="34" charset="-120"/>
              </a:rPr>
              <a:t>正規雇用スタッフ</a:t>
            </a:r>
            <a:endParaRPr lang="en-US" sz="900" dirty="0"/>
          </a:p>
        </p:txBody>
      </p:sp>
      <p:sp>
        <p:nvSpPr>
          <p:cNvPr id="36" name="Text 29"/>
          <p:cNvSpPr txBox="1"/>
          <p:nvPr/>
        </p:nvSpPr>
        <p:spPr>
          <a:xfrm>
            <a:off x="9048902" y="2926080"/>
            <a:ext cx="2553005" cy="305410"/>
          </a:xfrm>
          <a:prstGeom prst="rect">
            <a:avLst/>
          </a:prstGeom>
          <a:noFill/>
          <a:ln/>
        </p:spPr>
        <p:txBody>
          <a:bodyPr wrap="square" lIns="0" tIns="0" rIns="0" bIns="0" rtlCol="0" anchor="ctr"/>
          <a:lstStyle/>
          <a:p>
            <a:pPr marL="0" indent="0" algn="l">
              <a:buNone/>
            </a:pPr>
            <a:r>
              <a:rPr lang="en-US" sz="900" b="1" dirty="0">
                <a:solidFill>
                  <a:srgbClr val="555555"/>
                </a:solidFill>
                <a:latin typeface="Noto Sans JP" pitchFamily="34" charset="0"/>
                <a:ea typeface="Noto Sans JP" pitchFamily="34" charset="-122"/>
                <a:cs typeface="Noto Sans JP" pitchFamily="34" charset="-120"/>
              </a:rPr>
              <a:t>傷害保険</a:t>
            </a:r>
            <a:endParaRPr lang="en-US" sz="900" dirty="0"/>
          </a:p>
          <a:p>
            <a:pPr marL="0" indent="0" algn="l">
              <a:buNone/>
            </a:pPr>
            <a:r>
              <a:rPr lang="en-US" sz="800" dirty="0">
                <a:solidFill>
                  <a:srgbClr val="757575"/>
                </a:solidFill>
                <a:latin typeface="Noto Sans JP" pitchFamily="34" charset="0"/>
                <a:ea typeface="Noto Sans JP" pitchFamily="34" charset="-122"/>
                <a:cs typeface="Noto Sans JP" pitchFamily="34" charset="-120"/>
              </a:rPr>
              <a:t>準委任・業務委託</a:t>
            </a:r>
            <a:endParaRPr lang="en-US" sz="900" dirty="0"/>
          </a:p>
        </p:txBody>
      </p:sp>
      <p:sp>
        <p:nvSpPr>
          <p:cNvPr id="37" name="Text 30"/>
          <p:cNvSpPr txBox="1"/>
          <p:nvPr/>
        </p:nvSpPr>
        <p:spPr>
          <a:xfrm>
            <a:off x="9048902" y="3260750"/>
            <a:ext cx="2553005" cy="305410"/>
          </a:xfrm>
          <a:prstGeom prst="rect">
            <a:avLst/>
          </a:prstGeom>
          <a:noFill/>
          <a:ln/>
        </p:spPr>
        <p:txBody>
          <a:bodyPr wrap="square" lIns="0" tIns="0" rIns="0" bIns="0" rtlCol="0" anchor="ctr"/>
          <a:lstStyle/>
          <a:p>
            <a:pPr marL="0" indent="0" algn="l">
              <a:buNone/>
            </a:pPr>
            <a:r>
              <a:rPr lang="en-US" sz="900" b="1" dirty="0">
                <a:solidFill>
                  <a:srgbClr val="555555"/>
                </a:solidFill>
                <a:latin typeface="Noto Sans JP" pitchFamily="34" charset="0"/>
                <a:ea typeface="Noto Sans JP" pitchFamily="34" charset="-122"/>
                <a:cs typeface="Noto Sans JP" pitchFamily="34" charset="-120"/>
              </a:rPr>
              <a:t>ボランティア保険</a:t>
            </a:r>
            <a:endParaRPr lang="en-US" sz="900" dirty="0"/>
          </a:p>
          <a:p>
            <a:pPr marL="0" indent="0" algn="l">
              <a:buNone/>
            </a:pPr>
            <a:r>
              <a:rPr lang="en-US" sz="800" dirty="0">
                <a:solidFill>
                  <a:srgbClr val="757575"/>
                </a:solidFill>
                <a:latin typeface="Noto Sans JP" pitchFamily="34" charset="0"/>
                <a:ea typeface="Noto Sans JP" pitchFamily="34" charset="-122"/>
                <a:cs typeface="Noto Sans JP" pitchFamily="34" charset="-120"/>
              </a:rPr>
              <a:t>活動中の事故補償</a:t>
            </a:r>
            <a:endParaRPr lang="en-US" sz="900" dirty="0"/>
          </a:p>
        </p:txBody>
      </p:sp>
      <p:sp>
        <p:nvSpPr>
          <p:cNvPr id="38" name="Text 31"/>
          <p:cNvSpPr txBox="1"/>
          <p:nvPr/>
        </p:nvSpPr>
        <p:spPr>
          <a:xfrm>
            <a:off x="9048902" y="3596335"/>
            <a:ext cx="2553005" cy="305410"/>
          </a:xfrm>
          <a:prstGeom prst="rect">
            <a:avLst/>
          </a:prstGeom>
          <a:noFill/>
          <a:ln/>
        </p:spPr>
        <p:txBody>
          <a:bodyPr wrap="square" lIns="0" tIns="0" rIns="0" bIns="0" rtlCol="0" anchor="ctr"/>
          <a:lstStyle/>
          <a:p>
            <a:pPr marL="0" indent="0" algn="l">
              <a:buNone/>
            </a:pPr>
            <a:r>
              <a:rPr lang="en-US" sz="900" b="1" dirty="0">
                <a:solidFill>
                  <a:srgbClr val="555555"/>
                </a:solidFill>
                <a:latin typeface="Noto Sans JP" pitchFamily="34" charset="0"/>
                <a:ea typeface="Noto Sans JP" pitchFamily="34" charset="-122"/>
                <a:cs typeface="Noto Sans JP" pitchFamily="34" charset="-120"/>
              </a:rPr>
              <a:t>賠償責任</a:t>
            </a:r>
            <a:endParaRPr lang="en-US" sz="900" dirty="0"/>
          </a:p>
          <a:p>
            <a:pPr marL="0" indent="0" algn="l">
              <a:buNone/>
            </a:pPr>
            <a:r>
              <a:rPr lang="en-US" sz="800" dirty="0">
                <a:solidFill>
                  <a:srgbClr val="757575"/>
                </a:solidFill>
                <a:latin typeface="Noto Sans JP" pitchFamily="34" charset="0"/>
                <a:ea typeface="Noto Sans JP" pitchFamily="34" charset="-122"/>
                <a:cs typeface="Noto Sans JP" pitchFamily="34" charset="-120"/>
              </a:rPr>
              <a:t>活動中の損害</a:t>
            </a:r>
            <a:endParaRPr lang="en-US" sz="900" dirty="0"/>
          </a:p>
        </p:txBody>
      </p:sp>
      <p:sp>
        <p:nvSpPr>
          <p:cNvPr id="39" name="Shape 32"/>
          <p:cNvSpPr/>
          <p:nvPr/>
        </p:nvSpPr>
        <p:spPr>
          <a:xfrm>
            <a:off x="381305" y="4895698"/>
            <a:ext cx="11430000" cy="19202"/>
          </a:xfrm>
          <a:prstGeom prst="rect">
            <a:avLst/>
          </a:prstGeom>
          <a:solidFill>
            <a:srgbClr val="4A90E2"/>
          </a:solidFill>
          <a:ln w="12700">
            <a:solidFill>
              <a:srgbClr val="4A90E2">
                <a:alpha val="0"/>
              </a:srgbClr>
            </a:solidFill>
            <a:prstDash val="solid"/>
          </a:ln>
        </p:spPr>
      </p:sp>
      <p:sp>
        <p:nvSpPr>
          <p:cNvPr id="40" name="Text 33"/>
          <p:cNvSpPr txBox="1"/>
          <p:nvPr/>
        </p:nvSpPr>
        <p:spPr>
          <a:xfrm>
            <a:off x="381305" y="4572000"/>
            <a:ext cx="11506810" cy="276149"/>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500" b="1" dirty="0">
                <a:solidFill>
                  <a:srgbClr val="0052CC"/>
                </a:solidFill>
                <a:latin typeface="Montserrat" pitchFamily="34" charset="0"/>
                <a:ea typeface="Montserrat" pitchFamily="34" charset="-122"/>
                <a:cs typeface="Montserrat" pitchFamily="34" charset="-120"/>
              </a:rPr>
              <a:t>保険金請求・事故報告・証憑フロー</a:t>
            </a:r>
            <a:endParaRPr lang="en-US" sz="1500" dirty="0"/>
          </a:p>
        </p:txBody>
      </p:sp>
      <p:sp>
        <p:nvSpPr>
          <p:cNvPr id="41" name="Shape 34"/>
          <p:cNvSpPr/>
          <p:nvPr/>
        </p:nvSpPr>
        <p:spPr>
          <a:xfrm>
            <a:off x="571500" y="4905756"/>
            <a:ext cx="1714500" cy="1876349"/>
          </a:xfrm>
          <a:prstGeom prst="roundRect">
            <a:avLst>
              <a:gd name="adj" fmla="val 4741"/>
            </a:avLst>
          </a:prstGeom>
          <a:solidFill>
            <a:srgbClr val="E3F2FD"/>
          </a:solidFill>
          <a:ln w="12700">
            <a:solidFill>
              <a:srgbClr val="BBDEFB"/>
            </a:solidFill>
            <a:prstDash val="solid"/>
          </a:ln>
        </p:spPr>
      </p:sp>
      <p:sp>
        <p:nvSpPr>
          <p:cNvPr id="42" name="Shape 35"/>
          <p:cNvSpPr/>
          <p:nvPr/>
        </p:nvSpPr>
        <p:spPr>
          <a:xfrm>
            <a:off x="676656" y="5009998"/>
            <a:ext cx="228600" cy="228600"/>
          </a:xfrm>
          <a:prstGeom prst="ellipse">
            <a:avLst/>
          </a:prstGeom>
          <a:solidFill>
            <a:srgbClr val="0052CC"/>
          </a:solidFill>
          <a:ln w="12700">
            <a:solidFill>
              <a:srgbClr val="FFFFFF">
                <a:alpha val="0"/>
              </a:srgbClr>
            </a:solidFill>
            <a:prstDash val="solid"/>
          </a:ln>
        </p:spPr>
      </p:sp>
      <p:sp>
        <p:nvSpPr>
          <p:cNvPr id="43" name="Text 36"/>
          <p:cNvSpPr/>
          <p:nvPr/>
        </p:nvSpPr>
        <p:spPr>
          <a:xfrm>
            <a:off x="647395" y="5009998"/>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900" b="1" dirty="0">
                <a:solidFill>
                  <a:srgbClr val="FFFFFF"/>
                </a:solidFill>
                <a:latin typeface="Noto Sans JP" pitchFamily="34" charset="0"/>
                <a:ea typeface="Noto Sans JP" pitchFamily="34" charset="-122"/>
                <a:cs typeface="Noto Sans JP" pitchFamily="34" charset="-120"/>
              </a:rPr>
              <a:t>1</a:t>
            </a:r>
            <a:endParaRPr lang="en-US" sz="900" dirty="0"/>
          </a:p>
        </p:txBody>
      </p:sp>
      <p:sp>
        <p:nvSpPr>
          <p:cNvPr id="44" name="Text 37"/>
          <p:cNvSpPr txBox="1"/>
          <p:nvPr/>
        </p:nvSpPr>
        <p:spPr>
          <a:xfrm>
            <a:off x="981151" y="5043830"/>
            <a:ext cx="543154"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事故発生</a:t>
            </a:r>
            <a:endParaRPr lang="en-US" sz="900" dirty="0"/>
          </a:p>
        </p:txBody>
      </p:sp>
      <p:sp>
        <p:nvSpPr>
          <p:cNvPr id="45" name="Text 38"/>
          <p:cNvSpPr txBox="1"/>
          <p:nvPr/>
        </p:nvSpPr>
        <p:spPr>
          <a:xfrm>
            <a:off x="676656" y="5315407"/>
            <a:ext cx="1625803" cy="152705"/>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現状確認・救急対応</a:t>
            </a:r>
            <a:endParaRPr lang="en-US" sz="900" dirty="0"/>
          </a:p>
        </p:txBody>
      </p:sp>
      <p:sp>
        <p:nvSpPr>
          <p:cNvPr id="46" name="Text 39"/>
          <p:cNvSpPr txBox="1"/>
          <p:nvPr/>
        </p:nvSpPr>
        <p:spPr>
          <a:xfrm>
            <a:off x="676656" y="5501945"/>
            <a:ext cx="1625803" cy="152705"/>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関係者への連絡</a:t>
            </a:r>
            <a:endParaRPr lang="en-US" sz="900" dirty="0"/>
          </a:p>
        </p:txBody>
      </p:sp>
      <p:sp>
        <p:nvSpPr>
          <p:cNvPr id="47" name="Text 40"/>
          <p:cNvSpPr txBox="1"/>
          <p:nvPr/>
        </p:nvSpPr>
        <p:spPr>
          <a:xfrm>
            <a:off x="676656" y="5688482"/>
            <a:ext cx="1625803" cy="152705"/>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証拠保全・写真撮影</a:t>
            </a:r>
            <a:endParaRPr lang="en-US" sz="900" dirty="0"/>
          </a:p>
        </p:txBody>
      </p:sp>
      <p:pic>
        <p:nvPicPr>
          <p:cNvPr id="48" name="Image 5" descr="preencoded.png"/>
          <p:cNvPicPr>
            <a:picLocks noChangeAspect="1"/>
          </p:cNvPicPr>
          <p:nvPr/>
        </p:nvPicPr>
        <p:blipFill>
          <a:blip r:embed="rId8"/>
          <a:srcRect l="-57" r="-57"/>
          <a:stretch/>
        </p:blipFill>
        <p:spPr>
          <a:xfrm>
            <a:off x="2471623" y="5781751"/>
            <a:ext cx="200254" cy="228600"/>
          </a:xfrm>
          <a:prstGeom prst="rect">
            <a:avLst/>
          </a:prstGeom>
        </p:spPr>
      </p:pic>
      <p:sp>
        <p:nvSpPr>
          <p:cNvPr id="49" name="Shape 41"/>
          <p:cNvSpPr/>
          <p:nvPr/>
        </p:nvSpPr>
        <p:spPr>
          <a:xfrm>
            <a:off x="2762402" y="4905756"/>
            <a:ext cx="1714500" cy="1876349"/>
          </a:xfrm>
          <a:prstGeom prst="roundRect">
            <a:avLst>
              <a:gd name="adj" fmla="val 4741"/>
            </a:avLst>
          </a:prstGeom>
          <a:solidFill>
            <a:srgbClr val="FFF3E0"/>
          </a:solidFill>
          <a:ln w="12700">
            <a:solidFill>
              <a:srgbClr val="FFE0B2"/>
            </a:solidFill>
            <a:prstDash val="solid"/>
          </a:ln>
        </p:spPr>
      </p:sp>
      <p:sp>
        <p:nvSpPr>
          <p:cNvPr id="50" name="Shape 42"/>
          <p:cNvSpPr/>
          <p:nvPr/>
        </p:nvSpPr>
        <p:spPr>
          <a:xfrm>
            <a:off x="2866644" y="5009998"/>
            <a:ext cx="228600" cy="228600"/>
          </a:xfrm>
          <a:prstGeom prst="ellipse">
            <a:avLst/>
          </a:prstGeom>
          <a:solidFill>
            <a:srgbClr val="EF6C00"/>
          </a:solidFill>
          <a:ln w="12700">
            <a:solidFill>
              <a:srgbClr val="FFFFFF">
                <a:alpha val="0"/>
              </a:srgbClr>
            </a:solidFill>
            <a:prstDash val="solid"/>
          </a:ln>
        </p:spPr>
      </p:sp>
      <p:sp>
        <p:nvSpPr>
          <p:cNvPr id="51" name="Text 43"/>
          <p:cNvSpPr/>
          <p:nvPr/>
        </p:nvSpPr>
        <p:spPr>
          <a:xfrm>
            <a:off x="2838298" y="5009998"/>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900" b="1" dirty="0">
                <a:solidFill>
                  <a:srgbClr val="FFFFFF"/>
                </a:solidFill>
                <a:latin typeface="Noto Sans JP" pitchFamily="34" charset="0"/>
                <a:ea typeface="Noto Sans JP" pitchFamily="34" charset="-122"/>
                <a:cs typeface="Noto Sans JP" pitchFamily="34" charset="-120"/>
              </a:rPr>
              <a:t>2</a:t>
            </a:r>
            <a:endParaRPr lang="en-US" sz="900" dirty="0"/>
          </a:p>
        </p:txBody>
      </p:sp>
      <p:sp>
        <p:nvSpPr>
          <p:cNvPr id="52" name="Text 44"/>
          <p:cNvSpPr txBox="1"/>
          <p:nvPr/>
        </p:nvSpPr>
        <p:spPr>
          <a:xfrm>
            <a:off x="3172054" y="5043830"/>
            <a:ext cx="543154"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事故報告</a:t>
            </a:r>
            <a:endParaRPr lang="en-US" sz="900" dirty="0"/>
          </a:p>
        </p:txBody>
      </p:sp>
      <p:sp>
        <p:nvSpPr>
          <p:cNvPr id="53" name="Text 45"/>
          <p:cNvSpPr txBox="1"/>
          <p:nvPr/>
        </p:nvSpPr>
        <p:spPr>
          <a:xfrm>
            <a:off x="2866644" y="5315407"/>
            <a:ext cx="1625803" cy="152705"/>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保険会社への報告</a:t>
            </a:r>
            <a:endParaRPr lang="en-US" sz="900" dirty="0"/>
          </a:p>
        </p:txBody>
      </p:sp>
      <p:sp>
        <p:nvSpPr>
          <p:cNvPr id="54" name="Text 46"/>
          <p:cNvSpPr txBox="1"/>
          <p:nvPr/>
        </p:nvSpPr>
        <p:spPr>
          <a:xfrm>
            <a:off x="2866644" y="5501945"/>
            <a:ext cx="1625803" cy="152705"/>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事故状況書類作成</a:t>
            </a:r>
            <a:endParaRPr lang="en-US" sz="900" dirty="0"/>
          </a:p>
        </p:txBody>
      </p:sp>
      <p:sp>
        <p:nvSpPr>
          <p:cNvPr id="55" name="Text 47"/>
          <p:cNvSpPr txBox="1"/>
          <p:nvPr/>
        </p:nvSpPr>
        <p:spPr>
          <a:xfrm>
            <a:off x="2866644" y="5688482"/>
            <a:ext cx="1625803" cy="152705"/>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証拠資料の提出</a:t>
            </a:r>
            <a:endParaRPr lang="en-US" sz="900" dirty="0"/>
          </a:p>
        </p:txBody>
      </p:sp>
      <p:pic>
        <p:nvPicPr>
          <p:cNvPr id="56" name="Image 6" descr="preencoded.png"/>
          <p:cNvPicPr>
            <a:picLocks noChangeAspect="1"/>
          </p:cNvPicPr>
          <p:nvPr/>
        </p:nvPicPr>
        <p:blipFill>
          <a:blip r:embed="rId8"/>
          <a:srcRect l="-57" r="-57"/>
          <a:stretch/>
        </p:blipFill>
        <p:spPr>
          <a:xfrm>
            <a:off x="4662526" y="5781751"/>
            <a:ext cx="200254" cy="228600"/>
          </a:xfrm>
          <a:prstGeom prst="rect">
            <a:avLst/>
          </a:prstGeom>
        </p:spPr>
      </p:pic>
      <p:sp>
        <p:nvSpPr>
          <p:cNvPr id="57" name="Shape 48"/>
          <p:cNvSpPr/>
          <p:nvPr/>
        </p:nvSpPr>
        <p:spPr>
          <a:xfrm>
            <a:off x="4953305" y="4905756"/>
            <a:ext cx="1714500" cy="1876349"/>
          </a:xfrm>
          <a:prstGeom prst="roundRect">
            <a:avLst>
              <a:gd name="adj" fmla="val 4741"/>
            </a:avLst>
          </a:prstGeom>
          <a:solidFill>
            <a:srgbClr val="E8F5E9"/>
          </a:solidFill>
          <a:ln w="12700">
            <a:solidFill>
              <a:srgbClr val="C8E6C9"/>
            </a:solidFill>
            <a:prstDash val="solid"/>
          </a:ln>
        </p:spPr>
      </p:sp>
      <p:sp>
        <p:nvSpPr>
          <p:cNvPr id="58" name="Shape 49"/>
          <p:cNvSpPr/>
          <p:nvPr/>
        </p:nvSpPr>
        <p:spPr>
          <a:xfrm>
            <a:off x="5057546" y="5009998"/>
            <a:ext cx="228600" cy="228600"/>
          </a:xfrm>
          <a:prstGeom prst="ellipse">
            <a:avLst/>
          </a:prstGeom>
          <a:solidFill>
            <a:srgbClr val="2E7D32"/>
          </a:solidFill>
          <a:ln w="12700">
            <a:solidFill>
              <a:srgbClr val="FFFFFF">
                <a:alpha val="0"/>
              </a:srgbClr>
            </a:solidFill>
            <a:prstDash val="solid"/>
          </a:ln>
        </p:spPr>
      </p:sp>
      <p:sp>
        <p:nvSpPr>
          <p:cNvPr id="59" name="Text 50"/>
          <p:cNvSpPr/>
          <p:nvPr/>
        </p:nvSpPr>
        <p:spPr>
          <a:xfrm>
            <a:off x="5029200" y="5009998"/>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900" b="1" dirty="0">
                <a:solidFill>
                  <a:srgbClr val="FFFFFF"/>
                </a:solidFill>
                <a:latin typeface="Noto Sans JP" pitchFamily="34" charset="0"/>
                <a:ea typeface="Noto Sans JP" pitchFamily="34" charset="-122"/>
                <a:cs typeface="Noto Sans JP" pitchFamily="34" charset="-120"/>
              </a:rPr>
              <a:t>3</a:t>
            </a:r>
            <a:endParaRPr lang="en-US" sz="900" dirty="0"/>
          </a:p>
        </p:txBody>
      </p:sp>
      <p:sp>
        <p:nvSpPr>
          <p:cNvPr id="60" name="Text 51"/>
          <p:cNvSpPr txBox="1"/>
          <p:nvPr/>
        </p:nvSpPr>
        <p:spPr>
          <a:xfrm>
            <a:off x="5362956" y="5043830"/>
            <a:ext cx="657454"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審査・調査</a:t>
            </a:r>
            <a:endParaRPr lang="en-US" sz="900" dirty="0"/>
          </a:p>
        </p:txBody>
      </p:sp>
      <p:sp>
        <p:nvSpPr>
          <p:cNvPr id="61" name="Text 52"/>
          <p:cNvSpPr txBox="1"/>
          <p:nvPr/>
        </p:nvSpPr>
        <p:spPr>
          <a:xfrm>
            <a:off x="5057546" y="5315407"/>
            <a:ext cx="1625803" cy="152705"/>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保険会社の調査</a:t>
            </a:r>
            <a:endParaRPr lang="en-US" sz="900" dirty="0"/>
          </a:p>
        </p:txBody>
      </p:sp>
      <p:sp>
        <p:nvSpPr>
          <p:cNvPr id="62" name="Text 53"/>
          <p:cNvSpPr txBox="1"/>
          <p:nvPr/>
        </p:nvSpPr>
        <p:spPr>
          <a:xfrm>
            <a:off x="5057546" y="5501945"/>
            <a:ext cx="1625803" cy="152705"/>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損害額の算定</a:t>
            </a:r>
            <a:endParaRPr lang="en-US" sz="900" dirty="0"/>
          </a:p>
        </p:txBody>
      </p:sp>
      <p:sp>
        <p:nvSpPr>
          <p:cNvPr id="63" name="Text 54"/>
          <p:cNvSpPr txBox="1"/>
          <p:nvPr/>
        </p:nvSpPr>
        <p:spPr>
          <a:xfrm>
            <a:off x="5057546" y="5688482"/>
            <a:ext cx="1625803" cy="152705"/>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補償範囲の確認</a:t>
            </a:r>
            <a:endParaRPr lang="en-US" sz="900" dirty="0"/>
          </a:p>
        </p:txBody>
      </p:sp>
      <p:pic>
        <p:nvPicPr>
          <p:cNvPr id="64" name="Image 7" descr="preencoded.png"/>
          <p:cNvPicPr>
            <a:picLocks noChangeAspect="1"/>
          </p:cNvPicPr>
          <p:nvPr/>
        </p:nvPicPr>
        <p:blipFill>
          <a:blip r:embed="rId8"/>
          <a:srcRect l="-57" r="-57"/>
          <a:stretch/>
        </p:blipFill>
        <p:spPr>
          <a:xfrm>
            <a:off x="6853428" y="5781751"/>
            <a:ext cx="200254" cy="228600"/>
          </a:xfrm>
          <a:prstGeom prst="rect">
            <a:avLst/>
          </a:prstGeom>
        </p:spPr>
      </p:pic>
      <p:sp>
        <p:nvSpPr>
          <p:cNvPr id="65" name="Shape 55"/>
          <p:cNvSpPr/>
          <p:nvPr/>
        </p:nvSpPr>
        <p:spPr>
          <a:xfrm>
            <a:off x="7144207" y="4905756"/>
            <a:ext cx="1714500" cy="1876349"/>
          </a:xfrm>
          <a:prstGeom prst="roundRect">
            <a:avLst>
              <a:gd name="adj" fmla="val 4741"/>
            </a:avLst>
          </a:prstGeom>
          <a:solidFill>
            <a:srgbClr val="F3E5F5"/>
          </a:solidFill>
          <a:ln w="12700">
            <a:solidFill>
              <a:srgbClr val="E1BEE7"/>
            </a:solidFill>
            <a:prstDash val="solid"/>
          </a:ln>
        </p:spPr>
      </p:sp>
      <p:sp>
        <p:nvSpPr>
          <p:cNvPr id="66" name="Shape 56"/>
          <p:cNvSpPr/>
          <p:nvPr/>
        </p:nvSpPr>
        <p:spPr>
          <a:xfrm>
            <a:off x="7248449" y="5009998"/>
            <a:ext cx="228600" cy="228600"/>
          </a:xfrm>
          <a:prstGeom prst="ellipse">
            <a:avLst/>
          </a:prstGeom>
          <a:solidFill>
            <a:srgbClr val="7B1FA2"/>
          </a:solidFill>
          <a:ln w="12700">
            <a:solidFill>
              <a:srgbClr val="FFFFFF">
                <a:alpha val="0"/>
              </a:srgbClr>
            </a:solidFill>
            <a:prstDash val="solid"/>
          </a:ln>
        </p:spPr>
      </p:sp>
      <p:sp>
        <p:nvSpPr>
          <p:cNvPr id="67" name="Text 57"/>
          <p:cNvSpPr/>
          <p:nvPr/>
        </p:nvSpPr>
        <p:spPr>
          <a:xfrm>
            <a:off x="7220102" y="5009998"/>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900" b="1" dirty="0">
                <a:solidFill>
                  <a:srgbClr val="FFFFFF"/>
                </a:solidFill>
                <a:latin typeface="Noto Sans JP" pitchFamily="34" charset="0"/>
                <a:ea typeface="Noto Sans JP" pitchFamily="34" charset="-122"/>
                <a:cs typeface="Noto Sans JP" pitchFamily="34" charset="-120"/>
              </a:rPr>
              <a:t>4</a:t>
            </a:r>
            <a:endParaRPr lang="en-US" sz="900" dirty="0"/>
          </a:p>
        </p:txBody>
      </p:sp>
      <p:sp>
        <p:nvSpPr>
          <p:cNvPr id="68" name="Text 58"/>
          <p:cNvSpPr txBox="1"/>
          <p:nvPr/>
        </p:nvSpPr>
        <p:spPr>
          <a:xfrm>
            <a:off x="7552944" y="5043830"/>
            <a:ext cx="657454"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保険金支払</a:t>
            </a:r>
            <a:endParaRPr lang="en-US" sz="900" dirty="0"/>
          </a:p>
        </p:txBody>
      </p:sp>
      <p:sp>
        <p:nvSpPr>
          <p:cNvPr id="69" name="Text 59"/>
          <p:cNvSpPr txBox="1"/>
          <p:nvPr/>
        </p:nvSpPr>
        <p:spPr>
          <a:xfrm>
            <a:off x="7248449" y="5315407"/>
            <a:ext cx="1625803" cy="152705"/>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支払額の確定</a:t>
            </a:r>
            <a:endParaRPr lang="en-US" sz="900" dirty="0"/>
          </a:p>
        </p:txBody>
      </p:sp>
      <p:sp>
        <p:nvSpPr>
          <p:cNvPr id="70" name="Text 60"/>
          <p:cNvSpPr txBox="1"/>
          <p:nvPr/>
        </p:nvSpPr>
        <p:spPr>
          <a:xfrm>
            <a:off x="7248449" y="5501945"/>
            <a:ext cx="1625803" cy="152705"/>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保険金の支払</a:t>
            </a:r>
            <a:endParaRPr lang="en-US" sz="900" dirty="0"/>
          </a:p>
        </p:txBody>
      </p:sp>
      <p:sp>
        <p:nvSpPr>
          <p:cNvPr id="71" name="Text 61"/>
          <p:cNvSpPr txBox="1"/>
          <p:nvPr/>
        </p:nvSpPr>
        <p:spPr>
          <a:xfrm>
            <a:off x="7248449" y="5688482"/>
            <a:ext cx="1625803" cy="152705"/>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事後フォロー</a:t>
            </a:r>
            <a:endParaRPr lang="en-US" sz="900" dirty="0"/>
          </a:p>
        </p:txBody>
      </p:sp>
      <p:pic>
        <p:nvPicPr>
          <p:cNvPr id="72" name="Image 8" descr="preencoded.png"/>
          <p:cNvPicPr>
            <a:picLocks noChangeAspect="1"/>
          </p:cNvPicPr>
          <p:nvPr/>
        </p:nvPicPr>
        <p:blipFill>
          <a:blip r:embed="rId8"/>
          <a:srcRect l="-57" r="-57"/>
          <a:stretch/>
        </p:blipFill>
        <p:spPr>
          <a:xfrm>
            <a:off x="9044330" y="5781751"/>
            <a:ext cx="200254" cy="228600"/>
          </a:xfrm>
          <a:prstGeom prst="rect">
            <a:avLst/>
          </a:prstGeom>
        </p:spPr>
      </p:pic>
      <p:sp>
        <p:nvSpPr>
          <p:cNvPr id="73" name="Shape 62"/>
          <p:cNvSpPr/>
          <p:nvPr/>
        </p:nvSpPr>
        <p:spPr>
          <a:xfrm>
            <a:off x="9334195" y="4905756"/>
            <a:ext cx="2095805" cy="1876349"/>
          </a:xfrm>
          <a:prstGeom prst="roundRect">
            <a:avLst>
              <a:gd name="adj" fmla="val 3958"/>
            </a:avLst>
          </a:prstGeom>
          <a:solidFill>
            <a:srgbClr val="FFEBEE"/>
          </a:solidFill>
          <a:ln w="12700">
            <a:solidFill>
              <a:srgbClr val="FFCDD2"/>
            </a:solidFill>
            <a:prstDash val="solid"/>
          </a:ln>
        </p:spPr>
      </p:sp>
      <p:sp>
        <p:nvSpPr>
          <p:cNvPr id="74" name="Shape 63"/>
          <p:cNvSpPr/>
          <p:nvPr/>
        </p:nvSpPr>
        <p:spPr>
          <a:xfrm>
            <a:off x="9439351" y="5009998"/>
            <a:ext cx="228600" cy="228600"/>
          </a:xfrm>
          <a:prstGeom prst="ellipse">
            <a:avLst/>
          </a:prstGeom>
          <a:solidFill>
            <a:srgbClr val="C62828"/>
          </a:solidFill>
          <a:ln w="12700">
            <a:solidFill>
              <a:srgbClr val="FFFFFF">
                <a:alpha val="0"/>
              </a:srgbClr>
            </a:solidFill>
            <a:prstDash val="solid"/>
          </a:ln>
        </p:spPr>
      </p:sp>
      <p:sp>
        <p:nvSpPr>
          <p:cNvPr id="75" name="Text 64"/>
          <p:cNvSpPr/>
          <p:nvPr/>
        </p:nvSpPr>
        <p:spPr>
          <a:xfrm>
            <a:off x="9411005" y="5009998"/>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900" b="1" dirty="0">
                <a:solidFill>
                  <a:srgbClr val="FFFFFF"/>
                </a:solidFill>
                <a:latin typeface="Noto Sans JP" pitchFamily="34" charset="0"/>
                <a:ea typeface="Noto Sans JP" pitchFamily="34" charset="-122"/>
                <a:cs typeface="Noto Sans JP" pitchFamily="34" charset="-120"/>
              </a:rPr>
              <a:t>5</a:t>
            </a:r>
            <a:endParaRPr lang="en-US" sz="900" dirty="0"/>
          </a:p>
        </p:txBody>
      </p:sp>
      <p:sp>
        <p:nvSpPr>
          <p:cNvPr id="76" name="Text 65"/>
          <p:cNvSpPr txBox="1"/>
          <p:nvPr/>
        </p:nvSpPr>
        <p:spPr>
          <a:xfrm>
            <a:off x="9743846" y="5043830"/>
            <a:ext cx="657454" cy="162763"/>
          </a:xfrm>
          <a:prstGeom prst="rect">
            <a:avLst/>
          </a:prstGeom>
          <a:noFill/>
          <a:ln/>
        </p:spPr>
        <p:txBody>
          <a:bodyPr wrap="square" lIns="0" tIns="0" rIns="0" bIns="0" rtlCol="0" anchor="ctr"/>
          <a:lstStyle/>
          <a:p>
            <a:pPr marL="0" indent="0" algn="l">
              <a:buNone/>
            </a:pPr>
            <a:r>
              <a:rPr lang="en-US" sz="900" b="1" dirty="0">
                <a:solidFill>
                  <a:srgbClr val="000000"/>
                </a:solidFill>
                <a:latin typeface="Noto Sans JP" pitchFamily="34" charset="0"/>
                <a:ea typeface="Noto Sans JP" pitchFamily="34" charset="-122"/>
                <a:cs typeface="Noto Sans JP" pitchFamily="34" charset="-120"/>
              </a:rPr>
              <a:t>完了・改善</a:t>
            </a:r>
            <a:endParaRPr lang="en-US" sz="900" dirty="0"/>
          </a:p>
        </p:txBody>
      </p:sp>
      <p:sp>
        <p:nvSpPr>
          <p:cNvPr id="77" name="Text 66"/>
          <p:cNvSpPr txBox="1"/>
          <p:nvPr/>
        </p:nvSpPr>
        <p:spPr>
          <a:xfrm>
            <a:off x="9439351" y="5315407"/>
            <a:ext cx="2037283" cy="152705"/>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事故原因の分析</a:t>
            </a:r>
            <a:endParaRPr lang="en-US" sz="900" dirty="0"/>
          </a:p>
        </p:txBody>
      </p:sp>
      <p:sp>
        <p:nvSpPr>
          <p:cNvPr id="78" name="Text 67"/>
          <p:cNvSpPr txBox="1"/>
          <p:nvPr/>
        </p:nvSpPr>
        <p:spPr>
          <a:xfrm>
            <a:off x="9439351" y="5501945"/>
            <a:ext cx="2037283" cy="152705"/>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再発防止策の策定</a:t>
            </a:r>
            <a:endParaRPr lang="en-US" sz="900" dirty="0"/>
          </a:p>
        </p:txBody>
      </p:sp>
      <p:sp>
        <p:nvSpPr>
          <p:cNvPr id="79" name="Text 68"/>
          <p:cNvSpPr txBox="1"/>
          <p:nvPr/>
        </p:nvSpPr>
        <p:spPr>
          <a:xfrm>
            <a:off x="9439351" y="5688482"/>
            <a:ext cx="2037283" cy="152705"/>
          </a:xfrm>
          <a:prstGeom prst="rect">
            <a:avLst/>
          </a:prstGeom>
          <a:noFill/>
          <a:ln/>
        </p:spPr>
        <p:txBody>
          <a:bodyPr wrap="square" lIns="0" tIns="0" rIns="0" bIns="0" rtlCol="0" anchor="ctr"/>
          <a:lstStyle/>
          <a:p>
            <a:pPr marL="0" indent="0" algn="l">
              <a:buNone/>
            </a:pPr>
            <a:r>
              <a:rPr lang="en-US" sz="900" dirty="0">
                <a:solidFill>
                  <a:srgbClr val="555555"/>
                </a:solidFill>
                <a:latin typeface="Noto Sans JP" pitchFamily="34" charset="0"/>
                <a:ea typeface="Noto Sans JP" pitchFamily="34" charset="-122"/>
                <a:cs typeface="Noto Sans JP" pitchFamily="34" charset="-120"/>
              </a:rPr>
              <a:t>保険契約の見直し</a:t>
            </a:r>
            <a:endParaRPr lang="en-US" sz="900" dirty="0"/>
          </a:p>
        </p:txBody>
      </p:sp>
      <p:sp>
        <p:nvSpPr>
          <p:cNvPr id="80" name="Text 69"/>
          <p:cNvSpPr txBox="1"/>
          <p:nvPr/>
        </p:nvSpPr>
        <p:spPr>
          <a:xfrm>
            <a:off x="381305" y="6495898"/>
            <a:ext cx="304861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保険業界データおよびイベント保険契約書類</a:t>
            </a:r>
            <a:endParaRPr lang="en-US" sz="900" dirty="0"/>
          </a:p>
        </p:txBody>
      </p:sp>
      <p:sp>
        <p:nvSpPr>
          <p:cNvPr id="81" name="Text 70"/>
          <p:cNvSpPr txBox="1"/>
          <p:nvPr/>
        </p:nvSpPr>
        <p:spPr>
          <a:xfrm>
            <a:off x="10782605" y="6610198"/>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27</a:t>
            </a:r>
            <a:endParaRPr lang="en-US" sz="1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a:off x="0" y="0"/>
            <a:ext cx="12191695" cy="6858000"/>
          </a:xfrm>
          <a:prstGeom prst="rect">
            <a:avLst/>
          </a:prstGeom>
          <a:solidFill>
            <a:srgbClr val="F8FAFC"/>
          </a:solidFill>
          <a:ln w="12700">
            <a:solidFill>
              <a:srgbClr val="FFFFFF">
                <a:alpha val="0"/>
              </a:srgbClr>
            </a:solidFill>
            <a:prstDash val="solid"/>
          </a:ln>
        </p:spPr>
      </p:sp>
      <p:sp>
        <p:nvSpPr>
          <p:cNvPr id="5" name="Shape 3"/>
          <p:cNvSpPr/>
          <p:nvPr/>
        </p:nvSpPr>
        <p:spPr>
          <a:xfrm>
            <a:off x="381305" y="761695"/>
            <a:ext cx="11430000" cy="5524805"/>
          </a:xfrm>
          <a:prstGeom prst="roundRect">
            <a:avLst>
              <a:gd name="adj" fmla="val 457"/>
            </a:avLst>
          </a:prstGeom>
          <a:solidFill>
            <a:srgbClr val="FFFFFF"/>
          </a:solidFill>
          <a:ln w="12700">
            <a:solidFill>
              <a:srgbClr val="FFFFFF">
                <a:alpha val="0"/>
              </a:srgbClr>
            </a:solidFill>
            <a:prstDash val="solid"/>
          </a:ln>
          <a:effectLst>
            <a:outerShdw blurRad="76200" dist="25400" dir="16200000" algn="bl" rotWithShape="0">
              <a:srgbClr val="000000">
                <a:alpha val="10000"/>
              </a:srgbClr>
            </a:outerShdw>
          </a:effectLst>
        </p:spPr>
      </p:sp>
      <p:sp>
        <p:nvSpPr>
          <p:cNvPr id="6" name="Text 4"/>
          <p:cNvSpPr txBox="1"/>
          <p:nvPr/>
        </p:nvSpPr>
        <p:spPr>
          <a:xfrm>
            <a:off x="381305" y="190195"/>
            <a:ext cx="11621110" cy="324612"/>
          </a:xfrm>
          <a:prstGeom prst="rect">
            <a:avLst/>
          </a:prstGeom>
          <a:noFill/>
          <a:ln/>
        </p:spPr>
        <p:txBody>
          <a:bodyPr wrap="square" lIns="0" tIns="0" rIns="0" bIns="0" rtlCol="0" anchor="ctr"/>
          <a:lstStyle/>
          <a:p>
            <a:pPr marL="0" indent="0" algn="l">
              <a:buNone/>
            </a:pPr>
            <a:r>
              <a:rPr lang="en-US" sz="2100" b="1" dirty="0">
                <a:solidFill>
                  <a:srgbClr val="003366"/>
                </a:solidFill>
                <a:latin typeface="Montserrat" pitchFamily="34" charset="0"/>
                <a:ea typeface="Montserrat" pitchFamily="34" charset="-122"/>
                <a:cs typeface="Montserrat" pitchFamily="34" charset="-120"/>
              </a:rPr>
              <a:t>安全対策・危機管理：基本方針と運用計画</a:t>
            </a:r>
            <a:endParaRPr lang="en-US" sz="2100" dirty="0"/>
          </a:p>
        </p:txBody>
      </p:sp>
      <p:sp>
        <p:nvSpPr>
          <p:cNvPr id="7" name="Text 5"/>
          <p:cNvSpPr txBox="1"/>
          <p:nvPr/>
        </p:nvSpPr>
        <p:spPr>
          <a:xfrm>
            <a:off x="381305" y="548640"/>
            <a:ext cx="11621110"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リスクアセスメント実施・受容基準設定、緊急連絡網・無線チャンネル・情報共有手順、一時中断・再開・全面中止判断プロトコルをマトリクス形式で整理</a:t>
            </a:r>
            <a:endParaRPr lang="en-US" sz="900" dirty="0"/>
          </a:p>
        </p:txBody>
      </p:sp>
      <p:pic>
        <p:nvPicPr>
          <p:cNvPr id="8" name="Image 0" descr="preencoded.png"/>
          <p:cNvPicPr>
            <a:picLocks noChangeAspect="1"/>
          </p:cNvPicPr>
          <p:nvPr/>
        </p:nvPicPr>
        <p:blipFill>
          <a:blip r:embed="rId3"/>
          <a:srcRect l="-404" r="-404"/>
          <a:stretch/>
        </p:blipFill>
        <p:spPr>
          <a:xfrm>
            <a:off x="381305" y="809244"/>
            <a:ext cx="571500" cy="28346"/>
          </a:xfrm>
          <a:prstGeom prst="rect">
            <a:avLst/>
          </a:prstGeom>
        </p:spPr>
      </p:pic>
      <p:sp>
        <p:nvSpPr>
          <p:cNvPr id="9" name="Text 6"/>
          <p:cNvSpPr txBox="1"/>
          <p:nvPr/>
        </p:nvSpPr>
        <p:spPr>
          <a:xfrm>
            <a:off x="780898" y="1047902"/>
            <a:ext cx="3600907"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リスクアセスメント・受容基準 </a:t>
            </a:r>
            <a:endParaRPr lang="en-US" sz="1000" dirty="0"/>
          </a:p>
        </p:txBody>
      </p:sp>
      <p:sp>
        <p:nvSpPr>
          <p:cNvPr id="10" name="Shape 7"/>
          <p:cNvSpPr/>
          <p:nvPr/>
        </p:nvSpPr>
        <p:spPr>
          <a:xfrm>
            <a:off x="571500" y="1276502"/>
            <a:ext cx="3619195" cy="733349"/>
          </a:xfrm>
          <a:prstGeom prst="roundRect">
            <a:avLst>
              <a:gd name="adj" fmla="val 25909"/>
            </a:avLst>
          </a:prstGeom>
          <a:solidFill>
            <a:srgbClr val="F8FAFC"/>
          </a:solidFill>
          <a:ln w="12700">
            <a:solidFill>
              <a:srgbClr val="FFFFFF">
                <a:alpha val="0"/>
              </a:srgbClr>
            </a:solidFill>
            <a:prstDash val="solid"/>
          </a:ln>
        </p:spPr>
      </p:sp>
      <p:sp>
        <p:nvSpPr>
          <p:cNvPr id="11" name="Text 8"/>
          <p:cNvSpPr txBox="1"/>
          <p:nvPr/>
        </p:nvSpPr>
        <p:spPr>
          <a:xfrm>
            <a:off x="647395" y="1352398"/>
            <a:ext cx="914400" cy="152705"/>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リスクレベル評価</a:t>
            </a:r>
            <a:endParaRPr lang="en-US" sz="800" dirty="0"/>
          </a:p>
        </p:txBody>
      </p:sp>
      <p:sp>
        <p:nvSpPr>
          <p:cNvPr id="12" name="Text 9"/>
          <p:cNvSpPr txBox="1"/>
          <p:nvPr/>
        </p:nvSpPr>
        <p:spPr>
          <a:xfrm>
            <a:off x="3733495" y="1356970"/>
            <a:ext cx="4572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毎日更新</a:t>
            </a:r>
            <a:endParaRPr lang="en-US" sz="800" dirty="0"/>
          </a:p>
        </p:txBody>
      </p:sp>
      <p:sp>
        <p:nvSpPr>
          <p:cNvPr id="13" name="Text 10"/>
          <p:cNvSpPr txBox="1"/>
          <p:nvPr/>
        </p:nvSpPr>
        <p:spPr>
          <a:xfrm>
            <a:off x="609905" y="1543507"/>
            <a:ext cx="428854" cy="228600"/>
          </a:xfrm>
          <a:prstGeom prst="rect">
            <a:avLst/>
          </a:prstGeom>
          <a:noFill/>
          <a:ln/>
        </p:spPr>
        <p:txBody>
          <a:bodyPr wrap="square" lIns="0" tIns="0" rIns="0" bIns="0" rtlCol="0" anchor="ctr"/>
          <a:lstStyle/>
          <a:p>
            <a:pPr marL="0" indent="0" algn="ctr">
              <a:buNone/>
            </a:pPr>
            <a:r>
              <a:rPr lang="en-US" sz="1200" b="1" dirty="0">
                <a:solidFill>
                  <a:srgbClr val="4CAF50"/>
                </a:solidFill>
                <a:latin typeface="Noto Sans JP" pitchFamily="34" charset="0"/>
                <a:ea typeface="Noto Sans JP" pitchFamily="34" charset="-122"/>
                <a:cs typeface="Noto Sans JP" pitchFamily="34" charset="-120"/>
              </a:rPr>
              <a:t>低</a:t>
            </a:r>
            <a:endParaRPr lang="en-US" sz="1200" dirty="0"/>
          </a:p>
        </p:txBody>
      </p:sp>
      <p:sp>
        <p:nvSpPr>
          <p:cNvPr id="14" name="Text 11"/>
          <p:cNvSpPr txBox="1"/>
          <p:nvPr/>
        </p:nvSpPr>
        <p:spPr>
          <a:xfrm>
            <a:off x="609905" y="1772107"/>
            <a:ext cx="428854" cy="124358"/>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受容可能</a:t>
            </a:r>
            <a:endParaRPr lang="en-US" sz="800" dirty="0"/>
          </a:p>
        </p:txBody>
      </p:sp>
      <p:sp>
        <p:nvSpPr>
          <p:cNvPr id="15" name="Text 12"/>
          <p:cNvSpPr txBox="1"/>
          <p:nvPr/>
        </p:nvSpPr>
        <p:spPr>
          <a:xfrm>
            <a:off x="2171700" y="1543507"/>
            <a:ext cx="428854" cy="228600"/>
          </a:xfrm>
          <a:prstGeom prst="rect">
            <a:avLst/>
          </a:prstGeom>
          <a:noFill/>
          <a:ln/>
        </p:spPr>
        <p:txBody>
          <a:bodyPr wrap="square" lIns="0" tIns="0" rIns="0" bIns="0" rtlCol="0" anchor="ctr"/>
          <a:lstStyle/>
          <a:p>
            <a:pPr marL="0" indent="0" algn="ctr">
              <a:buNone/>
            </a:pPr>
            <a:r>
              <a:rPr lang="en-US" sz="1200" b="1" dirty="0">
                <a:solidFill>
                  <a:srgbClr val="FF9800"/>
                </a:solidFill>
                <a:latin typeface="Noto Sans JP" pitchFamily="34" charset="0"/>
                <a:ea typeface="Noto Sans JP" pitchFamily="34" charset="-122"/>
                <a:cs typeface="Noto Sans JP" pitchFamily="34" charset="-120"/>
              </a:rPr>
              <a:t>中</a:t>
            </a:r>
            <a:endParaRPr lang="en-US" sz="1200" dirty="0"/>
          </a:p>
        </p:txBody>
      </p:sp>
      <p:sp>
        <p:nvSpPr>
          <p:cNvPr id="16" name="Text 13"/>
          <p:cNvSpPr txBox="1"/>
          <p:nvPr/>
        </p:nvSpPr>
        <p:spPr>
          <a:xfrm>
            <a:off x="2171700" y="1772107"/>
            <a:ext cx="428854" cy="124358"/>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監視必要</a:t>
            </a:r>
            <a:endParaRPr lang="en-US" sz="800" dirty="0"/>
          </a:p>
        </p:txBody>
      </p:sp>
      <p:sp>
        <p:nvSpPr>
          <p:cNvPr id="17" name="Text 14"/>
          <p:cNvSpPr txBox="1"/>
          <p:nvPr/>
        </p:nvSpPr>
        <p:spPr>
          <a:xfrm>
            <a:off x="3733495" y="1543507"/>
            <a:ext cx="428854" cy="228600"/>
          </a:xfrm>
          <a:prstGeom prst="rect">
            <a:avLst/>
          </a:prstGeom>
          <a:noFill/>
          <a:ln/>
        </p:spPr>
        <p:txBody>
          <a:bodyPr wrap="square" lIns="0" tIns="0" rIns="0" bIns="0" rtlCol="0" anchor="ctr"/>
          <a:lstStyle/>
          <a:p>
            <a:pPr marL="0" indent="0" algn="ctr">
              <a:buNone/>
            </a:pPr>
            <a:r>
              <a:rPr lang="en-US" sz="1200" b="1" dirty="0">
                <a:solidFill>
                  <a:srgbClr val="F44336"/>
                </a:solidFill>
                <a:latin typeface="Noto Sans JP" pitchFamily="34" charset="0"/>
                <a:ea typeface="Noto Sans JP" pitchFamily="34" charset="-122"/>
                <a:cs typeface="Noto Sans JP" pitchFamily="34" charset="-120"/>
              </a:rPr>
              <a:t>高</a:t>
            </a:r>
            <a:endParaRPr lang="en-US" sz="1200" dirty="0"/>
          </a:p>
        </p:txBody>
      </p:sp>
      <p:sp>
        <p:nvSpPr>
          <p:cNvPr id="18" name="Text 15"/>
          <p:cNvSpPr txBox="1"/>
          <p:nvPr/>
        </p:nvSpPr>
        <p:spPr>
          <a:xfrm>
            <a:off x="3733495" y="1772107"/>
            <a:ext cx="428854" cy="124358"/>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即時対応</a:t>
            </a:r>
            <a:endParaRPr lang="en-US" sz="800" dirty="0"/>
          </a:p>
        </p:txBody>
      </p:sp>
      <p:sp>
        <p:nvSpPr>
          <p:cNvPr id="19" name="Text 16"/>
          <p:cNvSpPr txBox="1"/>
          <p:nvPr/>
        </p:nvSpPr>
        <p:spPr>
          <a:xfrm>
            <a:off x="761695" y="2085746"/>
            <a:ext cx="3620110"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アラートレベル・意思決定ボード </a:t>
            </a:r>
            <a:endParaRPr lang="en-US" sz="1000" dirty="0"/>
          </a:p>
        </p:txBody>
      </p:sp>
      <p:sp>
        <p:nvSpPr>
          <p:cNvPr id="20" name="Shape 17"/>
          <p:cNvSpPr/>
          <p:nvPr/>
        </p:nvSpPr>
        <p:spPr>
          <a:xfrm>
            <a:off x="571500" y="2314346"/>
            <a:ext cx="3619195" cy="1238098"/>
          </a:xfrm>
          <a:prstGeom prst="roundRect">
            <a:avLst>
              <a:gd name="adj" fmla="val 9090"/>
            </a:avLst>
          </a:prstGeom>
          <a:solidFill>
            <a:srgbClr val="F8FAFC"/>
          </a:solidFill>
          <a:ln w="12700">
            <a:solidFill>
              <a:srgbClr val="FFFFFF">
                <a:alpha val="0"/>
              </a:srgbClr>
            </a:solidFill>
            <a:prstDash val="solid"/>
          </a:ln>
        </p:spPr>
      </p:sp>
      <p:sp>
        <p:nvSpPr>
          <p:cNvPr id="21" name="Shape 18"/>
          <p:cNvSpPr/>
          <p:nvPr/>
        </p:nvSpPr>
        <p:spPr>
          <a:xfrm>
            <a:off x="647395" y="2409444"/>
            <a:ext cx="3467405" cy="247802"/>
          </a:xfrm>
          <a:prstGeom prst="roundRect">
            <a:avLst>
              <a:gd name="adj" fmla="val 113540"/>
            </a:avLst>
          </a:prstGeom>
          <a:solidFill>
            <a:srgbClr val="E8F5E9"/>
          </a:solidFill>
          <a:ln w="12700">
            <a:solidFill>
              <a:srgbClr val="4CAF50"/>
            </a:solidFill>
            <a:prstDash val="solid"/>
          </a:ln>
        </p:spPr>
      </p:sp>
      <p:sp>
        <p:nvSpPr>
          <p:cNvPr id="22" name="Shape 19"/>
          <p:cNvSpPr/>
          <p:nvPr/>
        </p:nvSpPr>
        <p:spPr>
          <a:xfrm>
            <a:off x="733349" y="2495398"/>
            <a:ext cx="75895" cy="75895"/>
          </a:xfrm>
          <a:prstGeom prst="ellipse">
            <a:avLst/>
          </a:prstGeom>
          <a:solidFill>
            <a:srgbClr val="4CAF50"/>
          </a:solidFill>
          <a:ln w="12700">
            <a:solidFill>
              <a:srgbClr val="FFFFFF">
                <a:alpha val="0"/>
              </a:srgbClr>
            </a:solidFill>
            <a:prstDash val="solid"/>
          </a:ln>
        </p:spPr>
      </p:sp>
      <p:sp>
        <p:nvSpPr>
          <p:cNvPr id="23" name="Text 20"/>
          <p:cNvSpPr txBox="1"/>
          <p:nvPr/>
        </p:nvSpPr>
        <p:spPr>
          <a:xfrm>
            <a:off x="886054" y="2457907"/>
            <a:ext cx="876910" cy="152705"/>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レベル1（正常）</a:t>
            </a:r>
            <a:endParaRPr lang="en-US" sz="800" dirty="0"/>
          </a:p>
        </p:txBody>
      </p:sp>
      <p:sp>
        <p:nvSpPr>
          <p:cNvPr id="24" name="Text 21"/>
          <p:cNvSpPr txBox="1"/>
          <p:nvPr/>
        </p:nvSpPr>
        <p:spPr>
          <a:xfrm>
            <a:off x="3648456" y="2462479"/>
            <a:ext cx="4572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通常運転</a:t>
            </a:r>
            <a:endParaRPr lang="en-US" sz="800" dirty="0"/>
          </a:p>
        </p:txBody>
      </p:sp>
      <p:sp>
        <p:nvSpPr>
          <p:cNvPr id="25" name="Shape 22"/>
          <p:cNvSpPr/>
          <p:nvPr/>
        </p:nvSpPr>
        <p:spPr>
          <a:xfrm>
            <a:off x="647395" y="2676449"/>
            <a:ext cx="3467405" cy="247802"/>
          </a:xfrm>
          <a:prstGeom prst="roundRect">
            <a:avLst>
              <a:gd name="adj" fmla="val 113540"/>
            </a:avLst>
          </a:prstGeom>
          <a:solidFill>
            <a:srgbClr val="FFF3E0"/>
          </a:solidFill>
          <a:ln w="12700">
            <a:solidFill>
              <a:srgbClr val="FF9800"/>
            </a:solidFill>
            <a:prstDash val="solid"/>
          </a:ln>
        </p:spPr>
      </p:sp>
      <p:sp>
        <p:nvSpPr>
          <p:cNvPr id="26" name="Shape 23"/>
          <p:cNvSpPr/>
          <p:nvPr/>
        </p:nvSpPr>
        <p:spPr>
          <a:xfrm>
            <a:off x="733349" y="2762402"/>
            <a:ext cx="75895" cy="75895"/>
          </a:xfrm>
          <a:prstGeom prst="ellipse">
            <a:avLst/>
          </a:prstGeom>
          <a:solidFill>
            <a:srgbClr val="FF9800"/>
          </a:solidFill>
          <a:ln w="12700">
            <a:solidFill>
              <a:srgbClr val="FFFFFF">
                <a:alpha val="0"/>
              </a:srgbClr>
            </a:solidFill>
            <a:prstDash val="solid"/>
          </a:ln>
        </p:spPr>
      </p:sp>
      <p:sp>
        <p:nvSpPr>
          <p:cNvPr id="27" name="Text 24"/>
          <p:cNvSpPr txBox="1"/>
          <p:nvPr/>
        </p:nvSpPr>
        <p:spPr>
          <a:xfrm>
            <a:off x="886054" y="2723998"/>
            <a:ext cx="876910" cy="152705"/>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レベル2（注意）</a:t>
            </a:r>
            <a:endParaRPr lang="en-US" sz="800" dirty="0"/>
          </a:p>
        </p:txBody>
      </p:sp>
      <p:sp>
        <p:nvSpPr>
          <p:cNvPr id="28" name="Text 25"/>
          <p:cNvSpPr txBox="1"/>
          <p:nvPr/>
        </p:nvSpPr>
        <p:spPr>
          <a:xfrm>
            <a:off x="3648456" y="2728570"/>
            <a:ext cx="4572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監視強化</a:t>
            </a:r>
            <a:endParaRPr lang="en-US" sz="800" dirty="0"/>
          </a:p>
        </p:txBody>
      </p:sp>
      <p:sp>
        <p:nvSpPr>
          <p:cNvPr id="29" name="Shape 26"/>
          <p:cNvSpPr/>
          <p:nvPr/>
        </p:nvSpPr>
        <p:spPr>
          <a:xfrm>
            <a:off x="647395" y="2943454"/>
            <a:ext cx="3467405" cy="247802"/>
          </a:xfrm>
          <a:prstGeom prst="roundRect">
            <a:avLst>
              <a:gd name="adj" fmla="val 113540"/>
            </a:avLst>
          </a:prstGeom>
          <a:solidFill>
            <a:srgbClr val="FFEBEE"/>
          </a:solidFill>
          <a:ln w="12700">
            <a:solidFill>
              <a:srgbClr val="F44336"/>
            </a:solidFill>
            <a:prstDash val="solid"/>
          </a:ln>
        </p:spPr>
      </p:sp>
      <p:sp>
        <p:nvSpPr>
          <p:cNvPr id="30" name="Shape 27"/>
          <p:cNvSpPr/>
          <p:nvPr/>
        </p:nvSpPr>
        <p:spPr>
          <a:xfrm>
            <a:off x="733349" y="3029407"/>
            <a:ext cx="75895" cy="75895"/>
          </a:xfrm>
          <a:prstGeom prst="ellipse">
            <a:avLst/>
          </a:prstGeom>
          <a:solidFill>
            <a:srgbClr val="F44336"/>
          </a:solidFill>
          <a:ln w="12700">
            <a:solidFill>
              <a:srgbClr val="FFFFFF">
                <a:alpha val="0"/>
              </a:srgbClr>
            </a:solidFill>
            <a:prstDash val="solid"/>
          </a:ln>
        </p:spPr>
      </p:sp>
      <p:sp>
        <p:nvSpPr>
          <p:cNvPr id="31" name="Text 28"/>
          <p:cNvSpPr txBox="1"/>
          <p:nvPr/>
        </p:nvSpPr>
        <p:spPr>
          <a:xfrm>
            <a:off x="886054" y="2991002"/>
            <a:ext cx="876910" cy="152705"/>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レベル3（警告）</a:t>
            </a:r>
            <a:endParaRPr lang="en-US" sz="800" dirty="0"/>
          </a:p>
        </p:txBody>
      </p:sp>
      <p:sp>
        <p:nvSpPr>
          <p:cNvPr id="32" name="Text 29"/>
          <p:cNvSpPr txBox="1"/>
          <p:nvPr/>
        </p:nvSpPr>
        <p:spPr>
          <a:xfrm>
            <a:off x="3648456" y="2995574"/>
            <a:ext cx="4572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対応必要</a:t>
            </a:r>
            <a:endParaRPr lang="en-US" sz="800" dirty="0"/>
          </a:p>
        </p:txBody>
      </p:sp>
      <p:sp>
        <p:nvSpPr>
          <p:cNvPr id="33" name="Shape 30"/>
          <p:cNvSpPr/>
          <p:nvPr/>
        </p:nvSpPr>
        <p:spPr>
          <a:xfrm>
            <a:off x="647395" y="3209544"/>
            <a:ext cx="3467405" cy="247802"/>
          </a:xfrm>
          <a:prstGeom prst="roundRect">
            <a:avLst>
              <a:gd name="adj" fmla="val 113540"/>
            </a:avLst>
          </a:prstGeom>
          <a:solidFill>
            <a:srgbClr val="FCE4EC"/>
          </a:solidFill>
          <a:ln w="12700">
            <a:solidFill>
              <a:srgbClr val="E91E63"/>
            </a:solidFill>
            <a:prstDash val="solid"/>
          </a:ln>
        </p:spPr>
      </p:sp>
      <p:sp>
        <p:nvSpPr>
          <p:cNvPr id="34" name="Shape 31"/>
          <p:cNvSpPr/>
          <p:nvPr/>
        </p:nvSpPr>
        <p:spPr>
          <a:xfrm>
            <a:off x="733349" y="3295498"/>
            <a:ext cx="75895" cy="75895"/>
          </a:xfrm>
          <a:prstGeom prst="ellipse">
            <a:avLst/>
          </a:prstGeom>
          <a:solidFill>
            <a:srgbClr val="E91E63"/>
          </a:solidFill>
          <a:ln w="12700">
            <a:solidFill>
              <a:srgbClr val="FFFFFF">
                <a:alpha val="0"/>
              </a:srgbClr>
            </a:solidFill>
            <a:prstDash val="solid"/>
          </a:ln>
        </p:spPr>
      </p:sp>
      <p:sp>
        <p:nvSpPr>
          <p:cNvPr id="35" name="Text 32"/>
          <p:cNvSpPr txBox="1"/>
          <p:nvPr/>
        </p:nvSpPr>
        <p:spPr>
          <a:xfrm>
            <a:off x="886054" y="3258007"/>
            <a:ext cx="876910" cy="152705"/>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レベル4（緊急）</a:t>
            </a:r>
            <a:endParaRPr lang="en-US" sz="800" dirty="0"/>
          </a:p>
        </p:txBody>
      </p:sp>
      <p:sp>
        <p:nvSpPr>
          <p:cNvPr id="36" name="Text 33"/>
          <p:cNvSpPr txBox="1"/>
          <p:nvPr/>
        </p:nvSpPr>
        <p:spPr>
          <a:xfrm>
            <a:off x="3648456" y="3262579"/>
            <a:ext cx="4572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即時対応</a:t>
            </a:r>
            <a:endParaRPr lang="en-US" sz="800" dirty="0"/>
          </a:p>
        </p:txBody>
      </p:sp>
      <p:sp>
        <p:nvSpPr>
          <p:cNvPr id="37" name="Text 34"/>
          <p:cNvSpPr txBox="1"/>
          <p:nvPr/>
        </p:nvSpPr>
        <p:spPr>
          <a:xfrm>
            <a:off x="819302" y="3629254"/>
            <a:ext cx="3562502"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緊急連絡網構成 </a:t>
            </a:r>
            <a:endParaRPr lang="en-US" sz="1000" dirty="0"/>
          </a:p>
        </p:txBody>
      </p:sp>
      <p:sp>
        <p:nvSpPr>
          <p:cNvPr id="38" name="Shape 35"/>
          <p:cNvSpPr/>
          <p:nvPr/>
        </p:nvSpPr>
        <p:spPr>
          <a:xfrm>
            <a:off x="571500" y="3857854"/>
            <a:ext cx="590702" cy="342900"/>
          </a:xfrm>
          <a:prstGeom prst="roundRect">
            <a:avLst>
              <a:gd name="adj" fmla="val 59259"/>
            </a:avLst>
          </a:prstGeom>
          <a:solidFill>
            <a:srgbClr val="E3F2FD"/>
          </a:solidFill>
          <a:ln w="12700">
            <a:solidFill>
              <a:srgbClr val="FFFFFF">
                <a:alpha val="0"/>
              </a:srgbClr>
            </a:solidFill>
            <a:prstDash val="solid"/>
          </a:ln>
        </p:spPr>
      </p:sp>
      <p:sp>
        <p:nvSpPr>
          <p:cNvPr id="39" name="Text 36"/>
          <p:cNvSpPr txBox="1"/>
          <p:nvPr/>
        </p:nvSpPr>
        <p:spPr>
          <a:xfrm>
            <a:off x="647395" y="3895344"/>
            <a:ext cx="514807" cy="143561"/>
          </a:xfrm>
          <a:prstGeom prst="rect">
            <a:avLst/>
          </a:prstGeom>
          <a:noFill/>
          <a:ln/>
        </p:spPr>
        <p:txBody>
          <a:bodyPr wrap="square" lIns="0" tIns="0" rIns="0" bIns="0" rtlCol="0" anchor="ctr"/>
          <a:lstStyle/>
          <a:p>
            <a:pPr marL="0" indent="0" algn="l">
              <a:buNone/>
            </a:pPr>
            <a:r>
              <a:rPr lang="en-US" sz="800" b="1" dirty="0">
                <a:solidFill>
                  <a:srgbClr val="1565C0"/>
                </a:solidFill>
                <a:latin typeface="Noto Sans JP" pitchFamily="34" charset="0"/>
                <a:ea typeface="Noto Sans JP" pitchFamily="34" charset="-122"/>
                <a:cs typeface="Noto Sans JP" pitchFamily="34" charset="-120"/>
              </a:rPr>
              <a:t>MOC</a:t>
            </a:r>
            <a:endParaRPr lang="en-US" sz="800" dirty="0"/>
          </a:p>
        </p:txBody>
      </p:sp>
      <p:sp>
        <p:nvSpPr>
          <p:cNvPr id="40" name="Text 37"/>
          <p:cNvSpPr txBox="1"/>
          <p:nvPr/>
        </p:nvSpPr>
        <p:spPr>
          <a:xfrm>
            <a:off x="647395" y="4038905"/>
            <a:ext cx="514807" cy="124358"/>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運営指揮所</a:t>
            </a:r>
            <a:endParaRPr lang="en-US" sz="800" dirty="0"/>
          </a:p>
        </p:txBody>
      </p:sp>
      <p:sp>
        <p:nvSpPr>
          <p:cNvPr id="41" name="Shape 38"/>
          <p:cNvSpPr/>
          <p:nvPr/>
        </p:nvSpPr>
        <p:spPr>
          <a:xfrm>
            <a:off x="2051914" y="3857854"/>
            <a:ext cx="666598" cy="342900"/>
          </a:xfrm>
          <a:prstGeom prst="roundRect">
            <a:avLst>
              <a:gd name="adj" fmla="val 59259"/>
            </a:avLst>
          </a:prstGeom>
          <a:solidFill>
            <a:srgbClr val="E8F5E9"/>
          </a:solidFill>
          <a:ln w="12700">
            <a:solidFill>
              <a:srgbClr val="FFFFFF">
                <a:alpha val="0"/>
              </a:srgbClr>
            </a:solidFill>
            <a:prstDash val="solid"/>
          </a:ln>
        </p:spPr>
      </p:sp>
      <p:sp>
        <p:nvSpPr>
          <p:cNvPr id="42" name="Text 39"/>
          <p:cNvSpPr txBox="1"/>
          <p:nvPr/>
        </p:nvSpPr>
        <p:spPr>
          <a:xfrm>
            <a:off x="2127809" y="3895344"/>
            <a:ext cx="590702" cy="143561"/>
          </a:xfrm>
          <a:prstGeom prst="rect">
            <a:avLst/>
          </a:prstGeom>
          <a:noFill/>
          <a:ln/>
        </p:spPr>
        <p:txBody>
          <a:bodyPr wrap="square" lIns="0" tIns="0" rIns="0" bIns="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警備</a:t>
            </a:r>
            <a:endParaRPr lang="en-US" sz="800" dirty="0"/>
          </a:p>
        </p:txBody>
      </p:sp>
      <p:sp>
        <p:nvSpPr>
          <p:cNvPr id="43" name="Text 40"/>
          <p:cNvSpPr txBox="1"/>
          <p:nvPr/>
        </p:nvSpPr>
        <p:spPr>
          <a:xfrm>
            <a:off x="2127809" y="4038905"/>
            <a:ext cx="590702" cy="124358"/>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セキュリティ</a:t>
            </a:r>
            <a:endParaRPr lang="en-US" sz="800" dirty="0"/>
          </a:p>
        </p:txBody>
      </p:sp>
      <p:sp>
        <p:nvSpPr>
          <p:cNvPr id="44" name="Shape 41"/>
          <p:cNvSpPr/>
          <p:nvPr/>
        </p:nvSpPr>
        <p:spPr>
          <a:xfrm>
            <a:off x="3612794" y="3857854"/>
            <a:ext cx="580644" cy="342900"/>
          </a:xfrm>
          <a:prstGeom prst="roundRect">
            <a:avLst>
              <a:gd name="adj" fmla="val 59259"/>
            </a:avLst>
          </a:prstGeom>
          <a:solidFill>
            <a:srgbClr val="FFF3E0"/>
          </a:solidFill>
          <a:ln w="12700">
            <a:solidFill>
              <a:srgbClr val="FFFFFF">
                <a:alpha val="0"/>
              </a:srgbClr>
            </a:solidFill>
            <a:prstDash val="solid"/>
          </a:ln>
        </p:spPr>
      </p:sp>
      <p:sp>
        <p:nvSpPr>
          <p:cNvPr id="45" name="Text 42"/>
          <p:cNvSpPr txBox="1"/>
          <p:nvPr/>
        </p:nvSpPr>
        <p:spPr>
          <a:xfrm>
            <a:off x="3688690" y="3895344"/>
            <a:ext cx="505663" cy="143561"/>
          </a:xfrm>
          <a:prstGeom prst="rect">
            <a:avLst/>
          </a:prstGeom>
          <a:noFill/>
          <a:ln/>
        </p:spPr>
        <p:txBody>
          <a:bodyPr wrap="square" lIns="0" tIns="0" rIns="0" bIns="0" rtlCol="0" anchor="ctr"/>
          <a:lstStyle/>
          <a:p>
            <a:pPr marL="0" indent="0" algn="l">
              <a:buNone/>
            </a:pPr>
            <a:r>
              <a:rPr lang="en-US" sz="800" b="1" dirty="0">
                <a:solidFill>
                  <a:srgbClr val="E65100"/>
                </a:solidFill>
                <a:latin typeface="Noto Sans JP" pitchFamily="34" charset="0"/>
                <a:ea typeface="Noto Sans JP" pitchFamily="34" charset="-122"/>
                <a:cs typeface="Noto Sans JP" pitchFamily="34" charset="-120"/>
              </a:rPr>
              <a:t>医療</a:t>
            </a:r>
            <a:endParaRPr lang="en-US" sz="800" dirty="0"/>
          </a:p>
        </p:txBody>
      </p:sp>
      <p:sp>
        <p:nvSpPr>
          <p:cNvPr id="46" name="Text 43"/>
          <p:cNvSpPr txBox="1"/>
          <p:nvPr/>
        </p:nvSpPr>
        <p:spPr>
          <a:xfrm>
            <a:off x="3688690" y="4038905"/>
            <a:ext cx="505663" cy="124358"/>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救護チーム</a:t>
            </a:r>
            <a:endParaRPr lang="en-US" sz="800" dirty="0"/>
          </a:p>
        </p:txBody>
      </p:sp>
      <p:pic>
        <p:nvPicPr>
          <p:cNvPr id="47" name="Image 1" descr="preencoded.png"/>
          <p:cNvPicPr>
            <a:picLocks noChangeAspect="1"/>
          </p:cNvPicPr>
          <p:nvPr/>
        </p:nvPicPr>
        <p:blipFill>
          <a:blip r:embed="rId4"/>
          <a:srcRect/>
          <a:stretch/>
        </p:blipFill>
        <p:spPr>
          <a:xfrm>
            <a:off x="571500" y="1083564"/>
            <a:ext cx="133502" cy="133502"/>
          </a:xfrm>
          <a:prstGeom prst="rect">
            <a:avLst/>
          </a:prstGeom>
        </p:spPr>
      </p:pic>
      <p:pic>
        <p:nvPicPr>
          <p:cNvPr id="48" name="Image 2" descr="preencoded.png"/>
          <p:cNvPicPr>
            <a:picLocks noChangeAspect="1"/>
          </p:cNvPicPr>
          <p:nvPr/>
        </p:nvPicPr>
        <p:blipFill>
          <a:blip r:embed="rId5"/>
          <a:srcRect t="-1100" b="-1100"/>
          <a:stretch/>
        </p:blipFill>
        <p:spPr>
          <a:xfrm>
            <a:off x="571500" y="2121408"/>
            <a:ext cx="114300" cy="133502"/>
          </a:xfrm>
          <a:prstGeom prst="rect">
            <a:avLst/>
          </a:prstGeom>
        </p:spPr>
      </p:pic>
      <p:pic>
        <p:nvPicPr>
          <p:cNvPr id="49" name="Image 3" descr="preencoded.png"/>
          <p:cNvPicPr>
            <a:picLocks noChangeAspect="1"/>
          </p:cNvPicPr>
          <p:nvPr/>
        </p:nvPicPr>
        <p:blipFill>
          <a:blip r:embed="rId6"/>
          <a:srcRect l="-1507" r="-1507"/>
          <a:stretch/>
        </p:blipFill>
        <p:spPr>
          <a:xfrm>
            <a:off x="571500" y="3664915"/>
            <a:ext cx="171907" cy="133502"/>
          </a:xfrm>
          <a:prstGeom prst="rect">
            <a:avLst/>
          </a:prstGeom>
        </p:spPr>
      </p:pic>
      <p:sp>
        <p:nvSpPr>
          <p:cNvPr id="50" name="Text 44"/>
          <p:cNvSpPr txBox="1"/>
          <p:nvPr/>
        </p:nvSpPr>
        <p:spPr>
          <a:xfrm>
            <a:off x="4629607" y="1047902"/>
            <a:ext cx="3562502"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一時中断・再開・全面中止判断プロトコル </a:t>
            </a:r>
            <a:endParaRPr lang="en-US" sz="1000" dirty="0"/>
          </a:p>
        </p:txBody>
      </p:sp>
      <p:sp>
        <p:nvSpPr>
          <p:cNvPr id="51" name="Shape 45"/>
          <p:cNvSpPr/>
          <p:nvPr/>
        </p:nvSpPr>
        <p:spPr>
          <a:xfrm>
            <a:off x="4381805" y="1276502"/>
            <a:ext cx="3619195" cy="2210105"/>
          </a:xfrm>
          <a:prstGeom prst="roundRect">
            <a:avLst>
              <a:gd name="adj" fmla="val 2853"/>
            </a:avLst>
          </a:prstGeom>
          <a:solidFill>
            <a:srgbClr val="F8FAFC"/>
          </a:solidFill>
          <a:ln w="12700">
            <a:solidFill>
              <a:srgbClr val="FFFFFF">
                <a:alpha val="0"/>
              </a:srgbClr>
            </a:solidFill>
            <a:prstDash val="solid"/>
          </a:ln>
        </p:spPr>
      </p:sp>
      <p:sp>
        <p:nvSpPr>
          <p:cNvPr id="52" name="Text 46"/>
          <p:cNvSpPr txBox="1"/>
          <p:nvPr/>
        </p:nvSpPr>
        <p:spPr>
          <a:xfrm>
            <a:off x="4457700" y="1352398"/>
            <a:ext cx="495605" cy="152705"/>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判断基準</a:t>
            </a:r>
            <a:endParaRPr lang="en-US" sz="800" dirty="0"/>
          </a:p>
        </p:txBody>
      </p:sp>
      <p:sp>
        <p:nvSpPr>
          <p:cNvPr id="53" name="Text 47"/>
          <p:cNvSpPr txBox="1"/>
          <p:nvPr/>
        </p:nvSpPr>
        <p:spPr>
          <a:xfrm>
            <a:off x="7543800" y="1356970"/>
            <a:ext cx="457200"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即時対応</a:t>
            </a:r>
            <a:endParaRPr lang="en-US" sz="800" dirty="0"/>
          </a:p>
        </p:txBody>
      </p:sp>
      <p:pic>
        <p:nvPicPr>
          <p:cNvPr id="54" name="Image 4" descr="preencoded.png"/>
          <p:cNvPicPr>
            <a:picLocks noChangeAspect="1"/>
          </p:cNvPicPr>
          <p:nvPr/>
        </p:nvPicPr>
        <p:blipFill>
          <a:blip r:embed="rId7"/>
          <a:srcRect t="-22" b="-22"/>
          <a:stretch/>
        </p:blipFill>
        <p:spPr>
          <a:xfrm>
            <a:off x="4457700" y="1543507"/>
            <a:ext cx="3467405" cy="428854"/>
          </a:xfrm>
          <a:prstGeom prst="rect">
            <a:avLst/>
          </a:prstGeom>
        </p:spPr>
      </p:pic>
      <p:sp>
        <p:nvSpPr>
          <p:cNvPr id="55" name="Text 48"/>
          <p:cNvSpPr txBox="1"/>
          <p:nvPr/>
        </p:nvSpPr>
        <p:spPr>
          <a:xfrm>
            <a:off x="4543654" y="1600200"/>
            <a:ext cx="654710" cy="152705"/>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1. 状況確認</a:t>
            </a:r>
            <a:endParaRPr lang="en-US" sz="800" dirty="0"/>
          </a:p>
        </p:txBody>
      </p:sp>
      <p:sp>
        <p:nvSpPr>
          <p:cNvPr id="56" name="Text 49"/>
          <p:cNvSpPr txBox="1"/>
          <p:nvPr/>
        </p:nvSpPr>
        <p:spPr>
          <a:xfrm>
            <a:off x="7563002" y="1614830"/>
            <a:ext cx="381305"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3分以内</a:t>
            </a:r>
            <a:endParaRPr lang="en-US" sz="800" dirty="0"/>
          </a:p>
        </p:txBody>
      </p:sp>
      <p:sp>
        <p:nvSpPr>
          <p:cNvPr id="57" name="Text 50"/>
          <p:cNvSpPr txBox="1"/>
          <p:nvPr/>
        </p:nvSpPr>
        <p:spPr>
          <a:xfrm>
            <a:off x="4543654" y="1772107"/>
            <a:ext cx="3514954"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現場確認・情報収集・リスク評価</a:t>
            </a:r>
            <a:endParaRPr lang="en-US" sz="800" dirty="0"/>
          </a:p>
        </p:txBody>
      </p:sp>
      <p:pic>
        <p:nvPicPr>
          <p:cNvPr id="58" name="Image 5" descr="preencoded.png"/>
          <p:cNvPicPr>
            <a:picLocks noChangeAspect="1"/>
          </p:cNvPicPr>
          <p:nvPr/>
        </p:nvPicPr>
        <p:blipFill>
          <a:blip r:embed="rId7"/>
          <a:srcRect t="-22" b="-22"/>
          <a:stretch/>
        </p:blipFill>
        <p:spPr>
          <a:xfrm>
            <a:off x="4457700" y="2009851"/>
            <a:ext cx="3467405" cy="428854"/>
          </a:xfrm>
          <a:prstGeom prst="rect">
            <a:avLst/>
          </a:prstGeom>
        </p:spPr>
      </p:pic>
      <p:sp>
        <p:nvSpPr>
          <p:cNvPr id="59" name="Text 51"/>
          <p:cNvSpPr txBox="1"/>
          <p:nvPr/>
        </p:nvSpPr>
        <p:spPr>
          <a:xfrm>
            <a:off x="4543654" y="2066544"/>
            <a:ext cx="654710" cy="152705"/>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2. 意思決定</a:t>
            </a:r>
            <a:endParaRPr lang="en-US" sz="800" dirty="0"/>
          </a:p>
        </p:txBody>
      </p:sp>
      <p:sp>
        <p:nvSpPr>
          <p:cNvPr id="60" name="Text 52"/>
          <p:cNvSpPr txBox="1"/>
          <p:nvPr/>
        </p:nvSpPr>
        <p:spPr>
          <a:xfrm>
            <a:off x="7563002" y="2081174"/>
            <a:ext cx="381305"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5分以内</a:t>
            </a:r>
            <a:endParaRPr lang="en-US" sz="800" dirty="0"/>
          </a:p>
        </p:txBody>
      </p:sp>
      <p:sp>
        <p:nvSpPr>
          <p:cNvPr id="61" name="Text 53"/>
          <p:cNvSpPr txBox="1"/>
          <p:nvPr/>
        </p:nvSpPr>
        <p:spPr>
          <a:xfrm>
            <a:off x="4543654" y="2238451"/>
            <a:ext cx="3514954"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MOC判断・アラート発令・連絡開始</a:t>
            </a:r>
            <a:endParaRPr lang="en-US" sz="800" dirty="0"/>
          </a:p>
        </p:txBody>
      </p:sp>
      <p:pic>
        <p:nvPicPr>
          <p:cNvPr id="62" name="Image 6" descr="preencoded.png"/>
          <p:cNvPicPr>
            <a:picLocks noChangeAspect="1"/>
          </p:cNvPicPr>
          <p:nvPr/>
        </p:nvPicPr>
        <p:blipFill>
          <a:blip r:embed="rId7"/>
          <a:srcRect t="-22" b="-22"/>
          <a:stretch/>
        </p:blipFill>
        <p:spPr>
          <a:xfrm>
            <a:off x="4457700" y="2476195"/>
            <a:ext cx="3467405" cy="428854"/>
          </a:xfrm>
          <a:prstGeom prst="rect">
            <a:avLst/>
          </a:prstGeom>
        </p:spPr>
      </p:pic>
      <p:sp>
        <p:nvSpPr>
          <p:cNvPr id="63" name="Text 54"/>
          <p:cNvSpPr txBox="1"/>
          <p:nvPr/>
        </p:nvSpPr>
        <p:spPr>
          <a:xfrm>
            <a:off x="4543654" y="2533802"/>
            <a:ext cx="654710" cy="152705"/>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3. 対応実行</a:t>
            </a:r>
            <a:endParaRPr lang="en-US" sz="800" dirty="0"/>
          </a:p>
        </p:txBody>
      </p:sp>
      <p:sp>
        <p:nvSpPr>
          <p:cNvPr id="64" name="Text 55"/>
          <p:cNvSpPr txBox="1"/>
          <p:nvPr/>
        </p:nvSpPr>
        <p:spPr>
          <a:xfrm>
            <a:off x="7515454" y="2547518"/>
            <a:ext cx="428854"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10分以内</a:t>
            </a:r>
            <a:endParaRPr lang="en-US" sz="800" dirty="0"/>
          </a:p>
        </p:txBody>
      </p:sp>
      <p:sp>
        <p:nvSpPr>
          <p:cNvPr id="65" name="Text 56"/>
          <p:cNvSpPr txBox="1"/>
          <p:nvPr/>
        </p:nvSpPr>
        <p:spPr>
          <a:xfrm>
            <a:off x="4543654" y="2704795"/>
            <a:ext cx="3514954"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避難誘導・封鎖・救護開始</a:t>
            </a:r>
            <a:endParaRPr lang="en-US" sz="800" dirty="0"/>
          </a:p>
        </p:txBody>
      </p:sp>
      <p:pic>
        <p:nvPicPr>
          <p:cNvPr id="66" name="Image 7" descr="preencoded.png"/>
          <p:cNvPicPr>
            <a:picLocks noChangeAspect="1"/>
          </p:cNvPicPr>
          <p:nvPr/>
        </p:nvPicPr>
        <p:blipFill>
          <a:blip r:embed="rId7"/>
          <a:srcRect t="-22" b="-22"/>
          <a:stretch/>
        </p:blipFill>
        <p:spPr>
          <a:xfrm>
            <a:off x="4457700" y="2943454"/>
            <a:ext cx="3467405" cy="428854"/>
          </a:xfrm>
          <a:prstGeom prst="rect">
            <a:avLst/>
          </a:prstGeom>
        </p:spPr>
      </p:pic>
      <p:sp>
        <p:nvSpPr>
          <p:cNvPr id="67" name="Text 57"/>
          <p:cNvSpPr txBox="1"/>
          <p:nvPr/>
        </p:nvSpPr>
        <p:spPr>
          <a:xfrm>
            <a:off x="4543654" y="3000146"/>
            <a:ext cx="654710" cy="152705"/>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4. 状況報告</a:t>
            </a:r>
            <a:endParaRPr lang="en-US" sz="800" dirty="0"/>
          </a:p>
        </p:txBody>
      </p:sp>
      <p:sp>
        <p:nvSpPr>
          <p:cNvPr id="68" name="Text 58"/>
          <p:cNvSpPr txBox="1"/>
          <p:nvPr/>
        </p:nvSpPr>
        <p:spPr>
          <a:xfrm>
            <a:off x="7515454" y="3014777"/>
            <a:ext cx="428854"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15分以内</a:t>
            </a:r>
            <a:endParaRPr lang="en-US" sz="800" dirty="0"/>
          </a:p>
        </p:txBody>
      </p:sp>
      <p:sp>
        <p:nvSpPr>
          <p:cNvPr id="69" name="Text 59"/>
          <p:cNvSpPr txBox="1"/>
          <p:nvPr/>
        </p:nvSpPr>
        <p:spPr>
          <a:xfrm>
            <a:off x="4543654" y="3172054"/>
            <a:ext cx="3514954"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関係機関連絡・記者対応</a:t>
            </a:r>
            <a:endParaRPr lang="en-US" sz="800" dirty="0"/>
          </a:p>
        </p:txBody>
      </p:sp>
      <p:sp>
        <p:nvSpPr>
          <p:cNvPr id="70" name="Text 60"/>
          <p:cNvSpPr txBox="1"/>
          <p:nvPr/>
        </p:nvSpPr>
        <p:spPr>
          <a:xfrm>
            <a:off x="4610405" y="3562502"/>
            <a:ext cx="3581705"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情報提供・場内放送 </a:t>
            </a:r>
            <a:endParaRPr lang="en-US" sz="1000" dirty="0"/>
          </a:p>
        </p:txBody>
      </p:sp>
      <p:sp>
        <p:nvSpPr>
          <p:cNvPr id="71" name="Shape 61"/>
          <p:cNvSpPr/>
          <p:nvPr/>
        </p:nvSpPr>
        <p:spPr>
          <a:xfrm>
            <a:off x="4381805" y="3791102"/>
            <a:ext cx="1181405" cy="342900"/>
          </a:xfrm>
          <a:prstGeom prst="roundRect">
            <a:avLst>
              <a:gd name="adj" fmla="val 59259"/>
            </a:avLst>
          </a:prstGeom>
          <a:solidFill>
            <a:srgbClr val="E3F2FD"/>
          </a:solidFill>
          <a:ln w="12700">
            <a:solidFill>
              <a:srgbClr val="FFFFFF">
                <a:alpha val="0"/>
              </a:srgbClr>
            </a:solidFill>
            <a:prstDash val="solid"/>
          </a:ln>
        </p:spPr>
      </p:sp>
      <p:sp>
        <p:nvSpPr>
          <p:cNvPr id="72" name="Text 62"/>
          <p:cNvSpPr txBox="1"/>
          <p:nvPr/>
        </p:nvSpPr>
        <p:spPr>
          <a:xfrm>
            <a:off x="4457700" y="3829507"/>
            <a:ext cx="1110996" cy="143561"/>
          </a:xfrm>
          <a:prstGeom prst="rect">
            <a:avLst/>
          </a:prstGeom>
          <a:noFill/>
          <a:ln/>
        </p:spPr>
        <p:txBody>
          <a:bodyPr wrap="square" lIns="0" tIns="0" rIns="0" bIns="0" rtlCol="0" anchor="ctr"/>
          <a:lstStyle/>
          <a:p>
            <a:pPr marL="0" indent="0" algn="l">
              <a:buNone/>
            </a:pPr>
            <a:r>
              <a:rPr lang="en-US" sz="800" b="1" dirty="0">
                <a:solidFill>
                  <a:srgbClr val="1565C0"/>
                </a:solidFill>
                <a:latin typeface="Noto Sans JP" pitchFamily="34" charset="0"/>
                <a:ea typeface="Noto Sans JP" pitchFamily="34" charset="-122"/>
                <a:cs typeface="Noto Sans JP" pitchFamily="34" charset="-120"/>
              </a:rPr>
              <a:t>場内放送</a:t>
            </a:r>
            <a:endParaRPr lang="en-US" sz="800" dirty="0"/>
          </a:p>
        </p:txBody>
      </p:sp>
      <p:sp>
        <p:nvSpPr>
          <p:cNvPr id="73" name="Text 63"/>
          <p:cNvSpPr txBox="1"/>
          <p:nvPr/>
        </p:nvSpPr>
        <p:spPr>
          <a:xfrm>
            <a:off x="4457700" y="3972154"/>
            <a:ext cx="1110996" cy="124358"/>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全エリアカバー</a:t>
            </a:r>
            <a:endParaRPr lang="en-US" sz="800" dirty="0"/>
          </a:p>
        </p:txBody>
      </p:sp>
      <p:sp>
        <p:nvSpPr>
          <p:cNvPr id="74" name="Shape 64"/>
          <p:cNvSpPr/>
          <p:nvPr/>
        </p:nvSpPr>
        <p:spPr>
          <a:xfrm>
            <a:off x="5600700" y="3791102"/>
            <a:ext cx="1181405" cy="342900"/>
          </a:xfrm>
          <a:prstGeom prst="roundRect">
            <a:avLst>
              <a:gd name="adj" fmla="val 59259"/>
            </a:avLst>
          </a:prstGeom>
          <a:solidFill>
            <a:srgbClr val="E8F5E9"/>
          </a:solidFill>
          <a:ln w="12700">
            <a:solidFill>
              <a:srgbClr val="FFFFFF">
                <a:alpha val="0"/>
              </a:srgbClr>
            </a:solidFill>
            <a:prstDash val="solid"/>
          </a:ln>
        </p:spPr>
      </p:sp>
      <p:sp>
        <p:nvSpPr>
          <p:cNvPr id="75" name="Text 65"/>
          <p:cNvSpPr txBox="1"/>
          <p:nvPr/>
        </p:nvSpPr>
        <p:spPr>
          <a:xfrm>
            <a:off x="5676595" y="3829507"/>
            <a:ext cx="1110996" cy="143561"/>
          </a:xfrm>
          <a:prstGeom prst="rect">
            <a:avLst/>
          </a:prstGeom>
          <a:noFill/>
          <a:ln/>
        </p:spPr>
        <p:txBody>
          <a:bodyPr wrap="square" lIns="0" tIns="0" rIns="0" bIns="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デジタルサイネージ</a:t>
            </a:r>
            <a:endParaRPr lang="en-US" sz="800" dirty="0"/>
          </a:p>
        </p:txBody>
      </p:sp>
      <p:sp>
        <p:nvSpPr>
          <p:cNvPr id="76" name="Text 66"/>
          <p:cNvSpPr txBox="1"/>
          <p:nvPr/>
        </p:nvSpPr>
        <p:spPr>
          <a:xfrm>
            <a:off x="5676595" y="3972154"/>
            <a:ext cx="1110996" cy="124358"/>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視覚情報</a:t>
            </a:r>
            <a:endParaRPr lang="en-US" sz="800" dirty="0"/>
          </a:p>
        </p:txBody>
      </p:sp>
      <p:sp>
        <p:nvSpPr>
          <p:cNvPr id="77" name="Shape 67"/>
          <p:cNvSpPr/>
          <p:nvPr/>
        </p:nvSpPr>
        <p:spPr>
          <a:xfrm>
            <a:off x="6819595" y="3791102"/>
            <a:ext cx="1181405" cy="342900"/>
          </a:xfrm>
          <a:prstGeom prst="roundRect">
            <a:avLst>
              <a:gd name="adj" fmla="val 59259"/>
            </a:avLst>
          </a:prstGeom>
          <a:solidFill>
            <a:srgbClr val="FFF3E0"/>
          </a:solidFill>
          <a:ln w="12700">
            <a:solidFill>
              <a:srgbClr val="FFFFFF">
                <a:alpha val="0"/>
              </a:srgbClr>
            </a:solidFill>
            <a:prstDash val="solid"/>
          </a:ln>
        </p:spPr>
      </p:sp>
      <p:sp>
        <p:nvSpPr>
          <p:cNvPr id="78" name="Text 68"/>
          <p:cNvSpPr txBox="1"/>
          <p:nvPr/>
        </p:nvSpPr>
        <p:spPr>
          <a:xfrm>
            <a:off x="6896405" y="3829507"/>
            <a:ext cx="1105510" cy="143561"/>
          </a:xfrm>
          <a:prstGeom prst="rect">
            <a:avLst/>
          </a:prstGeom>
          <a:noFill/>
          <a:ln/>
        </p:spPr>
        <p:txBody>
          <a:bodyPr wrap="square" lIns="0" tIns="0" rIns="0" bIns="0" rtlCol="0" anchor="ctr"/>
          <a:lstStyle/>
          <a:p>
            <a:pPr marL="0" indent="0" algn="l">
              <a:buNone/>
            </a:pPr>
            <a:r>
              <a:rPr lang="en-US" sz="800" b="1" dirty="0">
                <a:solidFill>
                  <a:srgbClr val="E65100"/>
                </a:solidFill>
                <a:latin typeface="Noto Sans JP" pitchFamily="34" charset="0"/>
                <a:ea typeface="Noto Sans JP" pitchFamily="34" charset="-122"/>
                <a:cs typeface="Noto Sans JP" pitchFamily="34" charset="-120"/>
              </a:rPr>
              <a:t>SNS配信</a:t>
            </a:r>
            <a:endParaRPr lang="en-US" sz="800" dirty="0"/>
          </a:p>
        </p:txBody>
      </p:sp>
      <p:sp>
        <p:nvSpPr>
          <p:cNvPr id="79" name="Text 69"/>
          <p:cNvSpPr txBox="1"/>
          <p:nvPr/>
        </p:nvSpPr>
        <p:spPr>
          <a:xfrm>
            <a:off x="6896405" y="3972154"/>
            <a:ext cx="1110996" cy="124358"/>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リアルタイム</a:t>
            </a:r>
            <a:endParaRPr lang="en-US" sz="800" dirty="0"/>
          </a:p>
        </p:txBody>
      </p:sp>
      <p:pic>
        <p:nvPicPr>
          <p:cNvPr id="80" name="Image 8" descr="preencoded.png"/>
          <p:cNvPicPr>
            <a:picLocks noChangeAspect="1"/>
          </p:cNvPicPr>
          <p:nvPr/>
        </p:nvPicPr>
        <p:blipFill>
          <a:blip r:embed="rId8"/>
          <a:srcRect l="-1507" r="-1507"/>
          <a:stretch/>
        </p:blipFill>
        <p:spPr>
          <a:xfrm>
            <a:off x="4381805" y="1083564"/>
            <a:ext cx="171907" cy="133502"/>
          </a:xfrm>
          <a:prstGeom prst="rect">
            <a:avLst/>
          </a:prstGeom>
        </p:spPr>
      </p:pic>
      <p:pic>
        <p:nvPicPr>
          <p:cNvPr id="81" name="Image 9" descr="preencoded.png"/>
          <p:cNvPicPr>
            <a:picLocks noChangeAspect="1"/>
          </p:cNvPicPr>
          <p:nvPr/>
        </p:nvPicPr>
        <p:blipFill>
          <a:blip r:embed="rId9"/>
          <a:srcRect l="-837" r="-837"/>
          <a:stretch/>
        </p:blipFill>
        <p:spPr>
          <a:xfrm>
            <a:off x="4381805" y="3598164"/>
            <a:ext cx="152705" cy="133502"/>
          </a:xfrm>
          <a:prstGeom prst="rect">
            <a:avLst/>
          </a:prstGeom>
        </p:spPr>
      </p:pic>
      <p:sp>
        <p:nvSpPr>
          <p:cNvPr id="82" name="Text 70"/>
          <p:cNvSpPr txBox="1"/>
          <p:nvPr/>
        </p:nvSpPr>
        <p:spPr>
          <a:xfrm>
            <a:off x="8400593" y="1047902"/>
            <a:ext cx="3410712"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リスク評価マトリクス </a:t>
            </a:r>
            <a:endParaRPr lang="en-US" sz="1000" dirty="0"/>
          </a:p>
        </p:txBody>
      </p:sp>
      <p:sp>
        <p:nvSpPr>
          <p:cNvPr id="83" name="Shape 71"/>
          <p:cNvSpPr/>
          <p:nvPr/>
        </p:nvSpPr>
        <p:spPr>
          <a:xfrm>
            <a:off x="8191195" y="1276502"/>
            <a:ext cx="3429000" cy="666598"/>
          </a:xfrm>
          <a:prstGeom prst="roundRect">
            <a:avLst>
              <a:gd name="adj" fmla="val 31354"/>
            </a:avLst>
          </a:prstGeom>
          <a:solidFill>
            <a:srgbClr val="F8FAFC"/>
          </a:solidFill>
          <a:ln w="12700">
            <a:solidFill>
              <a:srgbClr val="FFFFFF">
                <a:alpha val="0"/>
              </a:srgbClr>
            </a:solidFill>
            <a:prstDash val="solid"/>
          </a:ln>
        </p:spPr>
      </p:sp>
      <p:sp>
        <p:nvSpPr>
          <p:cNvPr id="84" name="Text 72"/>
          <p:cNvSpPr txBox="1"/>
          <p:nvPr/>
        </p:nvSpPr>
        <p:spPr>
          <a:xfrm>
            <a:off x="8268005" y="1352398"/>
            <a:ext cx="914400" cy="152705"/>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影響度×発生確率</a:t>
            </a:r>
            <a:endParaRPr lang="en-US" sz="800" dirty="0"/>
          </a:p>
        </p:txBody>
      </p:sp>
      <p:sp>
        <p:nvSpPr>
          <p:cNvPr id="85" name="Text 73"/>
          <p:cNvSpPr txBox="1"/>
          <p:nvPr/>
        </p:nvSpPr>
        <p:spPr>
          <a:xfrm>
            <a:off x="11141964" y="1356970"/>
            <a:ext cx="486461"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2024年度</a:t>
            </a:r>
            <a:endParaRPr lang="en-US" sz="800" dirty="0"/>
          </a:p>
        </p:txBody>
      </p:sp>
      <p:sp>
        <p:nvSpPr>
          <p:cNvPr id="86" name="Shape 74"/>
          <p:cNvSpPr/>
          <p:nvPr/>
        </p:nvSpPr>
        <p:spPr>
          <a:xfrm>
            <a:off x="8268005" y="1543507"/>
            <a:ext cx="790956" cy="323698"/>
          </a:xfrm>
          <a:prstGeom prst="roundRect">
            <a:avLst>
              <a:gd name="adj" fmla="val 66467"/>
            </a:avLst>
          </a:prstGeom>
          <a:solidFill>
            <a:srgbClr val="E8F5E9"/>
          </a:solidFill>
          <a:ln w="12700">
            <a:solidFill>
              <a:srgbClr val="4CAF50"/>
            </a:solidFill>
            <a:prstDash val="solid"/>
          </a:ln>
        </p:spPr>
      </p:sp>
      <p:sp>
        <p:nvSpPr>
          <p:cNvPr id="87" name="Text 75"/>
          <p:cNvSpPr txBox="1"/>
          <p:nvPr/>
        </p:nvSpPr>
        <p:spPr>
          <a:xfrm>
            <a:off x="8277149" y="1591056"/>
            <a:ext cx="771754" cy="124358"/>
          </a:xfrm>
          <a:prstGeom prst="rect">
            <a:avLst/>
          </a:prstGeom>
          <a:noFill/>
          <a:ln/>
        </p:spPr>
        <p:txBody>
          <a:bodyPr wrap="square" lIns="0" tIns="0" rIns="0" bIns="0" rtlCol="0" anchor="ctr"/>
          <a:lstStyle/>
          <a:p>
            <a:pPr marL="0" indent="0" algn="ctr">
              <a:buNone/>
            </a:pPr>
            <a:r>
              <a:rPr lang="en-US" sz="800" b="1" dirty="0">
                <a:solidFill>
                  <a:srgbClr val="2E7D32"/>
                </a:solidFill>
                <a:latin typeface="Noto Sans JP" pitchFamily="34" charset="0"/>
                <a:ea typeface="Noto Sans JP" pitchFamily="34" charset="-122"/>
                <a:cs typeface="Noto Sans JP" pitchFamily="34" charset="-120"/>
              </a:rPr>
              <a:t>低リスク</a:t>
            </a:r>
            <a:endParaRPr lang="en-US" sz="800" dirty="0"/>
          </a:p>
        </p:txBody>
      </p:sp>
      <p:sp>
        <p:nvSpPr>
          <p:cNvPr id="88" name="Text 76"/>
          <p:cNvSpPr txBox="1"/>
          <p:nvPr/>
        </p:nvSpPr>
        <p:spPr>
          <a:xfrm>
            <a:off x="8277149" y="1714500"/>
            <a:ext cx="771754" cy="105156"/>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監視</a:t>
            </a:r>
            <a:endParaRPr lang="en-US" sz="800" dirty="0"/>
          </a:p>
        </p:txBody>
      </p:sp>
      <p:sp>
        <p:nvSpPr>
          <p:cNvPr id="89" name="Shape 77"/>
          <p:cNvSpPr/>
          <p:nvPr/>
        </p:nvSpPr>
        <p:spPr>
          <a:xfrm>
            <a:off x="9096451" y="1543507"/>
            <a:ext cx="790956" cy="323698"/>
          </a:xfrm>
          <a:prstGeom prst="roundRect">
            <a:avLst>
              <a:gd name="adj" fmla="val 66467"/>
            </a:avLst>
          </a:prstGeom>
          <a:solidFill>
            <a:srgbClr val="FFF3E0"/>
          </a:solidFill>
          <a:ln w="12700">
            <a:solidFill>
              <a:srgbClr val="FF9800"/>
            </a:solidFill>
            <a:prstDash val="solid"/>
          </a:ln>
        </p:spPr>
      </p:sp>
      <p:sp>
        <p:nvSpPr>
          <p:cNvPr id="90" name="Text 78"/>
          <p:cNvSpPr txBox="1"/>
          <p:nvPr/>
        </p:nvSpPr>
        <p:spPr>
          <a:xfrm>
            <a:off x="9105595" y="1591056"/>
            <a:ext cx="771754" cy="124358"/>
          </a:xfrm>
          <a:prstGeom prst="rect">
            <a:avLst/>
          </a:prstGeom>
          <a:noFill/>
          <a:ln/>
        </p:spPr>
        <p:txBody>
          <a:bodyPr wrap="square" lIns="0" tIns="0" rIns="0" bIns="0" rtlCol="0" anchor="ctr"/>
          <a:lstStyle/>
          <a:p>
            <a:pPr marL="0" indent="0" algn="ctr">
              <a:buNone/>
            </a:pPr>
            <a:r>
              <a:rPr lang="en-US" sz="800" b="1" dirty="0">
                <a:solidFill>
                  <a:srgbClr val="E65100"/>
                </a:solidFill>
                <a:latin typeface="Noto Sans JP" pitchFamily="34" charset="0"/>
                <a:ea typeface="Noto Sans JP" pitchFamily="34" charset="-122"/>
                <a:cs typeface="Noto Sans JP" pitchFamily="34" charset="-120"/>
              </a:rPr>
              <a:t>中リスク</a:t>
            </a:r>
            <a:endParaRPr lang="en-US" sz="800" dirty="0"/>
          </a:p>
        </p:txBody>
      </p:sp>
      <p:sp>
        <p:nvSpPr>
          <p:cNvPr id="91" name="Text 79"/>
          <p:cNvSpPr txBox="1"/>
          <p:nvPr/>
        </p:nvSpPr>
        <p:spPr>
          <a:xfrm>
            <a:off x="9105595" y="1714500"/>
            <a:ext cx="771754" cy="105156"/>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注意</a:t>
            </a:r>
            <a:endParaRPr lang="en-US" sz="800" dirty="0"/>
          </a:p>
        </p:txBody>
      </p:sp>
      <p:sp>
        <p:nvSpPr>
          <p:cNvPr id="92" name="Shape 80"/>
          <p:cNvSpPr/>
          <p:nvPr/>
        </p:nvSpPr>
        <p:spPr>
          <a:xfrm>
            <a:off x="9924898" y="1543507"/>
            <a:ext cx="790956" cy="323698"/>
          </a:xfrm>
          <a:prstGeom prst="roundRect">
            <a:avLst>
              <a:gd name="adj" fmla="val 66467"/>
            </a:avLst>
          </a:prstGeom>
          <a:solidFill>
            <a:srgbClr val="FFEBEE"/>
          </a:solidFill>
          <a:ln w="12700">
            <a:solidFill>
              <a:srgbClr val="F44336"/>
            </a:solidFill>
            <a:prstDash val="solid"/>
          </a:ln>
        </p:spPr>
      </p:sp>
      <p:sp>
        <p:nvSpPr>
          <p:cNvPr id="93" name="Text 81"/>
          <p:cNvSpPr txBox="1"/>
          <p:nvPr/>
        </p:nvSpPr>
        <p:spPr>
          <a:xfrm>
            <a:off x="9934956" y="1591056"/>
            <a:ext cx="771754" cy="124358"/>
          </a:xfrm>
          <a:prstGeom prst="rect">
            <a:avLst/>
          </a:prstGeom>
          <a:noFill/>
          <a:ln/>
        </p:spPr>
        <p:txBody>
          <a:bodyPr wrap="square" lIns="0" tIns="0" rIns="0" bIns="0" rtlCol="0" anchor="ctr"/>
          <a:lstStyle/>
          <a:p>
            <a:pPr marL="0" indent="0" algn="ctr">
              <a:buNone/>
            </a:pPr>
            <a:r>
              <a:rPr lang="en-US" sz="800" b="1" dirty="0">
                <a:solidFill>
                  <a:srgbClr val="C62828"/>
                </a:solidFill>
                <a:latin typeface="Noto Sans JP" pitchFamily="34" charset="0"/>
                <a:ea typeface="Noto Sans JP" pitchFamily="34" charset="-122"/>
                <a:cs typeface="Noto Sans JP" pitchFamily="34" charset="-120"/>
              </a:rPr>
              <a:t>高リスク</a:t>
            </a:r>
            <a:endParaRPr lang="en-US" sz="800" dirty="0"/>
          </a:p>
        </p:txBody>
      </p:sp>
      <p:sp>
        <p:nvSpPr>
          <p:cNvPr id="94" name="Text 82"/>
          <p:cNvSpPr txBox="1"/>
          <p:nvPr/>
        </p:nvSpPr>
        <p:spPr>
          <a:xfrm>
            <a:off x="9934956" y="1714500"/>
            <a:ext cx="771754" cy="105156"/>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対応</a:t>
            </a:r>
            <a:endParaRPr lang="en-US" sz="800" dirty="0"/>
          </a:p>
        </p:txBody>
      </p:sp>
      <p:sp>
        <p:nvSpPr>
          <p:cNvPr id="95" name="Shape 83"/>
          <p:cNvSpPr/>
          <p:nvPr/>
        </p:nvSpPr>
        <p:spPr>
          <a:xfrm>
            <a:off x="10753344" y="1543507"/>
            <a:ext cx="790956" cy="323698"/>
          </a:xfrm>
          <a:prstGeom prst="roundRect">
            <a:avLst>
              <a:gd name="adj" fmla="val 66467"/>
            </a:avLst>
          </a:prstGeom>
          <a:solidFill>
            <a:srgbClr val="FCE4EC"/>
          </a:solidFill>
          <a:ln w="12700">
            <a:solidFill>
              <a:srgbClr val="E91E63"/>
            </a:solidFill>
            <a:prstDash val="solid"/>
          </a:ln>
        </p:spPr>
      </p:sp>
      <p:sp>
        <p:nvSpPr>
          <p:cNvPr id="96" name="Text 84"/>
          <p:cNvSpPr txBox="1"/>
          <p:nvPr/>
        </p:nvSpPr>
        <p:spPr>
          <a:xfrm>
            <a:off x="10763402" y="1591056"/>
            <a:ext cx="771754" cy="124358"/>
          </a:xfrm>
          <a:prstGeom prst="rect">
            <a:avLst/>
          </a:prstGeom>
          <a:noFill/>
          <a:ln/>
        </p:spPr>
        <p:txBody>
          <a:bodyPr wrap="square" lIns="0" tIns="0" rIns="0" bIns="0" rtlCol="0" anchor="ctr"/>
          <a:lstStyle/>
          <a:p>
            <a:pPr marL="0" indent="0" algn="ctr">
              <a:buNone/>
            </a:pPr>
            <a:r>
              <a:rPr lang="en-US" sz="800" b="1" dirty="0">
                <a:solidFill>
                  <a:srgbClr val="AD1457"/>
                </a:solidFill>
                <a:latin typeface="Noto Sans JP" pitchFamily="34" charset="0"/>
                <a:ea typeface="Noto Sans JP" pitchFamily="34" charset="-122"/>
                <a:cs typeface="Noto Sans JP" pitchFamily="34" charset="-120"/>
              </a:rPr>
              <a:t>緊急</a:t>
            </a:r>
            <a:endParaRPr lang="en-US" sz="800" dirty="0"/>
          </a:p>
        </p:txBody>
      </p:sp>
      <p:sp>
        <p:nvSpPr>
          <p:cNvPr id="97" name="Text 85"/>
          <p:cNvSpPr txBox="1"/>
          <p:nvPr/>
        </p:nvSpPr>
        <p:spPr>
          <a:xfrm>
            <a:off x="10763402" y="1714500"/>
            <a:ext cx="771754" cy="105156"/>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即時</a:t>
            </a:r>
            <a:endParaRPr lang="en-US" sz="800" dirty="0"/>
          </a:p>
        </p:txBody>
      </p:sp>
      <p:sp>
        <p:nvSpPr>
          <p:cNvPr id="98" name="Text 86"/>
          <p:cNvSpPr txBox="1"/>
          <p:nvPr/>
        </p:nvSpPr>
        <p:spPr>
          <a:xfrm>
            <a:off x="8372246" y="2018995"/>
            <a:ext cx="3439058"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改善計画・事後検証 </a:t>
            </a:r>
            <a:endParaRPr lang="en-US" sz="1000" dirty="0"/>
          </a:p>
        </p:txBody>
      </p:sp>
      <p:sp>
        <p:nvSpPr>
          <p:cNvPr id="99" name="Shape 87"/>
          <p:cNvSpPr/>
          <p:nvPr/>
        </p:nvSpPr>
        <p:spPr>
          <a:xfrm>
            <a:off x="8191195" y="2247595"/>
            <a:ext cx="3429000" cy="685800"/>
          </a:xfrm>
          <a:prstGeom prst="roundRect">
            <a:avLst>
              <a:gd name="adj" fmla="val 29630"/>
            </a:avLst>
          </a:prstGeom>
          <a:solidFill>
            <a:srgbClr val="F8FAFC"/>
          </a:solidFill>
          <a:ln w="12700">
            <a:solidFill>
              <a:srgbClr val="FFFFFF">
                <a:alpha val="0"/>
              </a:srgbClr>
            </a:solidFill>
            <a:prstDash val="solid"/>
          </a:ln>
        </p:spPr>
      </p:sp>
      <p:sp>
        <p:nvSpPr>
          <p:cNvPr id="100" name="Text 88"/>
          <p:cNvSpPr txBox="1"/>
          <p:nvPr/>
        </p:nvSpPr>
        <p:spPr>
          <a:xfrm>
            <a:off x="8268005" y="2324405"/>
            <a:ext cx="495605" cy="152705"/>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検証項目</a:t>
            </a:r>
            <a:endParaRPr lang="en-US" sz="800" dirty="0"/>
          </a:p>
        </p:txBody>
      </p:sp>
      <p:sp>
        <p:nvSpPr>
          <p:cNvPr id="101" name="Text 89"/>
          <p:cNvSpPr txBox="1"/>
          <p:nvPr/>
        </p:nvSpPr>
        <p:spPr>
          <a:xfrm>
            <a:off x="11354105" y="2328977"/>
            <a:ext cx="267005"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月次</a:t>
            </a:r>
            <a:endParaRPr lang="en-US" sz="800" dirty="0"/>
          </a:p>
        </p:txBody>
      </p:sp>
      <p:sp>
        <p:nvSpPr>
          <p:cNvPr id="102" name="Shape 90"/>
          <p:cNvSpPr/>
          <p:nvPr/>
        </p:nvSpPr>
        <p:spPr>
          <a:xfrm>
            <a:off x="8268005" y="2514600"/>
            <a:ext cx="1067105" cy="342900"/>
          </a:xfrm>
          <a:prstGeom prst="roundRect">
            <a:avLst>
              <a:gd name="adj" fmla="val 59259"/>
            </a:avLst>
          </a:prstGeom>
          <a:solidFill>
            <a:srgbClr val="E3F2FD"/>
          </a:solidFill>
          <a:ln w="12700">
            <a:solidFill>
              <a:srgbClr val="FFFFFF">
                <a:alpha val="0"/>
              </a:srgbClr>
            </a:solidFill>
            <a:prstDash val="solid"/>
          </a:ln>
        </p:spPr>
      </p:sp>
      <p:sp>
        <p:nvSpPr>
          <p:cNvPr id="103" name="Text 91"/>
          <p:cNvSpPr txBox="1"/>
          <p:nvPr/>
        </p:nvSpPr>
        <p:spPr>
          <a:xfrm>
            <a:off x="8343900" y="2553005"/>
            <a:ext cx="991210" cy="143561"/>
          </a:xfrm>
          <a:prstGeom prst="rect">
            <a:avLst/>
          </a:prstGeom>
          <a:noFill/>
          <a:ln/>
        </p:spPr>
        <p:txBody>
          <a:bodyPr wrap="square" lIns="0" tIns="0" rIns="0" bIns="0" rtlCol="0" anchor="ctr"/>
          <a:lstStyle/>
          <a:p>
            <a:pPr marL="0" indent="0" algn="l">
              <a:buNone/>
            </a:pPr>
            <a:r>
              <a:rPr lang="en-US" sz="800" b="1" dirty="0">
                <a:solidFill>
                  <a:srgbClr val="1565C0"/>
                </a:solidFill>
                <a:latin typeface="Noto Sans JP" pitchFamily="34" charset="0"/>
                <a:ea typeface="Noto Sans JP" pitchFamily="34" charset="-122"/>
                <a:cs typeface="Noto Sans JP" pitchFamily="34" charset="-120"/>
              </a:rPr>
              <a:t>事故分析</a:t>
            </a:r>
            <a:endParaRPr lang="en-US" sz="800" dirty="0"/>
          </a:p>
        </p:txBody>
      </p:sp>
      <p:sp>
        <p:nvSpPr>
          <p:cNvPr id="104" name="Text 92"/>
          <p:cNvSpPr txBox="1"/>
          <p:nvPr/>
        </p:nvSpPr>
        <p:spPr>
          <a:xfrm>
            <a:off x="8343900" y="2695651"/>
            <a:ext cx="991210" cy="124358"/>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原因特定</a:t>
            </a:r>
            <a:endParaRPr lang="en-US" sz="800" dirty="0"/>
          </a:p>
        </p:txBody>
      </p:sp>
      <p:sp>
        <p:nvSpPr>
          <p:cNvPr id="105" name="Shape 93"/>
          <p:cNvSpPr/>
          <p:nvPr/>
        </p:nvSpPr>
        <p:spPr>
          <a:xfrm>
            <a:off x="9372600" y="2514600"/>
            <a:ext cx="1067105" cy="342900"/>
          </a:xfrm>
          <a:prstGeom prst="roundRect">
            <a:avLst>
              <a:gd name="adj" fmla="val 59259"/>
            </a:avLst>
          </a:prstGeom>
          <a:solidFill>
            <a:srgbClr val="E8F5E9"/>
          </a:solidFill>
          <a:ln w="12700">
            <a:solidFill>
              <a:srgbClr val="FFFFFF">
                <a:alpha val="0"/>
              </a:srgbClr>
            </a:solidFill>
            <a:prstDash val="solid"/>
          </a:ln>
        </p:spPr>
      </p:sp>
      <p:sp>
        <p:nvSpPr>
          <p:cNvPr id="106" name="Text 94"/>
          <p:cNvSpPr txBox="1"/>
          <p:nvPr/>
        </p:nvSpPr>
        <p:spPr>
          <a:xfrm>
            <a:off x="9448495" y="2553005"/>
            <a:ext cx="991210" cy="143561"/>
          </a:xfrm>
          <a:prstGeom prst="rect">
            <a:avLst/>
          </a:prstGeom>
          <a:noFill/>
          <a:ln/>
        </p:spPr>
        <p:txBody>
          <a:bodyPr wrap="square" lIns="0" tIns="0" rIns="0" bIns="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改善策</a:t>
            </a:r>
            <a:endParaRPr lang="en-US" sz="800" dirty="0"/>
          </a:p>
        </p:txBody>
      </p:sp>
      <p:sp>
        <p:nvSpPr>
          <p:cNvPr id="107" name="Text 95"/>
          <p:cNvSpPr txBox="1"/>
          <p:nvPr/>
        </p:nvSpPr>
        <p:spPr>
          <a:xfrm>
            <a:off x="9448495" y="2695651"/>
            <a:ext cx="991210" cy="124358"/>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対策立案</a:t>
            </a:r>
            <a:endParaRPr lang="en-US" sz="800" dirty="0"/>
          </a:p>
        </p:txBody>
      </p:sp>
      <p:sp>
        <p:nvSpPr>
          <p:cNvPr id="108" name="Shape 96"/>
          <p:cNvSpPr/>
          <p:nvPr/>
        </p:nvSpPr>
        <p:spPr>
          <a:xfrm>
            <a:off x="10477195" y="2514600"/>
            <a:ext cx="1067105" cy="342900"/>
          </a:xfrm>
          <a:prstGeom prst="roundRect">
            <a:avLst>
              <a:gd name="adj" fmla="val 59259"/>
            </a:avLst>
          </a:prstGeom>
          <a:solidFill>
            <a:srgbClr val="FFF3E0"/>
          </a:solidFill>
          <a:ln w="12700">
            <a:solidFill>
              <a:srgbClr val="FFFFFF">
                <a:alpha val="0"/>
              </a:srgbClr>
            </a:solidFill>
            <a:prstDash val="solid"/>
          </a:ln>
        </p:spPr>
      </p:sp>
      <p:sp>
        <p:nvSpPr>
          <p:cNvPr id="109" name="Text 97"/>
          <p:cNvSpPr txBox="1"/>
          <p:nvPr/>
        </p:nvSpPr>
        <p:spPr>
          <a:xfrm>
            <a:off x="10554005" y="2553005"/>
            <a:ext cx="991210" cy="143561"/>
          </a:xfrm>
          <a:prstGeom prst="rect">
            <a:avLst/>
          </a:prstGeom>
          <a:noFill/>
          <a:ln/>
        </p:spPr>
        <p:txBody>
          <a:bodyPr wrap="square" lIns="0" tIns="0" rIns="0" bIns="0" rtlCol="0" anchor="ctr"/>
          <a:lstStyle/>
          <a:p>
            <a:pPr marL="0" indent="0" algn="l">
              <a:buNone/>
            </a:pPr>
            <a:r>
              <a:rPr lang="en-US" sz="800" b="1" dirty="0">
                <a:solidFill>
                  <a:srgbClr val="E65100"/>
                </a:solidFill>
                <a:latin typeface="Noto Sans JP" pitchFamily="34" charset="0"/>
                <a:ea typeface="Noto Sans JP" pitchFamily="34" charset="-122"/>
                <a:cs typeface="Noto Sans JP" pitchFamily="34" charset="-120"/>
              </a:rPr>
              <a:t>効果測定</a:t>
            </a:r>
            <a:endParaRPr lang="en-US" sz="800" dirty="0"/>
          </a:p>
        </p:txBody>
      </p:sp>
      <p:sp>
        <p:nvSpPr>
          <p:cNvPr id="110" name="Text 98"/>
          <p:cNvSpPr txBox="1"/>
          <p:nvPr/>
        </p:nvSpPr>
        <p:spPr>
          <a:xfrm>
            <a:off x="10554005" y="2695651"/>
            <a:ext cx="991210" cy="124358"/>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PDCA</a:t>
            </a:r>
            <a:endParaRPr lang="en-US" sz="800" dirty="0"/>
          </a:p>
        </p:txBody>
      </p:sp>
      <p:pic>
        <p:nvPicPr>
          <p:cNvPr id="111" name="Image 10" descr="preencoded.png"/>
          <p:cNvPicPr>
            <a:picLocks noChangeAspect="1"/>
          </p:cNvPicPr>
          <p:nvPr/>
        </p:nvPicPr>
        <p:blipFill>
          <a:blip r:embed="rId10"/>
          <a:srcRect/>
          <a:stretch/>
        </p:blipFill>
        <p:spPr>
          <a:xfrm>
            <a:off x="8191195" y="1083564"/>
            <a:ext cx="133502" cy="133502"/>
          </a:xfrm>
          <a:prstGeom prst="rect">
            <a:avLst/>
          </a:prstGeom>
        </p:spPr>
      </p:pic>
      <p:pic>
        <p:nvPicPr>
          <p:cNvPr id="112" name="Image 11" descr="preencoded.png"/>
          <p:cNvPicPr>
            <a:picLocks noChangeAspect="1"/>
          </p:cNvPicPr>
          <p:nvPr/>
        </p:nvPicPr>
        <p:blipFill>
          <a:blip r:embed="rId11"/>
          <a:srcRect l="-2512" r="-2512"/>
          <a:stretch/>
        </p:blipFill>
        <p:spPr>
          <a:xfrm>
            <a:off x="8191195" y="2054657"/>
            <a:ext cx="105156" cy="133502"/>
          </a:xfrm>
          <a:prstGeom prst="rect">
            <a:avLst/>
          </a:prstGeom>
        </p:spPr>
      </p:pic>
      <p:sp>
        <p:nvSpPr>
          <p:cNvPr id="113" name="Text 99"/>
          <p:cNvSpPr txBox="1"/>
          <p:nvPr/>
        </p:nvSpPr>
        <p:spPr>
          <a:xfrm>
            <a:off x="381305" y="6448349"/>
            <a:ext cx="2386584"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Source: 安全管理マニュアル・危機管理計画書</a:t>
            </a:r>
            <a:endParaRPr lang="en-US" sz="800" dirty="0"/>
          </a:p>
        </p:txBody>
      </p:sp>
      <p:sp>
        <p:nvSpPr>
          <p:cNvPr id="114" name="Text 100"/>
          <p:cNvSpPr txBox="1"/>
          <p:nvPr/>
        </p:nvSpPr>
        <p:spPr>
          <a:xfrm>
            <a:off x="11653114" y="6429146"/>
            <a:ext cx="238658" cy="191110"/>
          </a:xfrm>
          <a:prstGeom prst="rect">
            <a:avLst/>
          </a:prstGeom>
          <a:noFill/>
          <a:ln/>
        </p:spPr>
        <p:txBody>
          <a:bodyPr wrap="square" lIns="0" tIns="0" rIns="0" bIns="0" rtlCol="0" anchor="ctr"/>
          <a:lstStyle/>
          <a:p>
            <a:pPr marL="0" indent="0" algn="l">
              <a:buNone/>
            </a:pPr>
            <a:r>
              <a:rPr lang="en-US" sz="1000" b="1" dirty="0">
                <a:solidFill>
                  <a:srgbClr val="003366"/>
                </a:solidFill>
                <a:latin typeface="Noto Sans JP" pitchFamily="34" charset="0"/>
                <a:ea typeface="Noto Sans JP" pitchFamily="34" charset="-122"/>
                <a:cs typeface="Noto Sans JP" pitchFamily="34" charset="-120"/>
              </a:rPr>
              <a:t>28</a:t>
            </a:r>
            <a:endParaRPr lang="en-US" sz="1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Text 4"/>
          <p:cNvSpPr txBox="1"/>
          <p:nvPr/>
        </p:nvSpPr>
        <p:spPr>
          <a:xfrm>
            <a:off x="381305" y="190195"/>
            <a:ext cx="11621110" cy="372161"/>
          </a:xfrm>
          <a:prstGeom prst="rect">
            <a:avLst/>
          </a:prstGeom>
          <a:noFill/>
          <a:ln/>
        </p:spPr>
        <p:txBody>
          <a:bodyPr wrap="square" lIns="0" tIns="0" rIns="0" bIns="0" rtlCol="0" anchor="ctr"/>
          <a:lstStyle/>
          <a:p>
            <a:pPr marL="0" indent="0" algn="l">
              <a:buNone/>
            </a:pPr>
            <a:r>
              <a:rPr lang="en-US" sz="2400" b="1" dirty="0">
                <a:solidFill>
                  <a:srgbClr val="003366"/>
                </a:solidFill>
                <a:latin typeface="Montserrat" pitchFamily="34" charset="0"/>
                <a:ea typeface="Montserrat" pitchFamily="34" charset="-122"/>
                <a:cs typeface="Montserrat" pitchFamily="34" charset="-120"/>
              </a:rPr>
              <a:t>気象・災害対応：判断基準・避難・連絡系統</a:t>
            </a:r>
            <a:endParaRPr lang="en-US" sz="2400" dirty="0"/>
          </a:p>
        </p:txBody>
      </p:sp>
      <p:pic>
        <p:nvPicPr>
          <p:cNvPr id="7" name="Image 0" descr="preencoded.png"/>
          <p:cNvPicPr>
            <a:picLocks noChangeAspect="1"/>
          </p:cNvPicPr>
          <p:nvPr/>
        </p:nvPicPr>
        <p:blipFill>
          <a:blip r:embed="rId3"/>
          <a:srcRect t="-400" b="-400"/>
          <a:stretch/>
        </p:blipFill>
        <p:spPr>
          <a:xfrm>
            <a:off x="381305" y="666598"/>
            <a:ext cx="571500" cy="38405"/>
          </a:xfrm>
          <a:prstGeom prst="rect">
            <a:avLst/>
          </a:prstGeom>
        </p:spPr>
      </p:pic>
      <p:sp>
        <p:nvSpPr>
          <p:cNvPr id="8" name="Text 5"/>
          <p:cNvSpPr txBox="1"/>
          <p:nvPr/>
        </p:nvSpPr>
        <p:spPr>
          <a:xfrm>
            <a:off x="381305" y="990295"/>
            <a:ext cx="4476902"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気象監視体制：</a:t>
            </a:r>
            <a:r>
              <a:rPr lang="en-US" sz="1000" dirty="0">
                <a:solidFill>
                  <a:srgbClr val="555555"/>
                </a:solidFill>
                <a:latin typeface="Noto Sans JP" pitchFamily="34" charset="0"/>
                <a:ea typeface="Noto Sans JP" pitchFamily="34" charset="-122"/>
                <a:cs typeface="Noto Sans JP" pitchFamily="34" charset="-120"/>
              </a:rPr>
              <a:t>レーダー・予報・現地計測の3層構造でリスクを可視化 </a:t>
            </a:r>
            <a:endParaRPr lang="en-US" sz="1000" dirty="0"/>
          </a:p>
        </p:txBody>
      </p:sp>
      <p:sp>
        <p:nvSpPr>
          <p:cNvPr id="9" name="Shape 6"/>
          <p:cNvSpPr/>
          <p:nvPr/>
        </p:nvSpPr>
        <p:spPr>
          <a:xfrm>
            <a:off x="381305" y="1276502"/>
            <a:ext cx="4286707" cy="1133856"/>
          </a:xfrm>
          <a:prstGeom prst="rect">
            <a:avLst/>
          </a:prstGeom>
          <a:solidFill>
            <a:srgbClr val="E3F2FD">
              <a:alpha val="50000"/>
            </a:srgbClr>
          </a:solidFill>
          <a:ln/>
        </p:spPr>
      </p:sp>
      <p:sp>
        <p:nvSpPr>
          <p:cNvPr id="10" name="Shape 7"/>
          <p:cNvSpPr/>
          <p:nvPr/>
        </p:nvSpPr>
        <p:spPr>
          <a:xfrm>
            <a:off x="381305" y="1276502"/>
            <a:ext cx="38405" cy="1133856"/>
          </a:xfrm>
          <a:prstGeom prst="rect">
            <a:avLst/>
          </a:prstGeom>
          <a:solidFill>
            <a:srgbClr val="1565C0"/>
          </a:solidFill>
          <a:ln w="12700">
            <a:solidFill>
              <a:srgbClr val="1565C0">
                <a:alpha val="0"/>
              </a:srgbClr>
            </a:solidFill>
            <a:prstDash val="solid"/>
          </a:ln>
        </p:spPr>
      </p:sp>
      <p:sp>
        <p:nvSpPr>
          <p:cNvPr id="11" name="Text 8"/>
          <p:cNvSpPr txBox="1"/>
          <p:nvPr/>
        </p:nvSpPr>
        <p:spPr>
          <a:xfrm>
            <a:off x="571500" y="1485900"/>
            <a:ext cx="4210812"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気象監視システム</a:t>
            </a:r>
            <a:endParaRPr lang="en-US" sz="1000" dirty="0"/>
          </a:p>
        </p:txBody>
      </p:sp>
      <p:sp>
        <p:nvSpPr>
          <p:cNvPr id="12" name="Text 9"/>
          <p:cNvSpPr txBox="1"/>
          <p:nvPr/>
        </p:nvSpPr>
        <p:spPr>
          <a:xfrm>
            <a:off x="495605" y="1781251"/>
            <a:ext cx="4172407" cy="448056"/>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 ・気象レーダー：15分間隔で雨量・風速を監視</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・現地計測：風速計・雨量計・温度計を配置</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・予報連携：気象庁・民間予報会社と情報共有 </a:t>
            </a:r>
            <a:endParaRPr lang="en-US" sz="800" dirty="0"/>
          </a:p>
        </p:txBody>
      </p:sp>
      <p:sp>
        <p:nvSpPr>
          <p:cNvPr id="13" name="Shape 10"/>
          <p:cNvSpPr/>
          <p:nvPr/>
        </p:nvSpPr>
        <p:spPr>
          <a:xfrm>
            <a:off x="381305" y="2478938"/>
            <a:ext cx="4286707" cy="1133856"/>
          </a:xfrm>
          <a:prstGeom prst="rect">
            <a:avLst/>
          </a:prstGeom>
          <a:solidFill>
            <a:srgbClr val="E3F2FD">
              <a:alpha val="50000"/>
            </a:srgbClr>
          </a:solidFill>
          <a:ln/>
        </p:spPr>
      </p:sp>
      <p:sp>
        <p:nvSpPr>
          <p:cNvPr id="14" name="Shape 11"/>
          <p:cNvSpPr/>
          <p:nvPr/>
        </p:nvSpPr>
        <p:spPr>
          <a:xfrm>
            <a:off x="381305" y="2478938"/>
            <a:ext cx="38405" cy="1133856"/>
          </a:xfrm>
          <a:prstGeom prst="rect">
            <a:avLst/>
          </a:prstGeom>
          <a:solidFill>
            <a:srgbClr val="42A5F5"/>
          </a:solidFill>
          <a:ln w="12700">
            <a:solidFill>
              <a:srgbClr val="42A5F5">
                <a:alpha val="0"/>
              </a:srgbClr>
            </a:solidFill>
            <a:prstDash val="solid"/>
          </a:ln>
        </p:spPr>
      </p:sp>
      <p:sp>
        <p:nvSpPr>
          <p:cNvPr id="15" name="Text 12"/>
          <p:cNvSpPr txBox="1"/>
          <p:nvPr/>
        </p:nvSpPr>
        <p:spPr>
          <a:xfrm>
            <a:off x="685800" y="2688336"/>
            <a:ext cx="4096512"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判断基準・警告レベル</a:t>
            </a:r>
            <a:endParaRPr lang="en-US" sz="1000" dirty="0"/>
          </a:p>
        </p:txBody>
      </p:sp>
      <p:sp>
        <p:nvSpPr>
          <p:cNvPr id="16" name="Text 13"/>
          <p:cNvSpPr txBox="1"/>
          <p:nvPr/>
        </p:nvSpPr>
        <p:spPr>
          <a:xfrm>
            <a:off x="495605" y="2983687"/>
            <a:ext cx="4172407" cy="448056"/>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 ・レベル1（注意）：風速10m/s・雨量10mm/h</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・レベル2（警告）：風速15m/s・雨量20mm/h</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・レベル3（緊急）：風速20m/s・雨量30mm/h </a:t>
            </a:r>
            <a:endParaRPr lang="en-US" sz="800" dirty="0"/>
          </a:p>
        </p:txBody>
      </p:sp>
      <p:sp>
        <p:nvSpPr>
          <p:cNvPr id="17" name="Shape 14"/>
          <p:cNvSpPr/>
          <p:nvPr/>
        </p:nvSpPr>
        <p:spPr>
          <a:xfrm>
            <a:off x="381305" y="3680460"/>
            <a:ext cx="4286707" cy="1133856"/>
          </a:xfrm>
          <a:prstGeom prst="rect">
            <a:avLst/>
          </a:prstGeom>
          <a:solidFill>
            <a:srgbClr val="E3F2FD">
              <a:alpha val="50000"/>
            </a:srgbClr>
          </a:solidFill>
          <a:ln/>
        </p:spPr>
      </p:sp>
      <p:sp>
        <p:nvSpPr>
          <p:cNvPr id="18" name="Shape 15"/>
          <p:cNvSpPr/>
          <p:nvPr/>
        </p:nvSpPr>
        <p:spPr>
          <a:xfrm>
            <a:off x="381305" y="3680460"/>
            <a:ext cx="38405" cy="1133856"/>
          </a:xfrm>
          <a:prstGeom prst="rect">
            <a:avLst/>
          </a:prstGeom>
          <a:solidFill>
            <a:srgbClr val="90CAF9"/>
          </a:solidFill>
          <a:ln w="12700">
            <a:solidFill>
              <a:srgbClr val="90CAF9">
                <a:alpha val="0"/>
              </a:srgbClr>
            </a:solidFill>
            <a:prstDash val="solid"/>
          </a:ln>
        </p:spPr>
      </p:sp>
      <p:sp>
        <p:nvSpPr>
          <p:cNvPr id="19" name="Text 16"/>
          <p:cNvSpPr txBox="1"/>
          <p:nvPr/>
        </p:nvSpPr>
        <p:spPr>
          <a:xfrm>
            <a:off x="685800" y="3890772"/>
            <a:ext cx="4096512"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避難・避難経路</a:t>
            </a:r>
            <a:endParaRPr lang="en-US" sz="1000" dirty="0"/>
          </a:p>
        </p:txBody>
      </p:sp>
      <p:sp>
        <p:nvSpPr>
          <p:cNvPr id="20" name="Text 17"/>
          <p:cNvSpPr txBox="1"/>
          <p:nvPr/>
        </p:nvSpPr>
        <p:spPr>
          <a:xfrm>
            <a:off x="495605" y="4185209"/>
            <a:ext cx="4172407" cy="448056"/>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 ・避難場所：A会場（屋内）・B会場（高台）</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・再集合地点：C広場（安全確認・人数把握）</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・要配慮者支援：車椅子・高齢者・障害者 </a:t>
            </a:r>
            <a:endParaRPr lang="en-US" sz="800" dirty="0"/>
          </a:p>
        </p:txBody>
      </p:sp>
      <p:sp>
        <p:nvSpPr>
          <p:cNvPr id="21" name="Shape 18"/>
          <p:cNvSpPr/>
          <p:nvPr/>
        </p:nvSpPr>
        <p:spPr>
          <a:xfrm>
            <a:off x="381305" y="4882896"/>
            <a:ext cx="4286707" cy="1133856"/>
          </a:xfrm>
          <a:prstGeom prst="rect">
            <a:avLst/>
          </a:prstGeom>
          <a:solidFill>
            <a:srgbClr val="E3F2FD">
              <a:alpha val="50000"/>
            </a:srgbClr>
          </a:solidFill>
          <a:ln/>
        </p:spPr>
      </p:sp>
      <p:sp>
        <p:nvSpPr>
          <p:cNvPr id="22" name="Shape 19"/>
          <p:cNvSpPr/>
          <p:nvPr/>
        </p:nvSpPr>
        <p:spPr>
          <a:xfrm>
            <a:off x="381305" y="4882896"/>
            <a:ext cx="38405" cy="1133856"/>
          </a:xfrm>
          <a:prstGeom prst="rect">
            <a:avLst/>
          </a:prstGeom>
          <a:solidFill>
            <a:srgbClr val="1565C0"/>
          </a:solidFill>
          <a:ln w="12700">
            <a:solidFill>
              <a:srgbClr val="1565C0">
                <a:alpha val="0"/>
              </a:srgbClr>
            </a:solidFill>
            <a:prstDash val="solid"/>
          </a:ln>
        </p:spPr>
      </p:sp>
      <p:sp>
        <p:nvSpPr>
          <p:cNvPr id="23" name="Text 20"/>
          <p:cNvSpPr txBox="1"/>
          <p:nvPr/>
        </p:nvSpPr>
        <p:spPr>
          <a:xfrm>
            <a:off x="724205" y="5092294"/>
            <a:ext cx="4058107" cy="191110"/>
          </a:xfrm>
          <a:prstGeom prst="rect">
            <a:avLst/>
          </a:prstGeom>
          <a:no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連絡系統・情報共有</a:t>
            </a:r>
            <a:endParaRPr lang="en-US" sz="1000" dirty="0"/>
          </a:p>
        </p:txBody>
      </p:sp>
      <p:sp>
        <p:nvSpPr>
          <p:cNvPr id="24" name="Text 21"/>
          <p:cNvSpPr txBox="1"/>
          <p:nvPr/>
        </p:nvSpPr>
        <p:spPr>
          <a:xfrm>
            <a:off x="495605" y="5387645"/>
            <a:ext cx="4172407" cy="448056"/>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 ・無線チャンネル：1ch（本部）・2ch（現場）</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・緊急連絡網：SMS・LINE・無線</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・関係機関：警察・消防・医療・交通 </a:t>
            </a:r>
            <a:endParaRPr lang="en-US" sz="800" dirty="0"/>
          </a:p>
        </p:txBody>
      </p:sp>
      <p:pic>
        <p:nvPicPr>
          <p:cNvPr id="25" name="Image 1" descr="preencoded.png"/>
          <p:cNvPicPr>
            <a:picLocks noChangeAspect="1"/>
          </p:cNvPicPr>
          <p:nvPr/>
        </p:nvPicPr>
        <p:blipFill>
          <a:blip r:embed="rId4"/>
          <a:srcRect t="-1100" b="-1100"/>
          <a:stretch/>
        </p:blipFill>
        <p:spPr>
          <a:xfrm>
            <a:off x="495605" y="2723998"/>
            <a:ext cx="114300" cy="133502"/>
          </a:xfrm>
          <a:prstGeom prst="rect">
            <a:avLst/>
          </a:prstGeom>
        </p:spPr>
      </p:pic>
      <p:pic>
        <p:nvPicPr>
          <p:cNvPr id="26" name="Image 2" descr="preencoded.png"/>
          <p:cNvPicPr>
            <a:picLocks noChangeAspect="1"/>
          </p:cNvPicPr>
          <p:nvPr/>
        </p:nvPicPr>
        <p:blipFill>
          <a:blip r:embed="rId5"/>
          <a:srcRect t="-1100" b="-1100"/>
          <a:stretch/>
        </p:blipFill>
        <p:spPr>
          <a:xfrm>
            <a:off x="495605" y="3926434"/>
            <a:ext cx="114300" cy="133502"/>
          </a:xfrm>
          <a:prstGeom prst="rect">
            <a:avLst/>
          </a:prstGeom>
        </p:spPr>
      </p:pic>
      <p:pic>
        <p:nvPicPr>
          <p:cNvPr id="27" name="Image 3" descr="preencoded.png"/>
          <p:cNvPicPr>
            <a:picLocks noChangeAspect="1"/>
          </p:cNvPicPr>
          <p:nvPr/>
        </p:nvPicPr>
        <p:blipFill>
          <a:blip r:embed="rId6"/>
          <a:srcRect l="-837" r="-837"/>
          <a:stretch/>
        </p:blipFill>
        <p:spPr>
          <a:xfrm>
            <a:off x="495605" y="5127955"/>
            <a:ext cx="152705" cy="133502"/>
          </a:xfrm>
          <a:prstGeom prst="rect">
            <a:avLst/>
          </a:prstGeom>
        </p:spPr>
      </p:pic>
      <p:sp>
        <p:nvSpPr>
          <p:cNvPr id="28" name="Shape 22"/>
          <p:cNvSpPr/>
          <p:nvPr/>
        </p:nvSpPr>
        <p:spPr>
          <a:xfrm>
            <a:off x="4858207" y="857707"/>
            <a:ext cx="6953098" cy="2562149"/>
          </a:xfrm>
          <a:prstGeom prst="roundRect">
            <a:avLst>
              <a:gd name="adj" fmla="val 2123"/>
            </a:avLst>
          </a:prstGeom>
          <a:solidFill>
            <a:srgbClr val="F5F5F5"/>
          </a:solidFill>
          <a:ln w="12700">
            <a:solidFill>
              <a:srgbClr val="FFFFFF">
                <a:alpha val="0"/>
              </a:srgbClr>
            </a:solidFill>
            <a:prstDash val="solid"/>
          </a:ln>
        </p:spPr>
      </p:sp>
      <p:sp>
        <p:nvSpPr>
          <p:cNvPr id="29" name="Text 23"/>
          <p:cNvSpPr txBox="1"/>
          <p:nvPr/>
        </p:nvSpPr>
        <p:spPr>
          <a:xfrm>
            <a:off x="5000854" y="1000354"/>
            <a:ext cx="1666951" cy="200254"/>
          </a:xfrm>
          <a:prstGeom prst="rect">
            <a:avLst/>
          </a:prstGeom>
          <a:noFill/>
          <a:ln/>
        </p:spPr>
        <p:txBody>
          <a:bodyPr wrap="square" lIns="0" tIns="0" rIns="0" bIns="0" rtlCol="0" anchor="ctr"/>
          <a:lstStyle/>
          <a:p>
            <a:pPr marL="0" indent="0" algn="l">
              <a:buNone/>
            </a:pPr>
            <a:r>
              <a:rPr lang="en-US" sz="1200" b="1" dirty="0">
                <a:solidFill>
                  <a:srgbClr val="0052CC"/>
                </a:solidFill>
                <a:latin typeface="Montserrat" pitchFamily="34" charset="0"/>
                <a:ea typeface="Montserrat" pitchFamily="34" charset="-122"/>
                <a:cs typeface="Montserrat" pitchFamily="34" charset="-120"/>
              </a:rPr>
              <a:t>災害別対応マトリクス</a:t>
            </a:r>
            <a:endParaRPr lang="en-US" sz="1200" dirty="0"/>
          </a:p>
        </p:txBody>
      </p:sp>
      <p:sp>
        <p:nvSpPr>
          <p:cNvPr id="30" name="Text 24"/>
          <p:cNvSpPr txBox="1"/>
          <p:nvPr/>
        </p:nvSpPr>
        <p:spPr>
          <a:xfrm>
            <a:off x="10702138" y="1019556"/>
            <a:ext cx="1051560" cy="162763"/>
          </a:xfrm>
          <a:prstGeom prst="rect">
            <a:avLst/>
          </a:prstGeom>
          <a:noFill/>
          <a:ln/>
        </p:spPr>
        <p:txBody>
          <a:bodyPr wrap="square" lIns="0" tIns="0" rIns="0" bIns="0" rtlCol="0" anchor="ctr"/>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影響度 × 発生確率</a:t>
            </a:r>
            <a:endParaRPr lang="en-US" sz="900" dirty="0"/>
          </a:p>
        </p:txBody>
      </p:sp>
      <p:sp>
        <p:nvSpPr>
          <p:cNvPr id="31" name="Shape 25"/>
          <p:cNvSpPr/>
          <p:nvPr/>
        </p:nvSpPr>
        <p:spPr>
          <a:xfrm>
            <a:off x="5005426" y="1300277"/>
            <a:ext cx="6657746" cy="314554"/>
          </a:xfrm>
          <a:prstGeom prst="rect">
            <a:avLst/>
          </a:prstGeom>
          <a:solidFill>
            <a:srgbClr val="E3F2FD"/>
          </a:solidFill>
          <a:ln w="12700">
            <a:solidFill>
              <a:srgbClr val="FFFFFF">
                <a:alpha val="0"/>
              </a:srgbClr>
            </a:solidFill>
            <a:prstDash val="solid"/>
          </a:ln>
        </p:spPr>
      </p:sp>
      <p:sp>
        <p:nvSpPr>
          <p:cNvPr id="32" name="Text 26"/>
          <p:cNvSpPr txBox="1"/>
          <p:nvPr/>
        </p:nvSpPr>
        <p:spPr>
          <a:xfrm>
            <a:off x="4977079" y="1300277"/>
            <a:ext cx="857707" cy="314554"/>
          </a:xfrm>
          <a:prstGeom prst="rect">
            <a:avLst/>
          </a:prstGeom>
          <a:noFill/>
          <a:ln w="12700">
            <a:solidFill>
              <a:srgbClr val="DDDDDD"/>
            </a:solidFill>
          </a:ln>
        </p:spPr>
        <p:txBody>
          <a:bodyPr wrap="square" lIns="76200" tIns="76200" rIns="76200" bIns="76200" rtlCol="0" anchor="ctr"/>
          <a:lstStyle/>
          <a:p>
            <a:pPr marL="0" indent="0" algn="ctr">
              <a:buNone/>
            </a:pPr>
            <a:r>
              <a:rPr lang="en-US" sz="800" b="1" dirty="0">
                <a:solidFill>
                  <a:srgbClr val="000000"/>
                </a:solidFill>
                <a:latin typeface="Noto Sans JP" pitchFamily="34" charset="0"/>
                <a:ea typeface="Noto Sans JP" pitchFamily="34" charset="-122"/>
                <a:cs typeface="Noto Sans JP" pitchFamily="34" charset="-120"/>
              </a:rPr>
              <a:t>災害種別</a:t>
            </a:r>
            <a:endParaRPr lang="en-US" sz="800" dirty="0"/>
          </a:p>
        </p:txBody>
      </p:sp>
      <p:sp>
        <p:nvSpPr>
          <p:cNvPr id="33" name="Text 27"/>
          <p:cNvSpPr txBox="1"/>
          <p:nvPr/>
        </p:nvSpPr>
        <p:spPr>
          <a:xfrm>
            <a:off x="5773522" y="1300277"/>
            <a:ext cx="1595628" cy="314554"/>
          </a:xfrm>
          <a:prstGeom prst="rect">
            <a:avLst/>
          </a:prstGeom>
          <a:noFill/>
          <a:ln w="12700">
            <a:solidFill>
              <a:srgbClr val="DDDDDD"/>
            </a:solidFill>
          </a:ln>
        </p:spPr>
        <p:txBody>
          <a:bodyPr wrap="square" lIns="76200" tIns="76200" rIns="76200" bIns="76200" rtlCol="0" anchor="ctr"/>
          <a:lstStyle/>
          <a:p>
            <a:pPr marL="0" indent="0" algn="ctr">
              <a:buNone/>
            </a:pPr>
            <a:r>
              <a:rPr lang="en-US" sz="800" b="1" dirty="0">
                <a:solidFill>
                  <a:srgbClr val="000000"/>
                </a:solidFill>
                <a:latin typeface="Noto Sans JP" pitchFamily="34" charset="0"/>
                <a:ea typeface="Noto Sans JP" pitchFamily="34" charset="-122"/>
                <a:cs typeface="Noto Sans JP" pitchFamily="34" charset="-120"/>
              </a:rPr>
              <a:t>影響内容</a:t>
            </a:r>
            <a:endParaRPr lang="en-US" sz="800" dirty="0"/>
          </a:p>
        </p:txBody>
      </p:sp>
      <p:sp>
        <p:nvSpPr>
          <p:cNvPr id="34" name="Text 28"/>
          <p:cNvSpPr txBox="1"/>
          <p:nvPr/>
        </p:nvSpPr>
        <p:spPr>
          <a:xfrm>
            <a:off x="7302398" y="1300277"/>
            <a:ext cx="1733702" cy="314554"/>
          </a:xfrm>
          <a:prstGeom prst="rect">
            <a:avLst/>
          </a:prstGeom>
          <a:noFill/>
          <a:ln w="12700">
            <a:solidFill>
              <a:srgbClr val="DDDDDD"/>
            </a:solidFill>
          </a:ln>
        </p:spPr>
        <p:txBody>
          <a:bodyPr wrap="square" lIns="76200" tIns="76200" rIns="76200" bIns="76200" rtlCol="0" anchor="ctr"/>
          <a:lstStyle/>
          <a:p>
            <a:pPr marL="0" indent="0" algn="ctr">
              <a:buNone/>
            </a:pPr>
            <a:r>
              <a:rPr lang="en-US" sz="800" b="1" dirty="0">
                <a:solidFill>
                  <a:srgbClr val="000000"/>
                </a:solidFill>
                <a:latin typeface="Noto Sans JP" pitchFamily="34" charset="0"/>
                <a:ea typeface="Noto Sans JP" pitchFamily="34" charset="-122"/>
                <a:cs typeface="Noto Sans JP" pitchFamily="34" charset="-120"/>
              </a:rPr>
              <a:t>判断基準</a:t>
            </a:r>
            <a:endParaRPr lang="en-US" sz="800" dirty="0"/>
          </a:p>
        </p:txBody>
      </p:sp>
      <p:sp>
        <p:nvSpPr>
          <p:cNvPr id="35" name="Text 29"/>
          <p:cNvSpPr txBox="1"/>
          <p:nvPr/>
        </p:nvSpPr>
        <p:spPr>
          <a:xfrm>
            <a:off x="8971178" y="1300277"/>
            <a:ext cx="1390802" cy="314554"/>
          </a:xfrm>
          <a:prstGeom prst="rect">
            <a:avLst/>
          </a:prstGeom>
          <a:noFill/>
          <a:ln w="12700">
            <a:solidFill>
              <a:srgbClr val="DDDDDD"/>
            </a:solidFill>
          </a:ln>
        </p:spPr>
        <p:txBody>
          <a:bodyPr wrap="square" lIns="76200" tIns="76200" rIns="76200" bIns="76200" rtlCol="0" anchor="ctr"/>
          <a:lstStyle/>
          <a:p>
            <a:pPr marL="0" indent="0" algn="ctr">
              <a:buNone/>
            </a:pPr>
            <a:r>
              <a:rPr lang="en-US" sz="800" b="1" dirty="0">
                <a:solidFill>
                  <a:srgbClr val="000000"/>
                </a:solidFill>
                <a:latin typeface="Noto Sans JP" pitchFamily="34" charset="0"/>
                <a:ea typeface="Noto Sans JP" pitchFamily="34" charset="-122"/>
                <a:cs typeface="Noto Sans JP" pitchFamily="34" charset="-120"/>
              </a:rPr>
              <a:t>対応措置</a:t>
            </a:r>
            <a:endParaRPr lang="en-US" sz="800" dirty="0"/>
          </a:p>
        </p:txBody>
      </p:sp>
      <p:sp>
        <p:nvSpPr>
          <p:cNvPr id="36" name="Text 30"/>
          <p:cNvSpPr txBox="1"/>
          <p:nvPr/>
        </p:nvSpPr>
        <p:spPr>
          <a:xfrm>
            <a:off x="10303459" y="1300277"/>
            <a:ext cx="1390802" cy="314554"/>
          </a:xfrm>
          <a:prstGeom prst="rect">
            <a:avLst/>
          </a:prstGeom>
          <a:noFill/>
          <a:ln w="12700">
            <a:solidFill>
              <a:srgbClr val="DDDDDD"/>
            </a:solidFill>
          </a:ln>
        </p:spPr>
        <p:txBody>
          <a:bodyPr wrap="square" lIns="76200" tIns="76200" rIns="76200" bIns="76200" rtlCol="0" anchor="ctr"/>
          <a:lstStyle/>
          <a:p>
            <a:pPr marL="0" indent="0" algn="ctr">
              <a:buNone/>
            </a:pPr>
            <a:r>
              <a:rPr lang="en-US" sz="800" b="1" dirty="0">
                <a:solidFill>
                  <a:srgbClr val="000000"/>
                </a:solidFill>
                <a:latin typeface="Noto Sans JP" pitchFamily="34" charset="0"/>
                <a:ea typeface="Noto Sans JP" pitchFamily="34" charset="-122"/>
                <a:cs typeface="Noto Sans JP" pitchFamily="34" charset="-120"/>
              </a:rPr>
              <a:t>連絡先</a:t>
            </a:r>
            <a:endParaRPr lang="en-US" sz="800" dirty="0"/>
          </a:p>
        </p:txBody>
      </p:sp>
      <p:sp>
        <p:nvSpPr>
          <p:cNvPr id="37" name="Text 31"/>
          <p:cNvSpPr txBox="1"/>
          <p:nvPr/>
        </p:nvSpPr>
        <p:spPr>
          <a:xfrm>
            <a:off x="5210251" y="1614830"/>
            <a:ext cx="652882" cy="277063"/>
          </a:xfrm>
          <a:prstGeom prst="rect">
            <a:avLst/>
          </a:prstGeom>
          <a:solidFill>
            <a:srgbClr val="FFEBEE"/>
          </a:solid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落雷 </a:t>
            </a:r>
            <a:endParaRPr lang="en-US" sz="800" dirty="0"/>
          </a:p>
        </p:txBody>
      </p:sp>
      <p:sp>
        <p:nvSpPr>
          <p:cNvPr id="38" name="Text 32"/>
          <p:cNvSpPr txBox="1"/>
          <p:nvPr/>
        </p:nvSpPr>
        <p:spPr>
          <a:xfrm>
            <a:off x="5804611" y="1614830"/>
            <a:ext cx="1595628"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ステージ停止・機材損壊</a:t>
            </a:r>
            <a:endParaRPr lang="en-US" sz="800" dirty="0"/>
          </a:p>
        </p:txBody>
      </p:sp>
      <p:sp>
        <p:nvSpPr>
          <p:cNvPr id="39" name="Text 33"/>
          <p:cNvSpPr txBox="1"/>
          <p:nvPr/>
        </p:nvSpPr>
        <p:spPr>
          <a:xfrm>
            <a:off x="7335317" y="1614830"/>
            <a:ext cx="1733702"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雷雲接近5km以内</a:t>
            </a:r>
            <a:endParaRPr lang="en-US" sz="800" dirty="0"/>
          </a:p>
        </p:txBody>
      </p:sp>
      <p:sp>
        <p:nvSpPr>
          <p:cNvPr id="40" name="Text 34"/>
          <p:cNvSpPr txBox="1"/>
          <p:nvPr/>
        </p:nvSpPr>
        <p:spPr>
          <a:xfrm>
            <a:off x="9000439" y="1614830"/>
            <a:ext cx="1390802"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一時中断・避難誘導</a:t>
            </a:r>
            <a:endParaRPr lang="en-US" sz="800" dirty="0"/>
          </a:p>
        </p:txBody>
      </p:sp>
      <p:sp>
        <p:nvSpPr>
          <p:cNvPr id="41" name="Text 35"/>
          <p:cNvSpPr txBox="1"/>
          <p:nvPr/>
        </p:nvSpPr>
        <p:spPr>
          <a:xfrm>
            <a:off x="10331806" y="1614830"/>
            <a:ext cx="1390802"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気象庁・警備</a:t>
            </a:r>
            <a:endParaRPr lang="en-US" sz="800" dirty="0"/>
          </a:p>
        </p:txBody>
      </p:sp>
      <p:sp>
        <p:nvSpPr>
          <p:cNvPr id="42" name="Text 36"/>
          <p:cNvSpPr txBox="1"/>
          <p:nvPr/>
        </p:nvSpPr>
        <p:spPr>
          <a:xfrm>
            <a:off x="5219395" y="1890979"/>
            <a:ext cx="643738" cy="277063"/>
          </a:xfrm>
          <a:prstGeom prst="rect">
            <a:avLst/>
          </a:prstGeom>
          <a:solidFill>
            <a:srgbClr val="FFF3E0"/>
          </a:solid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突風 </a:t>
            </a:r>
            <a:endParaRPr lang="en-US" sz="800" dirty="0"/>
          </a:p>
        </p:txBody>
      </p:sp>
      <p:sp>
        <p:nvSpPr>
          <p:cNvPr id="43" name="Text 37"/>
          <p:cNvSpPr txBox="1"/>
          <p:nvPr/>
        </p:nvSpPr>
        <p:spPr>
          <a:xfrm>
            <a:off x="5804611" y="1890979"/>
            <a:ext cx="1595628"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仮設構造倒壊・飛来物</a:t>
            </a:r>
            <a:endParaRPr lang="en-US" sz="800" dirty="0"/>
          </a:p>
        </p:txBody>
      </p:sp>
      <p:sp>
        <p:nvSpPr>
          <p:cNvPr id="44" name="Text 38"/>
          <p:cNvSpPr txBox="1"/>
          <p:nvPr/>
        </p:nvSpPr>
        <p:spPr>
          <a:xfrm>
            <a:off x="7335317" y="1890979"/>
            <a:ext cx="1733702"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風速15m/s以上</a:t>
            </a:r>
            <a:endParaRPr lang="en-US" sz="800" dirty="0"/>
          </a:p>
        </p:txBody>
      </p:sp>
      <p:sp>
        <p:nvSpPr>
          <p:cNvPr id="45" name="Text 39"/>
          <p:cNvSpPr txBox="1"/>
          <p:nvPr/>
        </p:nvSpPr>
        <p:spPr>
          <a:xfrm>
            <a:off x="9000439" y="1890979"/>
            <a:ext cx="1390802"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前方エリア解放</a:t>
            </a:r>
            <a:endParaRPr lang="en-US" sz="800" dirty="0"/>
          </a:p>
        </p:txBody>
      </p:sp>
      <p:sp>
        <p:nvSpPr>
          <p:cNvPr id="46" name="Text 40"/>
          <p:cNvSpPr txBox="1"/>
          <p:nvPr/>
        </p:nvSpPr>
        <p:spPr>
          <a:xfrm>
            <a:off x="10331806" y="1890979"/>
            <a:ext cx="1390802"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建築士・警備</a:t>
            </a:r>
            <a:endParaRPr lang="en-US" sz="800" dirty="0"/>
          </a:p>
        </p:txBody>
      </p:sp>
      <p:sp>
        <p:nvSpPr>
          <p:cNvPr id="47" name="Text 41"/>
          <p:cNvSpPr txBox="1"/>
          <p:nvPr/>
        </p:nvSpPr>
        <p:spPr>
          <a:xfrm>
            <a:off x="5219395" y="2167128"/>
            <a:ext cx="643738" cy="277063"/>
          </a:xfrm>
          <a:prstGeom prst="rect">
            <a:avLst/>
          </a:prstGeom>
          <a:solidFill>
            <a:srgbClr val="E3F2FD"/>
          </a:solid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豪雨 </a:t>
            </a:r>
            <a:endParaRPr lang="en-US" sz="800" dirty="0"/>
          </a:p>
        </p:txBody>
      </p:sp>
      <p:sp>
        <p:nvSpPr>
          <p:cNvPr id="48" name="Text 42"/>
          <p:cNvSpPr txBox="1"/>
          <p:nvPr/>
        </p:nvSpPr>
        <p:spPr>
          <a:xfrm>
            <a:off x="5804611" y="2167128"/>
            <a:ext cx="1595628"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水害・土砂災害</a:t>
            </a:r>
            <a:endParaRPr lang="en-US" sz="800" dirty="0"/>
          </a:p>
        </p:txBody>
      </p:sp>
      <p:sp>
        <p:nvSpPr>
          <p:cNvPr id="49" name="Text 43"/>
          <p:cNvSpPr txBox="1"/>
          <p:nvPr/>
        </p:nvSpPr>
        <p:spPr>
          <a:xfrm>
            <a:off x="7335317" y="2167128"/>
            <a:ext cx="1733702"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雨量20mm/h以上</a:t>
            </a:r>
            <a:endParaRPr lang="en-US" sz="800" dirty="0"/>
          </a:p>
        </p:txBody>
      </p:sp>
      <p:sp>
        <p:nvSpPr>
          <p:cNvPr id="50" name="Text 44"/>
          <p:cNvSpPr txBox="1"/>
          <p:nvPr/>
        </p:nvSpPr>
        <p:spPr>
          <a:xfrm>
            <a:off x="9000439" y="2167128"/>
            <a:ext cx="1390802"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避難誘導・排水</a:t>
            </a:r>
            <a:endParaRPr lang="en-US" sz="800" dirty="0"/>
          </a:p>
        </p:txBody>
      </p:sp>
      <p:sp>
        <p:nvSpPr>
          <p:cNvPr id="51" name="Text 45"/>
          <p:cNvSpPr txBox="1"/>
          <p:nvPr/>
        </p:nvSpPr>
        <p:spPr>
          <a:xfrm>
            <a:off x="10331806" y="2167128"/>
            <a:ext cx="1390802"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消防・自治体</a:t>
            </a:r>
            <a:endParaRPr lang="en-US" sz="800" dirty="0"/>
          </a:p>
        </p:txBody>
      </p:sp>
      <p:sp>
        <p:nvSpPr>
          <p:cNvPr id="52" name="Text 46"/>
          <p:cNvSpPr txBox="1"/>
          <p:nvPr/>
        </p:nvSpPr>
        <p:spPr>
          <a:xfrm>
            <a:off x="5219395" y="2443277"/>
            <a:ext cx="643738" cy="277063"/>
          </a:xfrm>
          <a:prstGeom prst="rect">
            <a:avLst/>
          </a:prstGeom>
          <a:solidFill>
            <a:srgbClr val="FFEBEE"/>
          </a:solid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猛暑 </a:t>
            </a:r>
            <a:endParaRPr lang="en-US" sz="800" dirty="0"/>
          </a:p>
        </p:txBody>
      </p:sp>
      <p:sp>
        <p:nvSpPr>
          <p:cNvPr id="53" name="Text 47"/>
          <p:cNvSpPr txBox="1"/>
          <p:nvPr/>
        </p:nvSpPr>
        <p:spPr>
          <a:xfrm>
            <a:off x="5804611" y="2443277"/>
            <a:ext cx="1595628"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熱中症・脱水症状</a:t>
            </a:r>
            <a:endParaRPr lang="en-US" sz="800" dirty="0"/>
          </a:p>
        </p:txBody>
      </p:sp>
      <p:sp>
        <p:nvSpPr>
          <p:cNvPr id="54" name="Text 48"/>
          <p:cNvSpPr txBox="1"/>
          <p:nvPr/>
        </p:nvSpPr>
        <p:spPr>
          <a:xfrm>
            <a:off x="7335317" y="2443277"/>
            <a:ext cx="1733702"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気温35℃以上</a:t>
            </a:r>
            <a:endParaRPr lang="en-US" sz="800" dirty="0"/>
          </a:p>
        </p:txBody>
      </p:sp>
      <p:sp>
        <p:nvSpPr>
          <p:cNvPr id="55" name="Text 49"/>
          <p:cNvSpPr txBox="1"/>
          <p:nvPr/>
        </p:nvSpPr>
        <p:spPr>
          <a:xfrm>
            <a:off x="9000439" y="2443277"/>
            <a:ext cx="1390802"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給水・救護強化</a:t>
            </a:r>
            <a:endParaRPr lang="en-US" sz="800" dirty="0"/>
          </a:p>
        </p:txBody>
      </p:sp>
      <p:sp>
        <p:nvSpPr>
          <p:cNvPr id="56" name="Text 50"/>
          <p:cNvSpPr txBox="1"/>
          <p:nvPr/>
        </p:nvSpPr>
        <p:spPr>
          <a:xfrm>
            <a:off x="10331806" y="2443277"/>
            <a:ext cx="1390802"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医療・救護</a:t>
            </a:r>
            <a:endParaRPr lang="en-US" sz="800" dirty="0"/>
          </a:p>
        </p:txBody>
      </p:sp>
      <p:sp>
        <p:nvSpPr>
          <p:cNvPr id="57" name="Text 51"/>
          <p:cNvSpPr txBox="1"/>
          <p:nvPr/>
        </p:nvSpPr>
        <p:spPr>
          <a:xfrm>
            <a:off x="5210251" y="2719426"/>
            <a:ext cx="652882" cy="277063"/>
          </a:xfrm>
          <a:prstGeom prst="rect">
            <a:avLst/>
          </a:prstGeom>
          <a:solidFill>
            <a:srgbClr val="E8F5E9"/>
          </a:solid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低体温 </a:t>
            </a:r>
            <a:endParaRPr lang="en-US" sz="800" dirty="0"/>
          </a:p>
        </p:txBody>
      </p:sp>
      <p:sp>
        <p:nvSpPr>
          <p:cNvPr id="58" name="Text 52"/>
          <p:cNvSpPr txBox="1"/>
          <p:nvPr/>
        </p:nvSpPr>
        <p:spPr>
          <a:xfrm>
            <a:off x="5804611" y="2719426"/>
            <a:ext cx="1595628"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体調不良・意識障害</a:t>
            </a:r>
            <a:endParaRPr lang="en-US" sz="800" dirty="0"/>
          </a:p>
        </p:txBody>
      </p:sp>
      <p:sp>
        <p:nvSpPr>
          <p:cNvPr id="59" name="Text 53"/>
          <p:cNvSpPr txBox="1"/>
          <p:nvPr/>
        </p:nvSpPr>
        <p:spPr>
          <a:xfrm>
            <a:off x="7335317" y="2719426"/>
            <a:ext cx="1733702"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気温5℃以下</a:t>
            </a:r>
            <a:endParaRPr lang="en-US" sz="800" dirty="0"/>
          </a:p>
        </p:txBody>
      </p:sp>
      <p:sp>
        <p:nvSpPr>
          <p:cNvPr id="60" name="Text 54"/>
          <p:cNvSpPr txBox="1"/>
          <p:nvPr/>
        </p:nvSpPr>
        <p:spPr>
          <a:xfrm>
            <a:off x="9000439" y="2719426"/>
            <a:ext cx="1390802"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防寒対策・暖房</a:t>
            </a:r>
            <a:endParaRPr lang="en-US" sz="800" dirty="0"/>
          </a:p>
        </p:txBody>
      </p:sp>
      <p:sp>
        <p:nvSpPr>
          <p:cNvPr id="61" name="Text 55"/>
          <p:cNvSpPr txBox="1"/>
          <p:nvPr/>
        </p:nvSpPr>
        <p:spPr>
          <a:xfrm>
            <a:off x="10331806" y="2719426"/>
            <a:ext cx="1390802"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医療・救護</a:t>
            </a:r>
            <a:endParaRPr lang="en-US" sz="800" dirty="0"/>
          </a:p>
        </p:txBody>
      </p:sp>
      <p:sp>
        <p:nvSpPr>
          <p:cNvPr id="62" name="Text 56"/>
          <p:cNvSpPr txBox="1"/>
          <p:nvPr/>
        </p:nvSpPr>
        <p:spPr>
          <a:xfrm>
            <a:off x="5229454" y="2995574"/>
            <a:ext cx="633679" cy="277063"/>
          </a:xfrm>
          <a:prstGeom prst="rect">
            <a:avLst/>
          </a:prstGeom>
          <a:solidFill>
            <a:srgbClr val="F3E5F5"/>
          </a:solid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地震 </a:t>
            </a:r>
            <a:endParaRPr lang="en-US" sz="800" dirty="0"/>
          </a:p>
        </p:txBody>
      </p:sp>
      <p:sp>
        <p:nvSpPr>
          <p:cNvPr id="63" name="Text 57"/>
          <p:cNvSpPr txBox="1"/>
          <p:nvPr/>
        </p:nvSpPr>
        <p:spPr>
          <a:xfrm>
            <a:off x="5804611" y="2995574"/>
            <a:ext cx="1595628"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建物倒壊・停電</a:t>
            </a:r>
            <a:endParaRPr lang="en-US" sz="800" dirty="0"/>
          </a:p>
        </p:txBody>
      </p:sp>
      <p:sp>
        <p:nvSpPr>
          <p:cNvPr id="64" name="Text 58"/>
          <p:cNvSpPr txBox="1"/>
          <p:nvPr/>
        </p:nvSpPr>
        <p:spPr>
          <a:xfrm>
            <a:off x="7335317" y="2995574"/>
            <a:ext cx="1733702"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震度4以上</a:t>
            </a:r>
            <a:endParaRPr lang="en-US" sz="800" dirty="0"/>
          </a:p>
        </p:txBody>
      </p:sp>
      <p:sp>
        <p:nvSpPr>
          <p:cNvPr id="65" name="Text 59"/>
          <p:cNvSpPr txBox="1"/>
          <p:nvPr/>
        </p:nvSpPr>
        <p:spPr>
          <a:xfrm>
            <a:off x="9000439" y="2995574"/>
            <a:ext cx="1390802"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避難誘導・点検</a:t>
            </a:r>
            <a:endParaRPr lang="en-US" sz="800" dirty="0"/>
          </a:p>
        </p:txBody>
      </p:sp>
      <p:sp>
        <p:nvSpPr>
          <p:cNvPr id="66" name="Text 60"/>
          <p:cNvSpPr txBox="1"/>
          <p:nvPr/>
        </p:nvSpPr>
        <p:spPr>
          <a:xfrm>
            <a:off x="10331806" y="2995574"/>
            <a:ext cx="1390802" cy="277063"/>
          </a:xfrm>
          <a:prstGeom prst="rect">
            <a:avLst/>
          </a:prstGeom>
          <a:noFill/>
          <a:ln w="12700">
            <a:solidFill>
              <a:srgbClr val="DDDDDD"/>
            </a:solidFill>
          </a:ln>
        </p:spPr>
        <p:txBody>
          <a:bodyPr wrap="square" lIns="63500" tIns="63500" rIns="63500" bIns="6350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消防・警察</a:t>
            </a:r>
            <a:endParaRPr lang="en-US" sz="800" dirty="0"/>
          </a:p>
        </p:txBody>
      </p:sp>
      <p:sp>
        <p:nvSpPr>
          <p:cNvPr id="67" name="Shape 61"/>
          <p:cNvSpPr/>
          <p:nvPr/>
        </p:nvSpPr>
        <p:spPr>
          <a:xfrm>
            <a:off x="4858207" y="3514954"/>
            <a:ext cx="3429000" cy="828446"/>
          </a:xfrm>
          <a:prstGeom prst="roundRect">
            <a:avLst>
              <a:gd name="adj" fmla="val 15224"/>
            </a:avLst>
          </a:prstGeom>
          <a:solidFill>
            <a:srgbClr val="FFEBEE">
              <a:alpha val="50000"/>
            </a:srgbClr>
          </a:solidFill>
          <a:ln w="12700">
            <a:solidFill>
              <a:srgbClr val="FFFFFF">
                <a:alpha val="0"/>
              </a:srgbClr>
            </a:solidFill>
            <a:prstDash val="solid"/>
          </a:ln>
        </p:spPr>
      </p:sp>
      <p:sp>
        <p:nvSpPr>
          <p:cNvPr id="68" name="Text 62"/>
          <p:cNvSpPr txBox="1"/>
          <p:nvPr/>
        </p:nvSpPr>
        <p:spPr>
          <a:xfrm>
            <a:off x="5115154" y="3610051"/>
            <a:ext cx="3267151" cy="162763"/>
          </a:xfrm>
          <a:prstGeom prst="rect">
            <a:avLst/>
          </a:prstGeom>
          <a:noFill/>
          <a:ln/>
        </p:spPr>
        <p:txBody>
          <a:bodyPr wrap="square" lIns="0" tIns="0" rIns="0" bIns="0" rtlCol="0" anchor="ctr"/>
          <a:lstStyle/>
          <a:p>
            <a:pPr marL="0" indent="0" algn="l">
              <a:buNone/>
            </a:pPr>
            <a:r>
              <a:rPr lang="en-US" sz="900" b="1" dirty="0">
                <a:solidFill>
                  <a:srgbClr val="C62828"/>
                </a:solidFill>
                <a:latin typeface="Noto Sans JP" pitchFamily="34" charset="0"/>
                <a:ea typeface="Noto Sans JP" pitchFamily="34" charset="-122"/>
                <a:cs typeface="Noto Sans JP" pitchFamily="34" charset="-120"/>
              </a:rPr>
              <a:t>緊急時対応 </a:t>
            </a:r>
            <a:endParaRPr lang="en-US" sz="900" dirty="0"/>
          </a:p>
        </p:txBody>
      </p:sp>
      <p:sp>
        <p:nvSpPr>
          <p:cNvPr id="69" name="Text 63"/>
          <p:cNvSpPr txBox="1"/>
          <p:nvPr/>
        </p:nvSpPr>
        <p:spPr>
          <a:xfrm>
            <a:off x="4953305" y="3819449"/>
            <a:ext cx="3314700" cy="428854"/>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 ・警報発令時：即座に避難誘導開始</a:t>
            </a:r>
            <a:endParaRPr lang="en-US" sz="800" dirty="0"/>
          </a:p>
          <a:p>
            <a:pPr marL="0" indent="0" algn="l">
              <a:buNone/>
            </a:pPr>
            <a:r>
              <a:rPr lang="en-US" sz="800" dirty="0">
                <a:solidFill>
                  <a:srgbClr val="666666"/>
                </a:solidFill>
                <a:latin typeface="Noto Sans JP" pitchFamily="34" charset="0"/>
                <a:ea typeface="Noto Sans JP" pitchFamily="34" charset="-122"/>
                <a:cs typeface="Noto Sans JP" pitchFamily="34" charset="-120"/>
              </a:rPr>
              <a:t> ・安全確認：人数把握・負傷者確認</a:t>
            </a:r>
            <a:endParaRPr lang="en-US" sz="800" dirty="0"/>
          </a:p>
          <a:p>
            <a:pPr marL="0" indent="0" algn="l">
              <a:buNone/>
            </a:pPr>
            <a:r>
              <a:rPr lang="en-US" sz="800" dirty="0">
                <a:solidFill>
                  <a:srgbClr val="666666"/>
                </a:solidFill>
                <a:latin typeface="Noto Sans JP" pitchFamily="34" charset="0"/>
                <a:ea typeface="Noto Sans JP" pitchFamily="34" charset="-122"/>
                <a:cs typeface="Noto Sans JP" pitchFamily="34" charset="-120"/>
              </a:rPr>
              <a:t> ・再開判断：安全確認後2時間以内 </a:t>
            </a:r>
            <a:endParaRPr lang="en-US" sz="800" dirty="0"/>
          </a:p>
        </p:txBody>
      </p:sp>
      <p:sp>
        <p:nvSpPr>
          <p:cNvPr id="70" name="Shape 64"/>
          <p:cNvSpPr/>
          <p:nvPr/>
        </p:nvSpPr>
        <p:spPr>
          <a:xfrm>
            <a:off x="8382305" y="3514954"/>
            <a:ext cx="3429000" cy="828446"/>
          </a:xfrm>
          <a:prstGeom prst="roundRect">
            <a:avLst>
              <a:gd name="adj" fmla="val 15224"/>
            </a:avLst>
          </a:prstGeom>
          <a:solidFill>
            <a:srgbClr val="E8F5E9">
              <a:alpha val="50000"/>
            </a:srgbClr>
          </a:solidFill>
          <a:ln w="12700">
            <a:solidFill>
              <a:srgbClr val="FFFFFF">
                <a:alpha val="0"/>
              </a:srgbClr>
            </a:solidFill>
            <a:prstDash val="solid"/>
          </a:ln>
        </p:spPr>
      </p:sp>
      <p:sp>
        <p:nvSpPr>
          <p:cNvPr id="71" name="Text 65"/>
          <p:cNvSpPr txBox="1"/>
          <p:nvPr/>
        </p:nvSpPr>
        <p:spPr>
          <a:xfrm>
            <a:off x="8639251" y="3610051"/>
            <a:ext cx="3267151" cy="162763"/>
          </a:xfrm>
          <a:prstGeom prst="rect">
            <a:avLst/>
          </a:prstGeom>
          <a:noFill/>
          <a:ln/>
        </p:spPr>
        <p:txBody>
          <a:bodyPr wrap="square" lIns="0" tIns="0" rIns="0" bIns="0" rtlCol="0" anchor="ctr"/>
          <a:lstStyle/>
          <a:p>
            <a:pPr marL="0" indent="0" algn="l">
              <a:buNone/>
            </a:pPr>
            <a:r>
              <a:rPr lang="en-US" sz="900" b="1" dirty="0">
                <a:solidFill>
                  <a:srgbClr val="2E7D32"/>
                </a:solidFill>
                <a:latin typeface="Noto Sans JP" pitchFamily="34" charset="0"/>
                <a:ea typeface="Noto Sans JP" pitchFamily="34" charset="-122"/>
                <a:cs typeface="Noto Sans JP" pitchFamily="34" charset="-120"/>
              </a:rPr>
              <a:t>平常時対応 </a:t>
            </a:r>
            <a:endParaRPr lang="en-US" sz="900" dirty="0"/>
          </a:p>
        </p:txBody>
      </p:sp>
      <p:sp>
        <p:nvSpPr>
          <p:cNvPr id="72" name="Text 66"/>
          <p:cNvSpPr txBox="1"/>
          <p:nvPr/>
        </p:nvSpPr>
        <p:spPr>
          <a:xfrm>
            <a:off x="8477402" y="3819449"/>
            <a:ext cx="3314700" cy="428854"/>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 ・定期点検：1時間ごとに巡回</a:t>
            </a:r>
            <a:endParaRPr lang="en-US" sz="800" dirty="0"/>
          </a:p>
          <a:p>
            <a:pPr marL="0" indent="0" algn="l">
              <a:buNone/>
            </a:pPr>
            <a:r>
              <a:rPr lang="en-US" sz="800" dirty="0">
                <a:solidFill>
                  <a:srgbClr val="666666"/>
                </a:solidFill>
                <a:latin typeface="Noto Sans JP" pitchFamily="34" charset="0"/>
                <a:ea typeface="Noto Sans JP" pitchFamily="34" charset="-122"/>
                <a:cs typeface="Noto Sans JP" pitchFamily="34" charset="-120"/>
              </a:rPr>
              <a:t> ・情報共有：15分ごとに報告</a:t>
            </a:r>
            <a:endParaRPr lang="en-US" sz="800" dirty="0"/>
          </a:p>
          <a:p>
            <a:pPr marL="0" indent="0" algn="l">
              <a:buNone/>
            </a:pPr>
            <a:r>
              <a:rPr lang="en-US" sz="800" dirty="0">
                <a:solidFill>
                  <a:srgbClr val="666666"/>
                </a:solidFill>
                <a:latin typeface="Noto Sans JP" pitchFamily="34" charset="0"/>
                <a:ea typeface="Noto Sans JP" pitchFamily="34" charset="-122"/>
                <a:cs typeface="Noto Sans JP" pitchFamily="34" charset="-120"/>
              </a:rPr>
              <a:t> ・備蓄確認：消耗品・機材の確認 </a:t>
            </a:r>
            <a:endParaRPr lang="en-US" sz="800" dirty="0"/>
          </a:p>
        </p:txBody>
      </p:sp>
      <p:pic>
        <p:nvPicPr>
          <p:cNvPr id="73" name="Image 4" descr="preencoded.png"/>
          <p:cNvPicPr>
            <a:picLocks noChangeAspect="1"/>
          </p:cNvPicPr>
          <p:nvPr/>
        </p:nvPicPr>
        <p:blipFill>
          <a:blip r:embed="rId7"/>
          <a:srcRect l="-1677" r="-1677"/>
          <a:stretch/>
        </p:blipFill>
        <p:spPr>
          <a:xfrm>
            <a:off x="5067605" y="1708099"/>
            <a:ext cx="95098" cy="105156"/>
          </a:xfrm>
          <a:prstGeom prst="rect">
            <a:avLst/>
          </a:prstGeom>
        </p:spPr>
      </p:pic>
      <p:pic>
        <p:nvPicPr>
          <p:cNvPr id="74" name="Image 5" descr="preencoded.png"/>
          <p:cNvPicPr>
            <a:picLocks noChangeAspect="1"/>
          </p:cNvPicPr>
          <p:nvPr/>
        </p:nvPicPr>
        <p:blipFill>
          <a:blip r:embed="rId8"/>
          <a:srcRect/>
          <a:stretch/>
        </p:blipFill>
        <p:spPr>
          <a:xfrm>
            <a:off x="5067605" y="1985162"/>
            <a:ext cx="105156" cy="105156"/>
          </a:xfrm>
          <a:prstGeom prst="rect">
            <a:avLst/>
          </a:prstGeom>
        </p:spPr>
      </p:pic>
      <p:pic>
        <p:nvPicPr>
          <p:cNvPr id="75" name="Image 6" descr="preencoded.png"/>
          <p:cNvPicPr>
            <a:picLocks noChangeAspect="1"/>
          </p:cNvPicPr>
          <p:nvPr/>
        </p:nvPicPr>
        <p:blipFill>
          <a:blip r:embed="rId9"/>
          <a:srcRect/>
          <a:stretch/>
        </p:blipFill>
        <p:spPr>
          <a:xfrm>
            <a:off x="5067605" y="2261311"/>
            <a:ext cx="105156" cy="105156"/>
          </a:xfrm>
          <a:prstGeom prst="rect">
            <a:avLst/>
          </a:prstGeom>
        </p:spPr>
      </p:pic>
      <p:pic>
        <p:nvPicPr>
          <p:cNvPr id="76" name="Image 7" descr="preencoded.png"/>
          <p:cNvPicPr>
            <a:picLocks noChangeAspect="1"/>
          </p:cNvPicPr>
          <p:nvPr/>
        </p:nvPicPr>
        <p:blipFill>
          <a:blip r:embed="rId10"/>
          <a:srcRect/>
          <a:stretch/>
        </p:blipFill>
        <p:spPr>
          <a:xfrm>
            <a:off x="5067605" y="2537460"/>
            <a:ext cx="105156" cy="105156"/>
          </a:xfrm>
          <a:prstGeom prst="rect">
            <a:avLst/>
          </a:prstGeom>
        </p:spPr>
      </p:pic>
      <p:pic>
        <p:nvPicPr>
          <p:cNvPr id="77" name="Image 8" descr="preencoded.png"/>
          <p:cNvPicPr>
            <a:picLocks noChangeAspect="1"/>
          </p:cNvPicPr>
          <p:nvPr/>
        </p:nvPicPr>
        <p:blipFill>
          <a:blip r:embed="rId11"/>
          <a:srcRect l="-1677" r="-1677"/>
          <a:stretch/>
        </p:blipFill>
        <p:spPr>
          <a:xfrm>
            <a:off x="5067605" y="2813609"/>
            <a:ext cx="95098" cy="105156"/>
          </a:xfrm>
          <a:prstGeom prst="rect">
            <a:avLst/>
          </a:prstGeom>
        </p:spPr>
      </p:pic>
      <p:pic>
        <p:nvPicPr>
          <p:cNvPr id="78" name="Image 9" descr="preencoded.png"/>
          <p:cNvPicPr>
            <a:picLocks noChangeAspect="1"/>
          </p:cNvPicPr>
          <p:nvPr/>
        </p:nvPicPr>
        <p:blipFill>
          <a:blip r:embed="rId12"/>
          <a:srcRect t="-1750" b="-1750"/>
          <a:stretch/>
        </p:blipFill>
        <p:spPr>
          <a:xfrm>
            <a:off x="5067605" y="3089758"/>
            <a:ext cx="114300" cy="105156"/>
          </a:xfrm>
          <a:prstGeom prst="rect">
            <a:avLst/>
          </a:prstGeom>
        </p:spPr>
      </p:pic>
      <p:pic>
        <p:nvPicPr>
          <p:cNvPr id="79" name="Image 10" descr="preencoded.png"/>
          <p:cNvPicPr>
            <a:picLocks noChangeAspect="1"/>
          </p:cNvPicPr>
          <p:nvPr/>
        </p:nvPicPr>
        <p:blipFill>
          <a:blip r:embed="rId13"/>
          <a:srcRect/>
          <a:stretch/>
        </p:blipFill>
        <p:spPr>
          <a:xfrm>
            <a:off x="4953305" y="3642970"/>
            <a:ext cx="114300" cy="114300"/>
          </a:xfrm>
          <a:prstGeom prst="rect">
            <a:avLst/>
          </a:prstGeom>
        </p:spPr>
      </p:pic>
      <p:pic>
        <p:nvPicPr>
          <p:cNvPr id="80" name="Image 11" descr="preencoded.png"/>
          <p:cNvPicPr>
            <a:picLocks noChangeAspect="1"/>
          </p:cNvPicPr>
          <p:nvPr/>
        </p:nvPicPr>
        <p:blipFill>
          <a:blip r:embed="rId14"/>
          <a:srcRect/>
          <a:stretch/>
        </p:blipFill>
        <p:spPr>
          <a:xfrm>
            <a:off x="8477402" y="3642970"/>
            <a:ext cx="114300" cy="114300"/>
          </a:xfrm>
          <a:prstGeom prst="rect">
            <a:avLst/>
          </a:prstGeom>
        </p:spPr>
      </p:pic>
      <p:sp>
        <p:nvSpPr>
          <p:cNvPr id="81" name="Text 67"/>
          <p:cNvSpPr txBox="1"/>
          <p:nvPr/>
        </p:nvSpPr>
        <p:spPr>
          <a:xfrm>
            <a:off x="381305" y="6590995"/>
            <a:ext cx="304861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気象庁・消防庁・国土交通省の指針に基づく</a:t>
            </a:r>
            <a:endParaRPr lang="en-US" sz="900" dirty="0"/>
          </a:p>
        </p:txBody>
      </p:sp>
      <p:sp>
        <p:nvSpPr>
          <p:cNvPr id="82" name="Text 68"/>
          <p:cNvSpPr txBox="1"/>
          <p:nvPr/>
        </p:nvSpPr>
        <p:spPr>
          <a:xfrm>
            <a:off x="10782605" y="6610198"/>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29</a:t>
            </a:r>
            <a:endParaRPr lang="en-US" sz="1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8FBFF"/>
          </a:solidFill>
          <a:ln w="12700">
            <a:solidFill>
              <a:srgbClr val="FFFFFF">
                <a:alpha val="0"/>
              </a:srgbClr>
            </a:solidFill>
            <a:prstDash val="solid"/>
          </a:ln>
        </p:spPr>
      </p:sp>
      <p:sp>
        <p:nvSpPr>
          <p:cNvPr id="4" name="Shape 2"/>
          <p:cNvSpPr/>
          <p:nvPr/>
        </p:nvSpPr>
        <p:spPr>
          <a:xfrm>
            <a:off x="381305" y="857707"/>
            <a:ext cx="3638398" cy="5734202"/>
          </a:xfrm>
          <a:prstGeom prst="roundRect">
            <a:avLst>
              <a:gd name="adj" fmla="val 1053"/>
            </a:avLst>
          </a:prstGeom>
          <a:solidFill>
            <a:srgbClr val="FFFFFF"/>
          </a:solidFill>
          <a:ln w="12700">
            <a:solidFill>
              <a:srgbClr val="E0E0E0"/>
            </a:solidFill>
            <a:prstDash val="solid"/>
          </a:ln>
        </p:spPr>
      </p:sp>
      <p:sp>
        <p:nvSpPr>
          <p:cNvPr id="5" name="Shape 3"/>
          <p:cNvSpPr/>
          <p:nvPr/>
        </p:nvSpPr>
        <p:spPr>
          <a:xfrm>
            <a:off x="533095" y="1294790"/>
            <a:ext cx="3333902" cy="19202"/>
          </a:xfrm>
          <a:prstGeom prst="rect">
            <a:avLst/>
          </a:prstGeom>
          <a:solidFill>
            <a:srgbClr val="4A90E2"/>
          </a:solidFill>
          <a:ln w="12700">
            <a:solidFill>
              <a:srgbClr val="4A90E2">
                <a:alpha val="0"/>
              </a:srgbClr>
            </a:solidFill>
            <a:prstDash val="solid"/>
          </a:ln>
        </p:spPr>
      </p:sp>
      <p:sp>
        <p:nvSpPr>
          <p:cNvPr id="6" name="Text 4"/>
          <p:cNvSpPr txBox="1"/>
          <p:nvPr/>
        </p:nvSpPr>
        <p:spPr>
          <a:xfrm>
            <a:off x="533095" y="1009498"/>
            <a:ext cx="3410712"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52CC"/>
                </a:solidFill>
                <a:latin typeface="Montserrat" pitchFamily="34" charset="0"/>
                <a:ea typeface="Montserrat" pitchFamily="34" charset="-122"/>
                <a:cs typeface="Montserrat" pitchFamily="34" charset="-120"/>
              </a:rPr>
              <a:t>1. 電力システム設計</a:t>
            </a:r>
            <a:endParaRPr lang="en-US" sz="1300" dirty="0"/>
          </a:p>
        </p:txBody>
      </p:sp>
      <p:sp>
        <p:nvSpPr>
          <p:cNvPr id="7" name="Shape 5"/>
          <p:cNvSpPr/>
          <p:nvPr/>
        </p:nvSpPr>
        <p:spPr>
          <a:xfrm>
            <a:off x="533095" y="1390802"/>
            <a:ext cx="3333902" cy="1657807"/>
          </a:xfrm>
          <a:prstGeom prst="roundRect">
            <a:avLst>
              <a:gd name="adj" fmla="val 3804"/>
            </a:avLst>
          </a:prstGeom>
          <a:solidFill>
            <a:srgbClr val="F8FBFF"/>
          </a:solidFill>
          <a:ln w="12700">
            <a:solidFill>
              <a:srgbClr val="E3F2FD"/>
            </a:solidFill>
            <a:prstDash val="solid"/>
          </a:ln>
        </p:spPr>
      </p:sp>
      <p:sp>
        <p:nvSpPr>
          <p:cNvPr id="8" name="Shape 6"/>
          <p:cNvSpPr/>
          <p:nvPr/>
        </p:nvSpPr>
        <p:spPr>
          <a:xfrm>
            <a:off x="638251" y="1506931"/>
            <a:ext cx="304495" cy="304495"/>
          </a:xfrm>
          <a:prstGeom prst="roundRect">
            <a:avLst>
              <a:gd name="adj" fmla="val 150150"/>
            </a:avLst>
          </a:prstGeom>
          <a:solidFill>
            <a:srgbClr val="E3F2FD"/>
          </a:solidFill>
          <a:ln w="12700">
            <a:solidFill>
              <a:srgbClr val="FFFFFF">
                <a:alpha val="0"/>
              </a:srgbClr>
            </a:solidFill>
            <a:prstDash val="solid"/>
          </a:ln>
        </p:spPr>
      </p:sp>
      <p:pic>
        <p:nvPicPr>
          <p:cNvPr id="9" name="Image 0" descr="preencoded.png"/>
          <p:cNvPicPr>
            <a:picLocks noChangeAspect="1"/>
          </p:cNvPicPr>
          <p:nvPr/>
        </p:nvPicPr>
        <p:blipFill>
          <a:blip r:embed="rId3"/>
          <a:srcRect t="-43" b="-43"/>
          <a:stretch/>
        </p:blipFill>
        <p:spPr>
          <a:xfrm>
            <a:off x="724205" y="1582826"/>
            <a:ext cx="133502" cy="152705"/>
          </a:xfrm>
          <a:prstGeom prst="rect">
            <a:avLst/>
          </a:prstGeom>
        </p:spPr>
      </p:pic>
      <p:sp>
        <p:nvSpPr>
          <p:cNvPr id="10" name="Text 7"/>
          <p:cNvSpPr txBox="1"/>
          <p:nvPr/>
        </p:nvSpPr>
        <p:spPr>
          <a:xfrm>
            <a:off x="1019556" y="1495044"/>
            <a:ext cx="1698041" cy="181051"/>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メイン電源・発電機・UPS</a:t>
            </a:r>
            <a:endParaRPr lang="en-US" sz="900" dirty="0"/>
          </a:p>
        </p:txBody>
      </p:sp>
      <p:sp>
        <p:nvSpPr>
          <p:cNvPr id="11" name="Text 8"/>
          <p:cNvSpPr txBox="1"/>
          <p:nvPr/>
        </p:nvSpPr>
        <p:spPr>
          <a:xfrm>
            <a:off x="1019556" y="1676095"/>
            <a:ext cx="1698041"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冗長化設計で停電リスクを最小化</a:t>
            </a:r>
            <a:endParaRPr lang="en-US" sz="800" dirty="0"/>
          </a:p>
        </p:txBody>
      </p:sp>
      <p:sp>
        <p:nvSpPr>
          <p:cNvPr id="12" name="Shape 9"/>
          <p:cNvSpPr/>
          <p:nvPr/>
        </p:nvSpPr>
        <p:spPr>
          <a:xfrm>
            <a:off x="638251" y="1918411"/>
            <a:ext cx="1524305" cy="638251"/>
          </a:xfrm>
          <a:prstGeom prst="roundRect">
            <a:avLst>
              <a:gd name="adj" fmla="val 17106"/>
            </a:avLst>
          </a:prstGeom>
          <a:solidFill>
            <a:srgbClr val="FFFFFF"/>
          </a:solidFill>
          <a:ln w="12700">
            <a:solidFill>
              <a:srgbClr val="E0E0E0"/>
            </a:solidFill>
            <a:prstDash val="solid"/>
          </a:ln>
        </p:spPr>
      </p:sp>
      <p:sp>
        <p:nvSpPr>
          <p:cNvPr id="13" name="Text 10"/>
          <p:cNvSpPr txBox="1"/>
          <p:nvPr/>
        </p:nvSpPr>
        <p:spPr>
          <a:xfrm>
            <a:off x="724205" y="2023567"/>
            <a:ext cx="600761"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メイン電源</a:t>
            </a:r>
            <a:endParaRPr lang="en-US" sz="800" dirty="0"/>
          </a:p>
        </p:txBody>
      </p:sp>
      <p:sp>
        <p:nvSpPr>
          <p:cNvPr id="14" name="Shape 11"/>
          <p:cNvSpPr/>
          <p:nvPr/>
        </p:nvSpPr>
        <p:spPr>
          <a:xfrm>
            <a:off x="1609344" y="2004365"/>
            <a:ext cx="466344" cy="190195"/>
          </a:xfrm>
          <a:prstGeom prst="roundRect">
            <a:avLst>
              <a:gd name="adj" fmla="val 192308"/>
            </a:avLst>
          </a:prstGeom>
          <a:solidFill>
            <a:srgbClr val="E8F5E9"/>
          </a:solidFill>
          <a:ln w="12700">
            <a:solidFill>
              <a:srgbClr val="FFFFFF">
                <a:alpha val="0"/>
              </a:srgbClr>
            </a:solidFill>
            <a:prstDash val="solid"/>
          </a:ln>
        </p:spPr>
      </p:sp>
      <p:sp>
        <p:nvSpPr>
          <p:cNvPr id="15" name="Text 12"/>
          <p:cNvSpPr txBox="1"/>
          <p:nvPr/>
        </p:nvSpPr>
        <p:spPr>
          <a:xfrm>
            <a:off x="1609344" y="2004365"/>
            <a:ext cx="523951"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稼働中</a:t>
            </a:r>
            <a:endParaRPr lang="en-US" sz="800" dirty="0"/>
          </a:p>
        </p:txBody>
      </p:sp>
      <p:pic>
        <p:nvPicPr>
          <p:cNvPr id="16" name="Image 1" descr="preencoded.png"/>
          <p:cNvPicPr>
            <a:picLocks noChangeAspect="1"/>
          </p:cNvPicPr>
          <p:nvPr/>
        </p:nvPicPr>
        <p:blipFill>
          <a:blip r:embed="rId4"/>
          <a:srcRect t="-406" b="-406"/>
          <a:stretch/>
        </p:blipFill>
        <p:spPr>
          <a:xfrm>
            <a:off x="724205" y="2232965"/>
            <a:ext cx="1352398" cy="57607"/>
          </a:xfrm>
          <a:prstGeom prst="rect">
            <a:avLst/>
          </a:prstGeom>
        </p:spPr>
      </p:pic>
      <p:pic>
        <p:nvPicPr>
          <p:cNvPr id="17" name="Image 2" descr="preencoded.png"/>
          <p:cNvPicPr>
            <a:picLocks noChangeAspect="1"/>
          </p:cNvPicPr>
          <p:nvPr/>
        </p:nvPicPr>
        <p:blipFill>
          <a:blip r:embed="rId5"/>
          <a:srcRect t="-404" b="-404"/>
          <a:stretch/>
        </p:blipFill>
        <p:spPr>
          <a:xfrm>
            <a:off x="724205" y="2232965"/>
            <a:ext cx="1284732" cy="57607"/>
          </a:xfrm>
          <a:prstGeom prst="rect">
            <a:avLst/>
          </a:prstGeom>
        </p:spPr>
      </p:pic>
      <p:sp>
        <p:nvSpPr>
          <p:cNvPr id="18" name="Text 13"/>
          <p:cNvSpPr txBox="1"/>
          <p:nvPr/>
        </p:nvSpPr>
        <p:spPr>
          <a:xfrm>
            <a:off x="724205" y="2328062"/>
            <a:ext cx="1429207"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容量: 500kVA</a:t>
            </a:r>
            <a:endParaRPr lang="en-US" sz="800" dirty="0"/>
          </a:p>
        </p:txBody>
      </p:sp>
      <p:sp>
        <p:nvSpPr>
          <p:cNvPr id="19" name="Shape 14"/>
          <p:cNvSpPr/>
          <p:nvPr/>
        </p:nvSpPr>
        <p:spPr>
          <a:xfrm>
            <a:off x="2238451" y="1918411"/>
            <a:ext cx="1524305" cy="638251"/>
          </a:xfrm>
          <a:prstGeom prst="roundRect">
            <a:avLst>
              <a:gd name="adj" fmla="val 17106"/>
            </a:avLst>
          </a:prstGeom>
          <a:solidFill>
            <a:srgbClr val="FFFFFF"/>
          </a:solidFill>
          <a:ln w="12700">
            <a:solidFill>
              <a:srgbClr val="E0E0E0"/>
            </a:solidFill>
            <a:prstDash val="solid"/>
          </a:ln>
        </p:spPr>
      </p:sp>
      <p:sp>
        <p:nvSpPr>
          <p:cNvPr id="20" name="Text 15"/>
          <p:cNvSpPr txBox="1"/>
          <p:nvPr/>
        </p:nvSpPr>
        <p:spPr>
          <a:xfrm>
            <a:off x="2324405" y="2023567"/>
            <a:ext cx="391363"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発電機</a:t>
            </a:r>
            <a:endParaRPr lang="en-US" sz="800" dirty="0"/>
          </a:p>
        </p:txBody>
      </p:sp>
      <p:sp>
        <p:nvSpPr>
          <p:cNvPr id="21" name="Shape 16"/>
          <p:cNvSpPr/>
          <p:nvPr/>
        </p:nvSpPr>
        <p:spPr>
          <a:xfrm>
            <a:off x="3209544" y="2004365"/>
            <a:ext cx="466344" cy="190195"/>
          </a:xfrm>
          <a:prstGeom prst="roundRect">
            <a:avLst>
              <a:gd name="adj" fmla="val 192308"/>
            </a:avLst>
          </a:prstGeom>
          <a:solidFill>
            <a:srgbClr val="FFF3E0"/>
          </a:solidFill>
          <a:ln w="12700">
            <a:solidFill>
              <a:srgbClr val="FFFFFF">
                <a:alpha val="0"/>
              </a:srgbClr>
            </a:solidFill>
            <a:prstDash val="solid"/>
          </a:ln>
        </p:spPr>
      </p:sp>
      <p:sp>
        <p:nvSpPr>
          <p:cNvPr id="22" name="Text 17"/>
          <p:cNvSpPr txBox="1"/>
          <p:nvPr/>
        </p:nvSpPr>
        <p:spPr>
          <a:xfrm>
            <a:off x="3209544" y="2004365"/>
            <a:ext cx="523951"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F57C00"/>
                </a:solidFill>
                <a:latin typeface="Noto Sans JP" pitchFamily="34" charset="0"/>
                <a:ea typeface="Noto Sans JP" pitchFamily="34" charset="-122"/>
                <a:cs typeface="Noto Sans JP" pitchFamily="34" charset="-120"/>
              </a:rPr>
              <a:t>待機中</a:t>
            </a:r>
            <a:endParaRPr lang="en-US" sz="800" dirty="0"/>
          </a:p>
        </p:txBody>
      </p:sp>
      <p:pic>
        <p:nvPicPr>
          <p:cNvPr id="23" name="Image 3" descr="preencoded.png"/>
          <p:cNvPicPr>
            <a:picLocks noChangeAspect="1"/>
          </p:cNvPicPr>
          <p:nvPr/>
        </p:nvPicPr>
        <p:blipFill>
          <a:blip r:embed="rId4"/>
          <a:srcRect t="-406" b="-406"/>
          <a:stretch/>
        </p:blipFill>
        <p:spPr>
          <a:xfrm>
            <a:off x="2324405" y="2232965"/>
            <a:ext cx="1352398" cy="57607"/>
          </a:xfrm>
          <a:prstGeom prst="rect">
            <a:avLst/>
          </a:prstGeom>
        </p:spPr>
      </p:pic>
      <p:pic>
        <p:nvPicPr>
          <p:cNvPr id="24" name="Image 4" descr="preencoded.png"/>
          <p:cNvPicPr>
            <a:picLocks noChangeAspect="1"/>
          </p:cNvPicPr>
          <p:nvPr/>
        </p:nvPicPr>
        <p:blipFill>
          <a:blip r:embed="rId6"/>
          <a:srcRect t="-417" b="-417"/>
          <a:stretch/>
        </p:blipFill>
        <p:spPr>
          <a:xfrm>
            <a:off x="2324405" y="2232965"/>
            <a:ext cx="1014070" cy="57607"/>
          </a:xfrm>
          <a:prstGeom prst="rect">
            <a:avLst/>
          </a:prstGeom>
        </p:spPr>
      </p:pic>
      <p:sp>
        <p:nvSpPr>
          <p:cNvPr id="25" name="Text 18"/>
          <p:cNvSpPr txBox="1"/>
          <p:nvPr/>
        </p:nvSpPr>
        <p:spPr>
          <a:xfrm>
            <a:off x="2324405" y="2328062"/>
            <a:ext cx="1429207"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容量: 300kVA</a:t>
            </a:r>
            <a:endParaRPr lang="en-US" sz="800" dirty="0"/>
          </a:p>
        </p:txBody>
      </p:sp>
      <p:sp>
        <p:nvSpPr>
          <p:cNvPr id="26" name="Text 19"/>
          <p:cNvSpPr txBox="1"/>
          <p:nvPr/>
        </p:nvSpPr>
        <p:spPr>
          <a:xfrm>
            <a:off x="638251" y="2632558"/>
            <a:ext cx="3314700" cy="152705"/>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UPS:</a:t>
            </a:r>
            <a:r>
              <a:rPr lang="en-US" sz="800" dirty="0">
                <a:solidFill>
                  <a:srgbClr val="000000"/>
                </a:solidFill>
                <a:latin typeface="Noto Sans JP" pitchFamily="34" charset="0"/>
                <a:ea typeface="Noto Sans JP" pitchFamily="34" charset="-122"/>
                <a:cs typeface="Noto Sans JP" pitchFamily="34" charset="-120"/>
              </a:rPr>
              <a:t> 2時間バックアップ可能</a:t>
            </a:r>
            <a:endParaRPr lang="en-US" sz="800" dirty="0"/>
          </a:p>
        </p:txBody>
      </p:sp>
      <p:sp>
        <p:nvSpPr>
          <p:cNvPr id="27" name="Text 20"/>
          <p:cNvSpPr txBox="1"/>
          <p:nvPr/>
        </p:nvSpPr>
        <p:spPr>
          <a:xfrm>
            <a:off x="638251" y="2785262"/>
            <a:ext cx="3314700" cy="152705"/>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切替時間:</a:t>
            </a:r>
            <a:r>
              <a:rPr lang="en-US" sz="800" dirty="0">
                <a:solidFill>
                  <a:srgbClr val="000000"/>
                </a:solidFill>
                <a:latin typeface="Noto Sans JP" pitchFamily="34" charset="0"/>
                <a:ea typeface="Noto Sans JP" pitchFamily="34" charset="-122"/>
                <a:cs typeface="Noto Sans JP" pitchFamily="34" charset="-120"/>
              </a:rPr>
              <a:t> 0.5秒以内</a:t>
            </a:r>
            <a:endParaRPr lang="en-US" sz="800" dirty="0"/>
          </a:p>
        </p:txBody>
      </p:sp>
      <p:sp>
        <p:nvSpPr>
          <p:cNvPr id="28" name="Text 21"/>
          <p:cNvSpPr txBox="1"/>
          <p:nvPr/>
        </p:nvSpPr>
        <p:spPr>
          <a:xfrm>
            <a:off x="495605" y="3309214"/>
            <a:ext cx="600761" cy="210312"/>
          </a:xfrm>
          <a:prstGeom prst="rect">
            <a:avLst/>
          </a:prstGeom>
          <a:noFill/>
          <a:ln/>
        </p:spPr>
        <p:txBody>
          <a:bodyPr wrap="square" lIns="0" tIns="0" rIns="0" bIns="0" rtlCol="0" anchor="ctr"/>
          <a:lstStyle/>
          <a:p>
            <a:pPr marL="0" indent="0" algn="ctr">
              <a:buNone/>
            </a:pPr>
            <a:r>
              <a:rPr lang="en-US" sz="1300" b="1" dirty="0">
                <a:solidFill>
                  <a:srgbClr val="C62828"/>
                </a:solidFill>
                <a:latin typeface="Montserrat" pitchFamily="34" charset="0"/>
                <a:ea typeface="Montserrat" pitchFamily="34" charset="-122"/>
                <a:cs typeface="Montserrat" pitchFamily="34" charset="-120"/>
              </a:rPr>
              <a:t>99.9%</a:t>
            </a:r>
            <a:endParaRPr lang="en-US" sz="1300" dirty="0"/>
          </a:p>
        </p:txBody>
      </p:sp>
      <p:sp>
        <p:nvSpPr>
          <p:cNvPr id="29" name="Text 22"/>
          <p:cNvSpPr txBox="1"/>
          <p:nvPr/>
        </p:nvSpPr>
        <p:spPr>
          <a:xfrm>
            <a:off x="495605" y="3623767"/>
            <a:ext cx="600761" cy="152705"/>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稼働率</a:t>
            </a:r>
            <a:endParaRPr lang="en-US" sz="800" dirty="0"/>
          </a:p>
        </p:txBody>
      </p:sp>
      <p:sp>
        <p:nvSpPr>
          <p:cNvPr id="30" name="Text 23"/>
          <p:cNvSpPr txBox="1"/>
          <p:nvPr/>
        </p:nvSpPr>
        <p:spPr>
          <a:xfrm>
            <a:off x="2005279" y="3309214"/>
            <a:ext cx="495605" cy="210312"/>
          </a:xfrm>
          <a:prstGeom prst="rect">
            <a:avLst/>
          </a:prstGeom>
          <a:noFill/>
          <a:ln/>
        </p:spPr>
        <p:txBody>
          <a:bodyPr wrap="square" lIns="0" tIns="0" rIns="0" bIns="0" rtlCol="0" anchor="ctr"/>
          <a:lstStyle/>
          <a:p>
            <a:pPr marL="0" indent="0" algn="ctr">
              <a:buNone/>
            </a:pPr>
            <a:r>
              <a:rPr lang="en-US" sz="1300" b="1" dirty="0">
                <a:solidFill>
                  <a:srgbClr val="C62828"/>
                </a:solidFill>
                <a:latin typeface="Montserrat" pitchFamily="34" charset="0"/>
                <a:ea typeface="Montserrat" pitchFamily="34" charset="-122"/>
                <a:cs typeface="Montserrat" pitchFamily="34" charset="-120"/>
              </a:rPr>
              <a:t>0.5s</a:t>
            </a:r>
            <a:endParaRPr lang="en-US" sz="1300" dirty="0"/>
          </a:p>
        </p:txBody>
      </p:sp>
      <p:sp>
        <p:nvSpPr>
          <p:cNvPr id="31" name="Text 24"/>
          <p:cNvSpPr txBox="1"/>
          <p:nvPr/>
        </p:nvSpPr>
        <p:spPr>
          <a:xfrm>
            <a:off x="2005279" y="3623767"/>
            <a:ext cx="495605" cy="152705"/>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切替時間</a:t>
            </a:r>
            <a:endParaRPr lang="en-US" sz="800" dirty="0"/>
          </a:p>
        </p:txBody>
      </p:sp>
      <p:sp>
        <p:nvSpPr>
          <p:cNvPr id="32" name="Text 25"/>
          <p:cNvSpPr txBox="1"/>
          <p:nvPr/>
        </p:nvSpPr>
        <p:spPr>
          <a:xfrm>
            <a:off x="3412541" y="3309214"/>
            <a:ext cx="495605" cy="210312"/>
          </a:xfrm>
          <a:prstGeom prst="rect">
            <a:avLst/>
          </a:prstGeom>
          <a:noFill/>
          <a:ln/>
        </p:spPr>
        <p:txBody>
          <a:bodyPr wrap="square" lIns="0" tIns="0" rIns="0" bIns="0" rtlCol="0" anchor="ctr"/>
          <a:lstStyle/>
          <a:p>
            <a:pPr marL="0" indent="0" algn="ctr">
              <a:buNone/>
            </a:pPr>
            <a:r>
              <a:rPr lang="en-US" sz="1300" b="1" dirty="0">
                <a:solidFill>
                  <a:srgbClr val="C62828"/>
                </a:solidFill>
                <a:latin typeface="Montserrat" pitchFamily="34" charset="0"/>
                <a:ea typeface="Montserrat" pitchFamily="34" charset="-122"/>
                <a:cs typeface="Montserrat" pitchFamily="34" charset="-120"/>
              </a:rPr>
              <a:t>2h</a:t>
            </a:r>
            <a:endParaRPr lang="en-US" sz="1300" dirty="0"/>
          </a:p>
        </p:txBody>
      </p:sp>
      <p:sp>
        <p:nvSpPr>
          <p:cNvPr id="33" name="Text 26"/>
          <p:cNvSpPr txBox="1"/>
          <p:nvPr/>
        </p:nvSpPr>
        <p:spPr>
          <a:xfrm>
            <a:off x="3412541" y="3623767"/>
            <a:ext cx="495605" cy="152705"/>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UPS稼働</a:t>
            </a:r>
            <a:endParaRPr lang="en-US" sz="800" dirty="0"/>
          </a:p>
        </p:txBody>
      </p:sp>
      <p:sp>
        <p:nvSpPr>
          <p:cNvPr id="34" name="Shape 27"/>
          <p:cNvSpPr/>
          <p:nvPr/>
        </p:nvSpPr>
        <p:spPr>
          <a:xfrm>
            <a:off x="533095" y="4104742"/>
            <a:ext cx="3333902" cy="19202"/>
          </a:xfrm>
          <a:prstGeom prst="rect">
            <a:avLst/>
          </a:prstGeom>
          <a:solidFill>
            <a:srgbClr val="4A90E2"/>
          </a:solidFill>
          <a:ln w="12700">
            <a:solidFill>
              <a:srgbClr val="4A90E2">
                <a:alpha val="0"/>
              </a:srgbClr>
            </a:solidFill>
            <a:prstDash val="solid"/>
          </a:ln>
        </p:spPr>
      </p:sp>
      <p:sp>
        <p:nvSpPr>
          <p:cNvPr id="35" name="Text 28"/>
          <p:cNvSpPr txBox="1"/>
          <p:nvPr/>
        </p:nvSpPr>
        <p:spPr>
          <a:xfrm>
            <a:off x="533095" y="3819449"/>
            <a:ext cx="3410712"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52CC"/>
                </a:solidFill>
                <a:latin typeface="Montserrat" pitchFamily="34" charset="0"/>
                <a:ea typeface="Montserrat" pitchFamily="34" charset="-122"/>
                <a:cs typeface="Montserrat" pitchFamily="34" charset="-120"/>
              </a:rPr>
              <a:t>2. 給水システム設計</a:t>
            </a:r>
            <a:endParaRPr lang="en-US" sz="1300" dirty="0"/>
          </a:p>
        </p:txBody>
      </p:sp>
      <p:sp>
        <p:nvSpPr>
          <p:cNvPr id="36" name="Shape 29"/>
          <p:cNvSpPr/>
          <p:nvPr/>
        </p:nvSpPr>
        <p:spPr>
          <a:xfrm>
            <a:off x="533095" y="4200754"/>
            <a:ext cx="3333902" cy="1561795"/>
          </a:xfrm>
          <a:prstGeom prst="roundRect">
            <a:avLst>
              <a:gd name="adj" fmla="val 4284"/>
            </a:avLst>
          </a:prstGeom>
          <a:solidFill>
            <a:srgbClr val="F8FBFF"/>
          </a:solidFill>
          <a:ln w="12700">
            <a:solidFill>
              <a:srgbClr val="E3F2FD"/>
            </a:solidFill>
            <a:prstDash val="solid"/>
          </a:ln>
        </p:spPr>
      </p:sp>
      <p:sp>
        <p:nvSpPr>
          <p:cNvPr id="37" name="Shape 30"/>
          <p:cNvSpPr/>
          <p:nvPr/>
        </p:nvSpPr>
        <p:spPr>
          <a:xfrm>
            <a:off x="638251" y="4316882"/>
            <a:ext cx="304495" cy="304495"/>
          </a:xfrm>
          <a:prstGeom prst="roundRect">
            <a:avLst>
              <a:gd name="adj" fmla="val 150150"/>
            </a:avLst>
          </a:prstGeom>
          <a:solidFill>
            <a:srgbClr val="E3F2FD"/>
          </a:solidFill>
          <a:ln w="12700">
            <a:solidFill>
              <a:srgbClr val="FFFFFF">
                <a:alpha val="0"/>
              </a:srgbClr>
            </a:solidFill>
            <a:prstDash val="solid"/>
          </a:ln>
        </p:spPr>
      </p:sp>
      <p:pic>
        <p:nvPicPr>
          <p:cNvPr id="38" name="Image 5" descr="preencoded.png"/>
          <p:cNvPicPr>
            <a:picLocks noChangeAspect="1"/>
          </p:cNvPicPr>
          <p:nvPr/>
        </p:nvPicPr>
        <p:blipFill>
          <a:blip r:embed="rId7"/>
          <a:srcRect t="-100" b="-100"/>
          <a:stretch/>
        </p:blipFill>
        <p:spPr>
          <a:xfrm>
            <a:off x="733349" y="4392778"/>
            <a:ext cx="114300" cy="152705"/>
          </a:xfrm>
          <a:prstGeom prst="rect">
            <a:avLst/>
          </a:prstGeom>
        </p:spPr>
      </p:pic>
      <p:sp>
        <p:nvSpPr>
          <p:cNvPr id="39" name="Text 31"/>
          <p:cNvSpPr txBox="1"/>
          <p:nvPr/>
        </p:nvSpPr>
        <p:spPr>
          <a:xfrm>
            <a:off x="1019556" y="4304995"/>
            <a:ext cx="1378915" cy="181051"/>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給水車・貯水タンク</a:t>
            </a:r>
            <a:endParaRPr lang="en-US" sz="900" dirty="0"/>
          </a:p>
        </p:txBody>
      </p:sp>
      <p:sp>
        <p:nvSpPr>
          <p:cNvPr id="40" name="Text 32"/>
          <p:cNvSpPr txBox="1"/>
          <p:nvPr/>
        </p:nvSpPr>
        <p:spPr>
          <a:xfrm>
            <a:off x="1019556" y="4486046"/>
            <a:ext cx="137891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24時間連続給水可能な設計</a:t>
            </a:r>
            <a:endParaRPr lang="en-US" sz="800" dirty="0"/>
          </a:p>
        </p:txBody>
      </p:sp>
      <p:sp>
        <p:nvSpPr>
          <p:cNvPr id="41" name="Shape 33"/>
          <p:cNvSpPr/>
          <p:nvPr/>
        </p:nvSpPr>
        <p:spPr>
          <a:xfrm>
            <a:off x="638251" y="4728362"/>
            <a:ext cx="1524305" cy="543154"/>
          </a:xfrm>
          <a:prstGeom prst="roundRect">
            <a:avLst>
              <a:gd name="adj" fmla="val 23628"/>
            </a:avLst>
          </a:prstGeom>
          <a:solidFill>
            <a:srgbClr val="FFFFFF"/>
          </a:solidFill>
          <a:ln w="12700">
            <a:solidFill>
              <a:srgbClr val="E0E0E0"/>
            </a:solidFill>
            <a:prstDash val="solid"/>
          </a:ln>
        </p:spPr>
      </p:sp>
      <p:sp>
        <p:nvSpPr>
          <p:cNvPr id="42" name="Text 34"/>
          <p:cNvSpPr txBox="1"/>
          <p:nvPr/>
        </p:nvSpPr>
        <p:spPr>
          <a:xfrm>
            <a:off x="724205" y="4832604"/>
            <a:ext cx="600761"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貯水タンク</a:t>
            </a:r>
            <a:endParaRPr lang="en-US" sz="800" dirty="0"/>
          </a:p>
        </p:txBody>
      </p:sp>
      <p:sp>
        <p:nvSpPr>
          <p:cNvPr id="43" name="Shape 35"/>
          <p:cNvSpPr/>
          <p:nvPr/>
        </p:nvSpPr>
        <p:spPr>
          <a:xfrm>
            <a:off x="1714500" y="4814316"/>
            <a:ext cx="362102" cy="190195"/>
          </a:xfrm>
          <a:prstGeom prst="roundRect">
            <a:avLst>
              <a:gd name="adj" fmla="val 192308"/>
            </a:avLst>
          </a:prstGeom>
          <a:solidFill>
            <a:srgbClr val="E8F5E9"/>
          </a:solidFill>
          <a:ln w="12700">
            <a:solidFill>
              <a:srgbClr val="FFFFFF">
                <a:alpha val="0"/>
              </a:srgbClr>
            </a:solidFill>
            <a:prstDash val="solid"/>
          </a:ln>
        </p:spPr>
      </p:sp>
      <p:sp>
        <p:nvSpPr>
          <p:cNvPr id="44" name="Text 36"/>
          <p:cNvSpPr txBox="1"/>
          <p:nvPr/>
        </p:nvSpPr>
        <p:spPr>
          <a:xfrm>
            <a:off x="1714500" y="4814316"/>
            <a:ext cx="419710"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満水</a:t>
            </a:r>
            <a:endParaRPr lang="en-US" sz="800" dirty="0"/>
          </a:p>
        </p:txBody>
      </p:sp>
      <p:sp>
        <p:nvSpPr>
          <p:cNvPr id="45" name="Text 37"/>
          <p:cNvSpPr txBox="1"/>
          <p:nvPr/>
        </p:nvSpPr>
        <p:spPr>
          <a:xfrm>
            <a:off x="724205" y="5042916"/>
            <a:ext cx="1429207"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容量: 50,000L</a:t>
            </a:r>
            <a:endParaRPr lang="en-US" sz="800" dirty="0"/>
          </a:p>
        </p:txBody>
      </p:sp>
      <p:sp>
        <p:nvSpPr>
          <p:cNvPr id="46" name="Shape 38"/>
          <p:cNvSpPr/>
          <p:nvPr/>
        </p:nvSpPr>
        <p:spPr>
          <a:xfrm>
            <a:off x="2238451" y="4728362"/>
            <a:ext cx="1524305" cy="543154"/>
          </a:xfrm>
          <a:prstGeom prst="roundRect">
            <a:avLst>
              <a:gd name="adj" fmla="val 23628"/>
            </a:avLst>
          </a:prstGeom>
          <a:solidFill>
            <a:srgbClr val="FFFFFF"/>
          </a:solidFill>
          <a:ln w="12700">
            <a:solidFill>
              <a:srgbClr val="E0E0E0"/>
            </a:solidFill>
            <a:prstDash val="solid"/>
          </a:ln>
        </p:spPr>
      </p:sp>
      <p:sp>
        <p:nvSpPr>
          <p:cNvPr id="47" name="Text 39"/>
          <p:cNvSpPr txBox="1"/>
          <p:nvPr/>
        </p:nvSpPr>
        <p:spPr>
          <a:xfrm>
            <a:off x="2324405" y="4832604"/>
            <a:ext cx="391363"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給水車</a:t>
            </a:r>
            <a:endParaRPr lang="en-US" sz="800" dirty="0"/>
          </a:p>
        </p:txBody>
      </p:sp>
      <p:sp>
        <p:nvSpPr>
          <p:cNvPr id="48" name="Shape 40"/>
          <p:cNvSpPr/>
          <p:nvPr/>
        </p:nvSpPr>
        <p:spPr>
          <a:xfrm>
            <a:off x="3209544" y="4814316"/>
            <a:ext cx="466344" cy="190195"/>
          </a:xfrm>
          <a:prstGeom prst="roundRect">
            <a:avLst>
              <a:gd name="adj" fmla="val 192308"/>
            </a:avLst>
          </a:prstGeom>
          <a:solidFill>
            <a:srgbClr val="FFF3E0"/>
          </a:solidFill>
          <a:ln w="12700">
            <a:solidFill>
              <a:srgbClr val="FFFFFF">
                <a:alpha val="0"/>
              </a:srgbClr>
            </a:solidFill>
            <a:prstDash val="solid"/>
          </a:ln>
        </p:spPr>
      </p:sp>
      <p:sp>
        <p:nvSpPr>
          <p:cNvPr id="49" name="Text 41"/>
          <p:cNvSpPr txBox="1"/>
          <p:nvPr/>
        </p:nvSpPr>
        <p:spPr>
          <a:xfrm>
            <a:off x="3209544" y="4814316"/>
            <a:ext cx="523951"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F57C00"/>
                </a:solidFill>
                <a:latin typeface="Noto Sans JP" pitchFamily="34" charset="0"/>
                <a:ea typeface="Noto Sans JP" pitchFamily="34" charset="-122"/>
                <a:cs typeface="Noto Sans JP" pitchFamily="34" charset="-120"/>
              </a:rPr>
              <a:t>運行中</a:t>
            </a:r>
            <a:endParaRPr lang="en-US" sz="800" dirty="0"/>
          </a:p>
        </p:txBody>
      </p:sp>
      <p:sp>
        <p:nvSpPr>
          <p:cNvPr id="50" name="Text 42"/>
          <p:cNvSpPr txBox="1"/>
          <p:nvPr/>
        </p:nvSpPr>
        <p:spPr>
          <a:xfrm>
            <a:off x="2324405" y="5042916"/>
            <a:ext cx="1429207"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台数: 3台</a:t>
            </a:r>
            <a:endParaRPr lang="en-US" sz="800" dirty="0"/>
          </a:p>
        </p:txBody>
      </p:sp>
      <p:sp>
        <p:nvSpPr>
          <p:cNvPr id="51" name="Text 43"/>
          <p:cNvSpPr txBox="1"/>
          <p:nvPr/>
        </p:nvSpPr>
        <p:spPr>
          <a:xfrm>
            <a:off x="638251" y="5347411"/>
            <a:ext cx="3314700" cy="152705"/>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手洗い場:</a:t>
            </a:r>
            <a:r>
              <a:rPr lang="en-US" sz="800" dirty="0">
                <a:solidFill>
                  <a:srgbClr val="000000"/>
                </a:solidFill>
                <a:latin typeface="Noto Sans JP" pitchFamily="34" charset="0"/>
                <a:ea typeface="Noto Sans JP" pitchFamily="34" charset="-122"/>
                <a:cs typeface="Noto Sans JP" pitchFamily="34" charset="-120"/>
              </a:rPr>
              <a:t> 50箇所設置</a:t>
            </a:r>
            <a:endParaRPr lang="en-US" sz="800" dirty="0"/>
          </a:p>
        </p:txBody>
      </p:sp>
      <p:sp>
        <p:nvSpPr>
          <p:cNvPr id="52" name="Text 44"/>
          <p:cNvSpPr txBox="1"/>
          <p:nvPr/>
        </p:nvSpPr>
        <p:spPr>
          <a:xfrm>
            <a:off x="638251" y="5500116"/>
            <a:ext cx="3314700" cy="152705"/>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消火栓:</a:t>
            </a:r>
            <a:r>
              <a:rPr lang="en-US" sz="800" dirty="0">
                <a:solidFill>
                  <a:srgbClr val="000000"/>
                </a:solidFill>
                <a:latin typeface="Noto Sans JP" pitchFamily="34" charset="0"/>
                <a:ea typeface="Noto Sans JP" pitchFamily="34" charset="-122"/>
                <a:cs typeface="Noto Sans JP" pitchFamily="34" charset="-120"/>
              </a:rPr>
              <a:t> 10箇所連携</a:t>
            </a:r>
            <a:endParaRPr lang="en-US" sz="800" dirty="0"/>
          </a:p>
        </p:txBody>
      </p:sp>
      <p:sp>
        <p:nvSpPr>
          <p:cNvPr id="53" name="Shape 45"/>
          <p:cNvSpPr/>
          <p:nvPr/>
        </p:nvSpPr>
        <p:spPr>
          <a:xfrm>
            <a:off x="4190695" y="857707"/>
            <a:ext cx="3638398" cy="5734202"/>
          </a:xfrm>
          <a:prstGeom prst="roundRect">
            <a:avLst>
              <a:gd name="adj" fmla="val 1053"/>
            </a:avLst>
          </a:prstGeom>
          <a:solidFill>
            <a:srgbClr val="FFFFFF"/>
          </a:solidFill>
          <a:ln w="12700">
            <a:solidFill>
              <a:srgbClr val="E0E0E0"/>
            </a:solidFill>
            <a:prstDash val="solid"/>
          </a:ln>
        </p:spPr>
      </p:sp>
      <p:sp>
        <p:nvSpPr>
          <p:cNvPr id="54" name="Shape 46"/>
          <p:cNvSpPr/>
          <p:nvPr/>
        </p:nvSpPr>
        <p:spPr>
          <a:xfrm>
            <a:off x="4343400" y="1294790"/>
            <a:ext cx="3333902" cy="19202"/>
          </a:xfrm>
          <a:prstGeom prst="rect">
            <a:avLst/>
          </a:prstGeom>
          <a:solidFill>
            <a:srgbClr val="4A90E2"/>
          </a:solidFill>
          <a:ln w="12700">
            <a:solidFill>
              <a:srgbClr val="4A90E2">
                <a:alpha val="0"/>
              </a:srgbClr>
            </a:solidFill>
            <a:prstDash val="solid"/>
          </a:ln>
        </p:spPr>
      </p:sp>
      <p:sp>
        <p:nvSpPr>
          <p:cNvPr id="55" name="Text 47"/>
          <p:cNvSpPr txBox="1"/>
          <p:nvPr/>
        </p:nvSpPr>
        <p:spPr>
          <a:xfrm>
            <a:off x="4343400" y="1009498"/>
            <a:ext cx="3410712"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52CC"/>
                </a:solidFill>
                <a:latin typeface="Montserrat" pitchFamily="34" charset="0"/>
                <a:ea typeface="Montserrat" pitchFamily="34" charset="-122"/>
                <a:cs typeface="Montserrat" pitchFamily="34" charset="-120"/>
              </a:rPr>
              <a:t>3. 通信・ネットワーク設計</a:t>
            </a:r>
            <a:endParaRPr lang="en-US" sz="1300" dirty="0"/>
          </a:p>
        </p:txBody>
      </p:sp>
      <p:sp>
        <p:nvSpPr>
          <p:cNvPr id="56" name="Shape 48"/>
          <p:cNvSpPr/>
          <p:nvPr/>
        </p:nvSpPr>
        <p:spPr>
          <a:xfrm>
            <a:off x="4343400" y="1390802"/>
            <a:ext cx="3333902" cy="1561795"/>
          </a:xfrm>
          <a:prstGeom prst="roundRect">
            <a:avLst>
              <a:gd name="adj" fmla="val 4284"/>
            </a:avLst>
          </a:prstGeom>
          <a:solidFill>
            <a:srgbClr val="F8FBFF"/>
          </a:solidFill>
          <a:ln w="12700">
            <a:solidFill>
              <a:srgbClr val="E3F2FD"/>
            </a:solidFill>
            <a:prstDash val="solid"/>
          </a:ln>
        </p:spPr>
      </p:sp>
      <p:sp>
        <p:nvSpPr>
          <p:cNvPr id="57" name="Shape 49"/>
          <p:cNvSpPr/>
          <p:nvPr/>
        </p:nvSpPr>
        <p:spPr>
          <a:xfrm>
            <a:off x="4448556" y="1506931"/>
            <a:ext cx="304495" cy="304495"/>
          </a:xfrm>
          <a:prstGeom prst="roundRect">
            <a:avLst>
              <a:gd name="adj" fmla="val 150150"/>
            </a:avLst>
          </a:prstGeom>
          <a:solidFill>
            <a:srgbClr val="E3F2FD"/>
          </a:solidFill>
          <a:ln w="12700">
            <a:solidFill>
              <a:srgbClr val="FFFFFF">
                <a:alpha val="0"/>
              </a:srgbClr>
            </a:solidFill>
            <a:prstDash val="solid"/>
          </a:ln>
        </p:spPr>
      </p:sp>
      <p:pic>
        <p:nvPicPr>
          <p:cNvPr id="58" name="Image 6" descr="preencoded.png"/>
          <p:cNvPicPr>
            <a:picLocks noChangeAspect="1"/>
          </p:cNvPicPr>
          <p:nvPr/>
        </p:nvPicPr>
        <p:blipFill>
          <a:blip r:embed="rId8"/>
          <a:srcRect t="-180" b="-180"/>
          <a:stretch/>
        </p:blipFill>
        <p:spPr>
          <a:xfrm>
            <a:off x="4505249" y="1582826"/>
            <a:ext cx="190195" cy="152705"/>
          </a:xfrm>
          <a:prstGeom prst="rect">
            <a:avLst/>
          </a:prstGeom>
        </p:spPr>
      </p:pic>
      <p:sp>
        <p:nvSpPr>
          <p:cNvPr id="59" name="Text 50"/>
          <p:cNvSpPr txBox="1"/>
          <p:nvPr/>
        </p:nvSpPr>
        <p:spPr>
          <a:xfrm>
            <a:off x="4828946" y="1495044"/>
            <a:ext cx="1173175" cy="181051"/>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通信キャリア協力</a:t>
            </a:r>
            <a:endParaRPr lang="en-US" sz="900" dirty="0"/>
          </a:p>
        </p:txBody>
      </p:sp>
      <p:sp>
        <p:nvSpPr>
          <p:cNvPr id="60" name="Text 51"/>
          <p:cNvSpPr txBox="1"/>
          <p:nvPr/>
        </p:nvSpPr>
        <p:spPr>
          <a:xfrm>
            <a:off x="4828946" y="1676095"/>
            <a:ext cx="1206094"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増設基地局・Wi-Fi環境</a:t>
            </a:r>
            <a:endParaRPr lang="en-US" sz="800" dirty="0"/>
          </a:p>
        </p:txBody>
      </p:sp>
      <p:sp>
        <p:nvSpPr>
          <p:cNvPr id="61" name="Shape 52"/>
          <p:cNvSpPr/>
          <p:nvPr/>
        </p:nvSpPr>
        <p:spPr>
          <a:xfrm>
            <a:off x="4448556" y="1918411"/>
            <a:ext cx="1524305" cy="543154"/>
          </a:xfrm>
          <a:prstGeom prst="roundRect">
            <a:avLst>
              <a:gd name="adj" fmla="val 23628"/>
            </a:avLst>
          </a:prstGeom>
          <a:solidFill>
            <a:srgbClr val="FFFFFF"/>
          </a:solidFill>
          <a:ln w="12700">
            <a:solidFill>
              <a:srgbClr val="E0E0E0"/>
            </a:solidFill>
            <a:prstDash val="solid"/>
          </a:ln>
        </p:spPr>
      </p:sp>
      <p:sp>
        <p:nvSpPr>
          <p:cNvPr id="62" name="Text 53"/>
          <p:cNvSpPr txBox="1"/>
          <p:nvPr/>
        </p:nvSpPr>
        <p:spPr>
          <a:xfrm>
            <a:off x="4533595" y="2023567"/>
            <a:ext cx="391363"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基地局</a:t>
            </a:r>
            <a:endParaRPr lang="en-US" sz="800" dirty="0"/>
          </a:p>
        </p:txBody>
      </p:sp>
      <p:sp>
        <p:nvSpPr>
          <p:cNvPr id="63" name="Shape 54"/>
          <p:cNvSpPr/>
          <p:nvPr/>
        </p:nvSpPr>
        <p:spPr>
          <a:xfrm>
            <a:off x="5419649" y="2004365"/>
            <a:ext cx="466344" cy="190195"/>
          </a:xfrm>
          <a:prstGeom prst="roundRect">
            <a:avLst>
              <a:gd name="adj" fmla="val 192308"/>
            </a:avLst>
          </a:prstGeom>
          <a:solidFill>
            <a:srgbClr val="E8F5E9"/>
          </a:solidFill>
          <a:ln w="12700">
            <a:solidFill>
              <a:srgbClr val="FFFFFF">
                <a:alpha val="0"/>
              </a:srgbClr>
            </a:solidFill>
            <a:prstDash val="solid"/>
          </a:ln>
        </p:spPr>
      </p:sp>
      <p:sp>
        <p:nvSpPr>
          <p:cNvPr id="64" name="Text 55"/>
          <p:cNvSpPr txBox="1"/>
          <p:nvPr/>
        </p:nvSpPr>
        <p:spPr>
          <a:xfrm>
            <a:off x="5419649" y="2004365"/>
            <a:ext cx="523951"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増設済</a:t>
            </a:r>
            <a:endParaRPr lang="en-US" sz="800" dirty="0"/>
          </a:p>
        </p:txBody>
      </p:sp>
      <p:sp>
        <p:nvSpPr>
          <p:cNvPr id="65" name="Text 56"/>
          <p:cNvSpPr txBox="1"/>
          <p:nvPr/>
        </p:nvSpPr>
        <p:spPr>
          <a:xfrm>
            <a:off x="4533595" y="2232965"/>
            <a:ext cx="1429207"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5G対応</a:t>
            </a:r>
            <a:endParaRPr lang="en-US" sz="800" dirty="0"/>
          </a:p>
        </p:txBody>
      </p:sp>
      <p:sp>
        <p:nvSpPr>
          <p:cNvPr id="66" name="Shape 57"/>
          <p:cNvSpPr/>
          <p:nvPr/>
        </p:nvSpPr>
        <p:spPr>
          <a:xfrm>
            <a:off x="6048756" y="1918411"/>
            <a:ext cx="1524305" cy="543154"/>
          </a:xfrm>
          <a:prstGeom prst="roundRect">
            <a:avLst>
              <a:gd name="adj" fmla="val 23628"/>
            </a:avLst>
          </a:prstGeom>
          <a:solidFill>
            <a:srgbClr val="FFFFFF"/>
          </a:solidFill>
          <a:ln w="12700">
            <a:solidFill>
              <a:srgbClr val="E0E0E0"/>
            </a:solidFill>
            <a:prstDash val="solid"/>
          </a:ln>
        </p:spPr>
      </p:sp>
      <p:sp>
        <p:nvSpPr>
          <p:cNvPr id="67" name="Text 58"/>
          <p:cNvSpPr txBox="1"/>
          <p:nvPr/>
        </p:nvSpPr>
        <p:spPr>
          <a:xfrm>
            <a:off x="6133795" y="2023567"/>
            <a:ext cx="324612"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Wi-Fi</a:t>
            </a:r>
            <a:endParaRPr lang="en-US" sz="800" dirty="0"/>
          </a:p>
        </p:txBody>
      </p:sp>
      <p:sp>
        <p:nvSpPr>
          <p:cNvPr id="68" name="Shape 59"/>
          <p:cNvSpPr/>
          <p:nvPr/>
        </p:nvSpPr>
        <p:spPr>
          <a:xfrm>
            <a:off x="7019849" y="2004365"/>
            <a:ext cx="466344" cy="190195"/>
          </a:xfrm>
          <a:prstGeom prst="roundRect">
            <a:avLst>
              <a:gd name="adj" fmla="val 192308"/>
            </a:avLst>
          </a:prstGeom>
          <a:solidFill>
            <a:srgbClr val="E8F5E9"/>
          </a:solidFill>
          <a:ln w="12700">
            <a:solidFill>
              <a:srgbClr val="FFFFFF">
                <a:alpha val="0"/>
              </a:srgbClr>
            </a:solidFill>
            <a:prstDash val="solid"/>
          </a:ln>
        </p:spPr>
      </p:sp>
      <p:sp>
        <p:nvSpPr>
          <p:cNvPr id="69" name="Text 60"/>
          <p:cNvSpPr txBox="1"/>
          <p:nvPr/>
        </p:nvSpPr>
        <p:spPr>
          <a:xfrm>
            <a:off x="7019849" y="2004365"/>
            <a:ext cx="523951"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稼働中</a:t>
            </a:r>
            <a:endParaRPr lang="en-US" sz="800" dirty="0"/>
          </a:p>
        </p:txBody>
      </p:sp>
      <p:sp>
        <p:nvSpPr>
          <p:cNvPr id="70" name="Text 61"/>
          <p:cNvSpPr txBox="1"/>
          <p:nvPr/>
        </p:nvSpPr>
        <p:spPr>
          <a:xfrm>
            <a:off x="6133795" y="2232965"/>
            <a:ext cx="1429207"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AP数: 100台</a:t>
            </a:r>
            <a:endParaRPr lang="en-US" sz="800" dirty="0"/>
          </a:p>
        </p:txBody>
      </p:sp>
      <p:sp>
        <p:nvSpPr>
          <p:cNvPr id="71" name="Text 62"/>
          <p:cNvSpPr txBox="1"/>
          <p:nvPr/>
        </p:nvSpPr>
        <p:spPr>
          <a:xfrm>
            <a:off x="4448556" y="2537460"/>
            <a:ext cx="3314700" cy="152705"/>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優先帯域:</a:t>
            </a:r>
            <a:r>
              <a:rPr lang="en-US" sz="800" dirty="0">
                <a:solidFill>
                  <a:srgbClr val="000000"/>
                </a:solidFill>
                <a:latin typeface="Noto Sans JP" pitchFamily="34" charset="0"/>
                <a:ea typeface="Noto Sans JP" pitchFamily="34" charset="-122"/>
                <a:cs typeface="Noto Sans JP" pitchFamily="34" charset="-120"/>
              </a:rPr>
              <a:t> チケット・決済システム</a:t>
            </a:r>
            <a:endParaRPr lang="en-US" sz="800" dirty="0"/>
          </a:p>
        </p:txBody>
      </p:sp>
      <p:sp>
        <p:nvSpPr>
          <p:cNvPr id="72" name="Text 63"/>
          <p:cNvSpPr txBox="1"/>
          <p:nvPr/>
        </p:nvSpPr>
        <p:spPr>
          <a:xfrm>
            <a:off x="4448556" y="2690165"/>
            <a:ext cx="3314700" cy="152705"/>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バックアップ:</a:t>
            </a:r>
            <a:r>
              <a:rPr lang="en-US" sz="800" dirty="0">
                <a:solidFill>
                  <a:srgbClr val="000000"/>
                </a:solidFill>
                <a:latin typeface="Noto Sans JP" pitchFamily="34" charset="0"/>
                <a:ea typeface="Noto Sans JP" pitchFamily="34" charset="-122"/>
                <a:cs typeface="Noto Sans JP" pitchFamily="34" charset="-120"/>
              </a:rPr>
              <a:t> 2系統確保</a:t>
            </a:r>
            <a:endParaRPr lang="en-US" sz="800" dirty="0"/>
          </a:p>
        </p:txBody>
      </p:sp>
      <p:sp>
        <p:nvSpPr>
          <p:cNvPr id="73" name="Shape 64"/>
          <p:cNvSpPr/>
          <p:nvPr/>
        </p:nvSpPr>
        <p:spPr>
          <a:xfrm>
            <a:off x="4343400" y="3042209"/>
            <a:ext cx="3333902" cy="1314907"/>
          </a:xfrm>
          <a:prstGeom prst="roundRect">
            <a:avLst>
              <a:gd name="adj" fmla="val 6047"/>
            </a:avLst>
          </a:prstGeom>
          <a:solidFill>
            <a:srgbClr val="F8FBFF"/>
          </a:solidFill>
          <a:ln w="12700">
            <a:solidFill>
              <a:srgbClr val="E3F2FD"/>
            </a:solidFill>
            <a:prstDash val="solid"/>
          </a:ln>
        </p:spPr>
      </p:sp>
      <p:sp>
        <p:nvSpPr>
          <p:cNvPr id="74" name="Shape 65"/>
          <p:cNvSpPr/>
          <p:nvPr/>
        </p:nvSpPr>
        <p:spPr>
          <a:xfrm>
            <a:off x="4448556" y="3158338"/>
            <a:ext cx="304495" cy="304495"/>
          </a:xfrm>
          <a:prstGeom prst="roundRect">
            <a:avLst>
              <a:gd name="adj" fmla="val 150150"/>
            </a:avLst>
          </a:prstGeom>
          <a:solidFill>
            <a:srgbClr val="E3F2FD"/>
          </a:solidFill>
          <a:ln w="12700">
            <a:solidFill>
              <a:srgbClr val="FFFFFF">
                <a:alpha val="0"/>
              </a:srgbClr>
            </a:solidFill>
            <a:prstDash val="solid"/>
          </a:ln>
        </p:spPr>
      </p:sp>
      <p:pic>
        <p:nvPicPr>
          <p:cNvPr id="75" name="Image 7" descr="preencoded.png"/>
          <p:cNvPicPr>
            <a:picLocks noChangeAspect="1"/>
          </p:cNvPicPr>
          <p:nvPr/>
        </p:nvPicPr>
        <p:blipFill>
          <a:blip r:embed="rId9"/>
          <a:srcRect t="-180" b="-180"/>
          <a:stretch/>
        </p:blipFill>
        <p:spPr>
          <a:xfrm>
            <a:off x="4505249" y="3235147"/>
            <a:ext cx="190195" cy="152705"/>
          </a:xfrm>
          <a:prstGeom prst="rect">
            <a:avLst/>
          </a:prstGeom>
        </p:spPr>
      </p:pic>
      <p:sp>
        <p:nvSpPr>
          <p:cNvPr id="76" name="Text 66"/>
          <p:cNvSpPr txBox="1"/>
          <p:nvPr/>
        </p:nvSpPr>
        <p:spPr>
          <a:xfrm>
            <a:off x="4828946" y="3147365"/>
            <a:ext cx="1132027" cy="181051"/>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無線周波数管理</a:t>
            </a:r>
            <a:endParaRPr lang="en-US" sz="900" dirty="0"/>
          </a:p>
        </p:txBody>
      </p:sp>
      <p:sp>
        <p:nvSpPr>
          <p:cNvPr id="77" name="Text 67"/>
          <p:cNvSpPr txBox="1"/>
          <p:nvPr/>
        </p:nvSpPr>
        <p:spPr>
          <a:xfrm>
            <a:off x="4828946" y="3328416"/>
            <a:ext cx="1132027"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混信対策・周波数割当</a:t>
            </a:r>
            <a:endParaRPr lang="en-US" sz="800" dirty="0"/>
          </a:p>
        </p:txBody>
      </p:sp>
      <p:sp>
        <p:nvSpPr>
          <p:cNvPr id="78" name="Text 68"/>
          <p:cNvSpPr txBox="1"/>
          <p:nvPr/>
        </p:nvSpPr>
        <p:spPr>
          <a:xfrm>
            <a:off x="4410151" y="3703320"/>
            <a:ext cx="695858" cy="181051"/>
          </a:xfrm>
          <a:prstGeom prst="rect">
            <a:avLst/>
          </a:prstGeom>
          <a:noFill/>
          <a:ln/>
        </p:spPr>
        <p:txBody>
          <a:bodyPr wrap="square" lIns="0" tIns="0" rIns="0" bIns="0" rtlCol="0" anchor="ctr"/>
          <a:lstStyle/>
          <a:p>
            <a:pPr marL="0" indent="0" algn="ctr">
              <a:buNone/>
            </a:pPr>
            <a:r>
              <a:rPr lang="en-US" sz="1200" b="1" dirty="0">
                <a:solidFill>
                  <a:srgbClr val="C62828"/>
                </a:solidFill>
                <a:latin typeface="Montserrat" pitchFamily="34" charset="0"/>
                <a:ea typeface="Montserrat" pitchFamily="34" charset="-122"/>
                <a:cs typeface="Montserrat" pitchFamily="34" charset="-120"/>
              </a:rPr>
              <a:t>100MHz</a:t>
            </a:r>
            <a:endParaRPr lang="en-US" sz="1200" dirty="0"/>
          </a:p>
        </p:txBody>
      </p:sp>
      <p:sp>
        <p:nvSpPr>
          <p:cNvPr id="79" name="Text 69"/>
          <p:cNvSpPr txBox="1"/>
          <p:nvPr/>
        </p:nvSpPr>
        <p:spPr>
          <a:xfrm>
            <a:off x="4410151" y="3989527"/>
            <a:ext cx="695858" cy="152705"/>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帯域幅</a:t>
            </a:r>
            <a:endParaRPr lang="en-US" sz="800" dirty="0"/>
          </a:p>
        </p:txBody>
      </p:sp>
      <p:sp>
        <p:nvSpPr>
          <p:cNvPr id="80" name="Text 70"/>
          <p:cNvSpPr txBox="1"/>
          <p:nvPr/>
        </p:nvSpPr>
        <p:spPr>
          <a:xfrm>
            <a:off x="5802782" y="3703320"/>
            <a:ext cx="705002" cy="181051"/>
          </a:xfrm>
          <a:prstGeom prst="rect">
            <a:avLst/>
          </a:prstGeom>
          <a:noFill/>
          <a:ln/>
        </p:spPr>
        <p:txBody>
          <a:bodyPr wrap="square" lIns="0" tIns="0" rIns="0" bIns="0" rtlCol="0" anchor="ctr"/>
          <a:lstStyle/>
          <a:p>
            <a:pPr marL="0" indent="0" algn="ctr">
              <a:buNone/>
            </a:pPr>
            <a:r>
              <a:rPr lang="en-US" sz="1200" b="1" dirty="0">
                <a:solidFill>
                  <a:srgbClr val="C62828"/>
                </a:solidFill>
                <a:latin typeface="Montserrat" pitchFamily="34" charset="0"/>
                <a:ea typeface="Montserrat" pitchFamily="34" charset="-122"/>
                <a:cs typeface="Montserrat" pitchFamily="34" charset="-120"/>
              </a:rPr>
              <a:t>50ch</a:t>
            </a:r>
            <a:endParaRPr lang="en-US" sz="1200" dirty="0"/>
          </a:p>
        </p:txBody>
      </p:sp>
      <p:sp>
        <p:nvSpPr>
          <p:cNvPr id="81" name="Text 71"/>
          <p:cNvSpPr txBox="1"/>
          <p:nvPr/>
        </p:nvSpPr>
        <p:spPr>
          <a:xfrm>
            <a:off x="5802782" y="3989527"/>
            <a:ext cx="705002" cy="152705"/>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チャンネル数</a:t>
            </a:r>
            <a:endParaRPr lang="en-US" sz="800" dirty="0"/>
          </a:p>
        </p:txBody>
      </p:sp>
      <p:sp>
        <p:nvSpPr>
          <p:cNvPr id="82" name="Text 72"/>
          <p:cNvSpPr txBox="1"/>
          <p:nvPr/>
        </p:nvSpPr>
        <p:spPr>
          <a:xfrm>
            <a:off x="7201814" y="3703320"/>
            <a:ext cx="409651" cy="181051"/>
          </a:xfrm>
          <a:prstGeom prst="rect">
            <a:avLst/>
          </a:prstGeom>
          <a:noFill/>
          <a:ln/>
        </p:spPr>
        <p:txBody>
          <a:bodyPr wrap="square" lIns="0" tIns="0" rIns="0" bIns="0" rtlCol="0" anchor="ctr"/>
          <a:lstStyle/>
          <a:p>
            <a:pPr marL="0" indent="0" algn="ctr">
              <a:buNone/>
            </a:pPr>
            <a:r>
              <a:rPr lang="en-US" sz="1200" b="1" dirty="0">
                <a:solidFill>
                  <a:srgbClr val="C62828"/>
                </a:solidFill>
                <a:latin typeface="Montserrat" pitchFamily="34" charset="0"/>
                <a:ea typeface="Montserrat" pitchFamily="34" charset="-122"/>
                <a:cs typeface="Montserrat" pitchFamily="34" charset="-120"/>
              </a:rPr>
              <a:t>0.1%</a:t>
            </a:r>
            <a:endParaRPr lang="en-US" sz="1200" dirty="0"/>
          </a:p>
        </p:txBody>
      </p:sp>
      <p:sp>
        <p:nvSpPr>
          <p:cNvPr id="83" name="Text 73"/>
          <p:cNvSpPr txBox="1"/>
          <p:nvPr/>
        </p:nvSpPr>
        <p:spPr>
          <a:xfrm>
            <a:off x="7201814" y="3989527"/>
            <a:ext cx="409651" cy="152705"/>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混信率</a:t>
            </a:r>
            <a:endParaRPr lang="en-US" sz="800" dirty="0"/>
          </a:p>
        </p:txBody>
      </p:sp>
      <p:sp>
        <p:nvSpPr>
          <p:cNvPr id="84" name="Shape 74"/>
          <p:cNvSpPr/>
          <p:nvPr/>
        </p:nvSpPr>
        <p:spPr>
          <a:xfrm>
            <a:off x="4343400" y="4446727"/>
            <a:ext cx="3333902" cy="923544"/>
          </a:xfrm>
          <a:prstGeom prst="roundRect">
            <a:avLst>
              <a:gd name="adj" fmla="val 12249"/>
            </a:avLst>
          </a:prstGeom>
          <a:solidFill>
            <a:srgbClr val="F8FBFF"/>
          </a:solidFill>
          <a:ln w="12700">
            <a:solidFill>
              <a:srgbClr val="E3F2FD"/>
            </a:solidFill>
            <a:prstDash val="solid"/>
          </a:ln>
        </p:spPr>
      </p:sp>
      <p:sp>
        <p:nvSpPr>
          <p:cNvPr id="85" name="Shape 75"/>
          <p:cNvSpPr/>
          <p:nvPr/>
        </p:nvSpPr>
        <p:spPr>
          <a:xfrm>
            <a:off x="4448556" y="4562856"/>
            <a:ext cx="304495" cy="304495"/>
          </a:xfrm>
          <a:prstGeom prst="roundRect">
            <a:avLst>
              <a:gd name="adj" fmla="val 150150"/>
            </a:avLst>
          </a:prstGeom>
          <a:solidFill>
            <a:srgbClr val="E3F2FD"/>
          </a:solidFill>
          <a:ln w="12700">
            <a:solidFill>
              <a:srgbClr val="FFFFFF">
                <a:alpha val="0"/>
              </a:srgbClr>
            </a:solidFill>
            <a:prstDash val="solid"/>
          </a:ln>
        </p:spPr>
      </p:sp>
      <p:pic>
        <p:nvPicPr>
          <p:cNvPr id="86" name="Image 8" descr="preencoded.png"/>
          <p:cNvPicPr>
            <a:picLocks noChangeAspect="1"/>
          </p:cNvPicPr>
          <p:nvPr/>
        </p:nvPicPr>
        <p:blipFill>
          <a:blip r:embed="rId10"/>
          <a:srcRect/>
          <a:stretch/>
        </p:blipFill>
        <p:spPr>
          <a:xfrm>
            <a:off x="4524451" y="4638751"/>
            <a:ext cx="152705" cy="152705"/>
          </a:xfrm>
          <a:prstGeom prst="rect">
            <a:avLst/>
          </a:prstGeom>
        </p:spPr>
      </p:pic>
      <p:sp>
        <p:nvSpPr>
          <p:cNvPr id="87" name="Text 76"/>
          <p:cNvSpPr txBox="1"/>
          <p:nvPr/>
        </p:nvSpPr>
        <p:spPr>
          <a:xfrm>
            <a:off x="4828946" y="4550969"/>
            <a:ext cx="1132027" cy="181051"/>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セキュリティ対策</a:t>
            </a:r>
            <a:endParaRPr lang="en-US" sz="900" dirty="0"/>
          </a:p>
        </p:txBody>
      </p:sp>
      <p:sp>
        <p:nvSpPr>
          <p:cNvPr id="88" name="Text 77"/>
          <p:cNvSpPr txBox="1"/>
          <p:nvPr/>
        </p:nvSpPr>
        <p:spPr>
          <a:xfrm>
            <a:off x="4828946" y="4732020"/>
            <a:ext cx="1132027"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暗号化・認証システム</a:t>
            </a:r>
            <a:endParaRPr lang="en-US" sz="800" dirty="0"/>
          </a:p>
        </p:txBody>
      </p:sp>
      <p:sp>
        <p:nvSpPr>
          <p:cNvPr id="89" name="Text 78"/>
          <p:cNvSpPr txBox="1"/>
          <p:nvPr/>
        </p:nvSpPr>
        <p:spPr>
          <a:xfrm>
            <a:off x="4448556" y="4955134"/>
            <a:ext cx="3238805" cy="152705"/>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暗号化:</a:t>
            </a:r>
            <a:r>
              <a:rPr lang="en-US" sz="800" dirty="0">
                <a:solidFill>
                  <a:srgbClr val="000000"/>
                </a:solidFill>
                <a:latin typeface="Noto Sans JP" pitchFamily="34" charset="0"/>
                <a:ea typeface="Noto Sans JP" pitchFamily="34" charset="-122"/>
                <a:cs typeface="Noto Sans JP" pitchFamily="34" charset="-120"/>
              </a:rPr>
              <a:t> WPA3対応</a:t>
            </a:r>
            <a:endParaRPr lang="en-US" sz="800" dirty="0"/>
          </a:p>
        </p:txBody>
      </p:sp>
      <p:sp>
        <p:nvSpPr>
          <p:cNvPr id="90" name="Text 79"/>
          <p:cNvSpPr txBox="1"/>
          <p:nvPr/>
        </p:nvSpPr>
        <p:spPr>
          <a:xfrm>
            <a:off x="4448556" y="5107838"/>
            <a:ext cx="3314700" cy="152705"/>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認証:</a:t>
            </a:r>
            <a:r>
              <a:rPr lang="en-US" sz="800" dirty="0">
                <a:solidFill>
                  <a:srgbClr val="000000"/>
                </a:solidFill>
                <a:latin typeface="Noto Sans JP" pitchFamily="34" charset="0"/>
                <a:ea typeface="Noto Sans JP" pitchFamily="34" charset="-122"/>
                <a:cs typeface="Noto Sans JP" pitchFamily="34" charset="-120"/>
              </a:rPr>
              <a:t> 2要素認証</a:t>
            </a:r>
            <a:endParaRPr lang="en-US" sz="800" dirty="0"/>
          </a:p>
        </p:txBody>
      </p:sp>
      <p:sp>
        <p:nvSpPr>
          <p:cNvPr id="91" name="Shape 80"/>
          <p:cNvSpPr/>
          <p:nvPr/>
        </p:nvSpPr>
        <p:spPr>
          <a:xfrm>
            <a:off x="8001000" y="857707"/>
            <a:ext cx="3638398" cy="5734202"/>
          </a:xfrm>
          <a:prstGeom prst="roundRect">
            <a:avLst>
              <a:gd name="adj" fmla="val 1053"/>
            </a:avLst>
          </a:prstGeom>
          <a:solidFill>
            <a:srgbClr val="FFFFFF"/>
          </a:solidFill>
          <a:ln w="12700">
            <a:solidFill>
              <a:srgbClr val="E0E0E0"/>
            </a:solidFill>
            <a:prstDash val="solid"/>
          </a:ln>
        </p:spPr>
      </p:sp>
      <p:sp>
        <p:nvSpPr>
          <p:cNvPr id="92" name="Shape 81"/>
          <p:cNvSpPr/>
          <p:nvPr/>
        </p:nvSpPr>
        <p:spPr>
          <a:xfrm>
            <a:off x="8153705" y="1294790"/>
            <a:ext cx="3333902" cy="19202"/>
          </a:xfrm>
          <a:prstGeom prst="rect">
            <a:avLst/>
          </a:prstGeom>
          <a:solidFill>
            <a:srgbClr val="4A90E2"/>
          </a:solidFill>
          <a:ln w="12700">
            <a:solidFill>
              <a:srgbClr val="4A90E2">
                <a:alpha val="0"/>
              </a:srgbClr>
            </a:solidFill>
            <a:prstDash val="solid"/>
          </a:ln>
        </p:spPr>
      </p:sp>
      <p:sp>
        <p:nvSpPr>
          <p:cNvPr id="93" name="Text 82"/>
          <p:cNvSpPr txBox="1"/>
          <p:nvPr/>
        </p:nvSpPr>
        <p:spPr>
          <a:xfrm>
            <a:off x="8153705" y="1009498"/>
            <a:ext cx="3410712"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52CC"/>
                </a:solidFill>
                <a:latin typeface="Montserrat" pitchFamily="34" charset="0"/>
                <a:ea typeface="Montserrat" pitchFamily="34" charset="-122"/>
                <a:cs typeface="Montserrat" pitchFamily="34" charset="-120"/>
              </a:rPr>
              <a:t>4. 監視・制御システム</a:t>
            </a:r>
            <a:endParaRPr lang="en-US" sz="1300" dirty="0"/>
          </a:p>
        </p:txBody>
      </p:sp>
      <p:sp>
        <p:nvSpPr>
          <p:cNvPr id="94" name="Shape 83"/>
          <p:cNvSpPr/>
          <p:nvPr/>
        </p:nvSpPr>
        <p:spPr>
          <a:xfrm>
            <a:off x="8153705" y="1390802"/>
            <a:ext cx="3333902" cy="1561795"/>
          </a:xfrm>
          <a:prstGeom prst="roundRect">
            <a:avLst>
              <a:gd name="adj" fmla="val 4284"/>
            </a:avLst>
          </a:prstGeom>
          <a:solidFill>
            <a:srgbClr val="F8FBFF"/>
          </a:solidFill>
          <a:ln w="12700">
            <a:solidFill>
              <a:srgbClr val="E3F2FD"/>
            </a:solidFill>
            <a:prstDash val="solid"/>
          </a:ln>
        </p:spPr>
      </p:sp>
      <p:sp>
        <p:nvSpPr>
          <p:cNvPr id="95" name="Shape 84"/>
          <p:cNvSpPr/>
          <p:nvPr/>
        </p:nvSpPr>
        <p:spPr>
          <a:xfrm>
            <a:off x="8257946" y="1506931"/>
            <a:ext cx="304495" cy="304495"/>
          </a:xfrm>
          <a:prstGeom prst="roundRect">
            <a:avLst>
              <a:gd name="adj" fmla="val 150150"/>
            </a:avLst>
          </a:prstGeom>
          <a:solidFill>
            <a:srgbClr val="E3F2FD"/>
          </a:solidFill>
          <a:ln w="12700">
            <a:solidFill>
              <a:srgbClr val="FFFFFF">
                <a:alpha val="0"/>
              </a:srgbClr>
            </a:solidFill>
            <a:prstDash val="solid"/>
          </a:ln>
        </p:spPr>
      </p:sp>
      <p:pic>
        <p:nvPicPr>
          <p:cNvPr id="96" name="Image 9" descr="preencoded.png"/>
          <p:cNvPicPr>
            <a:picLocks noChangeAspect="1"/>
          </p:cNvPicPr>
          <p:nvPr/>
        </p:nvPicPr>
        <p:blipFill>
          <a:blip r:embed="rId11"/>
          <a:srcRect l="-33" r="-33"/>
          <a:stretch/>
        </p:blipFill>
        <p:spPr>
          <a:xfrm>
            <a:off x="8324698" y="1582826"/>
            <a:ext cx="171907" cy="152705"/>
          </a:xfrm>
          <a:prstGeom prst="rect">
            <a:avLst/>
          </a:prstGeom>
        </p:spPr>
      </p:pic>
      <p:sp>
        <p:nvSpPr>
          <p:cNvPr id="97" name="Text 85"/>
          <p:cNvSpPr txBox="1"/>
          <p:nvPr/>
        </p:nvSpPr>
        <p:spPr>
          <a:xfrm>
            <a:off x="8639251" y="1495044"/>
            <a:ext cx="1245413" cy="181051"/>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中央監視システム</a:t>
            </a:r>
            <a:endParaRPr lang="en-US" sz="900" dirty="0"/>
          </a:p>
        </p:txBody>
      </p:sp>
      <p:sp>
        <p:nvSpPr>
          <p:cNvPr id="98" name="Text 86"/>
          <p:cNvSpPr txBox="1"/>
          <p:nvPr/>
        </p:nvSpPr>
        <p:spPr>
          <a:xfrm>
            <a:off x="8639251" y="1676095"/>
            <a:ext cx="1245413"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リアルタイム監視・制御</a:t>
            </a:r>
            <a:endParaRPr lang="en-US" sz="800" dirty="0"/>
          </a:p>
        </p:txBody>
      </p:sp>
      <p:sp>
        <p:nvSpPr>
          <p:cNvPr id="99" name="Shape 87"/>
          <p:cNvSpPr/>
          <p:nvPr/>
        </p:nvSpPr>
        <p:spPr>
          <a:xfrm>
            <a:off x="8257946" y="1918411"/>
            <a:ext cx="1524305" cy="543154"/>
          </a:xfrm>
          <a:prstGeom prst="roundRect">
            <a:avLst>
              <a:gd name="adj" fmla="val 23628"/>
            </a:avLst>
          </a:prstGeom>
          <a:solidFill>
            <a:srgbClr val="FFFFFF"/>
          </a:solidFill>
          <a:ln w="12700">
            <a:solidFill>
              <a:srgbClr val="E0E0E0"/>
            </a:solidFill>
            <a:prstDash val="solid"/>
          </a:ln>
        </p:spPr>
      </p:sp>
      <p:sp>
        <p:nvSpPr>
          <p:cNvPr id="100" name="Text 88"/>
          <p:cNvSpPr txBox="1"/>
          <p:nvPr/>
        </p:nvSpPr>
        <p:spPr>
          <a:xfrm>
            <a:off x="8343900" y="2023567"/>
            <a:ext cx="600761"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監視カメラ</a:t>
            </a:r>
            <a:endParaRPr lang="en-US" sz="800" dirty="0"/>
          </a:p>
        </p:txBody>
      </p:sp>
      <p:sp>
        <p:nvSpPr>
          <p:cNvPr id="101" name="Shape 89"/>
          <p:cNvSpPr/>
          <p:nvPr/>
        </p:nvSpPr>
        <p:spPr>
          <a:xfrm>
            <a:off x="9229954" y="2004365"/>
            <a:ext cx="466344" cy="190195"/>
          </a:xfrm>
          <a:prstGeom prst="roundRect">
            <a:avLst>
              <a:gd name="adj" fmla="val 192308"/>
            </a:avLst>
          </a:prstGeom>
          <a:solidFill>
            <a:srgbClr val="E8F5E9"/>
          </a:solidFill>
          <a:ln w="12700">
            <a:solidFill>
              <a:srgbClr val="FFFFFF">
                <a:alpha val="0"/>
              </a:srgbClr>
            </a:solidFill>
            <a:prstDash val="solid"/>
          </a:ln>
        </p:spPr>
      </p:sp>
      <p:sp>
        <p:nvSpPr>
          <p:cNvPr id="102" name="Text 90"/>
          <p:cNvSpPr txBox="1"/>
          <p:nvPr/>
        </p:nvSpPr>
        <p:spPr>
          <a:xfrm>
            <a:off x="9229954" y="2004365"/>
            <a:ext cx="523951"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稼働中</a:t>
            </a:r>
            <a:endParaRPr lang="en-US" sz="800" dirty="0"/>
          </a:p>
        </p:txBody>
      </p:sp>
      <p:sp>
        <p:nvSpPr>
          <p:cNvPr id="103" name="Text 91"/>
          <p:cNvSpPr txBox="1"/>
          <p:nvPr/>
        </p:nvSpPr>
        <p:spPr>
          <a:xfrm>
            <a:off x="8343900" y="2232965"/>
            <a:ext cx="1429207"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台数: 50台</a:t>
            </a:r>
            <a:endParaRPr lang="en-US" sz="800" dirty="0"/>
          </a:p>
        </p:txBody>
      </p:sp>
      <p:sp>
        <p:nvSpPr>
          <p:cNvPr id="104" name="Shape 92"/>
          <p:cNvSpPr/>
          <p:nvPr/>
        </p:nvSpPr>
        <p:spPr>
          <a:xfrm>
            <a:off x="9858146" y="1918411"/>
            <a:ext cx="1524305" cy="543154"/>
          </a:xfrm>
          <a:prstGeom prst="roundRect">
            <a:avLst>
              <a:gd name="adj" fmla="val 23628"/>
            </a:avLst>
          </a:prstGeom>
          <a:solidFill>
            <a:srgbClr val="FFFFFF"/>
          </a:solidFill>
          <a:ln w="12700">
            <a:solidFill>
              <a:srgbClr val="E0E0E0"/>
            </a:solidFill>
            <a:prstDash val="solid"/>
          </a:ln>
        </p:spPr>
      </p:sp>
      <p:sp>
        <p:nvSpPr>
          <p:cNvPr id="105" name="Text 93"/>
          <p:cNvSpPr txBox="1"/>
          <p:nvPr/>
        </p:nvSpPr>
        <p:spPr>
          <a:xfrm>
            <a:off x="9944100" y="2023567"/>
            <a:ext cx="495605" cy="152705"/>
          </a:xfrm>
          <a:prstGeom prst="rect">
            <a:avLst/>
          </a:prstGeom>
          <a:noFill/>
          <a:ln/>
        </p:spPr>
        <p:txBody>
          <a:bodyPr wrap="square" lIns="0" tIns="0" rIns="0" bIns="0" rtlCol="0" anchor="ctr"/>
          <a:lstStyle/>
          <a:p>
            <a:pPr marL="0" indent="0" algn="l">
              <a:buNone/>
            </a:pPr>
            <a:r>
              <a:rPr lang="en-US" sz="800" dirty="0">
                <a:solidFill>
                  <a:srgbClr val="000000"/>
                </a:solidFill>
                <a:latin typeface="Noto Sans JP" pitchFamily="34" charset="0"/>
                <a:ea typeface="Noto Sans JP" pitchFamily="34" charset="-122"/>
                <a:cs typeface="Noto Sans JP" pitchFamily="34" charset="-120"/>
              </a:rPr>
              <a:t>センサー</a:t>
            </a:r>
            <a:endParaRPr lang="en-US" sz="800" dirty="0"/>
          </a:p>
        </p:txBody>
      </p:sp>
      <p:sp>
        <p:nvSpPr>
          <p:cNvPr id="106" name="Shape 94"/>
          <p:cNvSpPr/>
          <p:nvPr/>
        </p:nvSpPr>
        <p:spPr>
          <a:xfrm>
            <a:off x="10934395" y="2004365"/>
            <a:ext cx="362102" cy="190195"/>
          </a:xfrm>
          <a:prstGeom prst="roundRect">
            <a:avLst>
              <a:gd name="adj" fmla="val 192308"/>
            </a:avLst>
          </a:prstGeom>
          <a:solidFill>
            <a:srgbClr val="E8F5E9"/>
          </a:solidFill>
          <a:ln w="12700">
            <a:solidFill>
              <a:srgbClr val="FFFFFF">
                <a:alpha val="0"/>
              </a:srgbClr>
            </a:solidFill>
            <a:prstDash val="solid"/>
          </a:ln>
        </p:spPr>
      </p:sp>
      <p:sp>
        <p:nvSpPr>
          <p:cNvPr id="107" name="Text 95"/>
          <p:cNvSpPr txBox="1"/>
          <p:nvPr/>
        </p:nvSpPr>
        <p:spPr>
          <a:xfrm>
            <a:off x="10934395" y="2004365"/>
            <a:ext cx="419710"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正常</a:t>
            </a:r>
            <a:endParaRPr lang="en-US" sz="800" dirty="0"/>
          </a:p>
        </p:txBody>
      </p:sp>
      <p:sp>
        <p:nvSpPr>
          <p:cNvPr id="108" name="Text 96"/>
          <p:cNvSpPr txBox="1"/>
          <p:nvPr/>
        </p:nvSpPr>
        <p:spPr>
          <a:xfrm>
            <a:off x="9944100" y="2232965"/>
            <a:ext cx="1429207" cy="143561"/>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数: 200個</a:t>
            </a:r>
            <a:endParaRPr lang="en-US" sz="800" dirty="0"/>
          </a:p>
        </p:txBody>
      </p:sp>
      <p:sp>
        <p:nvSpPr>
          <p:cNvPr id="109" name="Text 97"/>
          <p:cNvSpPr txBox="1"/>
          <p:nvPr/>
        </p:nvSpPr>
        <p:spPr>
          <a:xfrm>
            <a:off x="8257946" y="2537460"/>
            <a:ext cx="3314700" cy="152705"/>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監視範囲:</a:t>
            </a:r>
            <a:r>
              <a:rPr lang="en-US" sz="800" dirty="0">
                <a:solidFill>
                  <a:srgbClr val="000000"/>
                </a:solidFill>
                <a:latin typeface="Noto Sans JP" pitchFamily="34" charset="0"/>
                <a:ea typeface="Noto Sans JP" pitchFamily="34" charset="-122"/>
                <a:cs typeface="Noto Sans JP" pitchFamily="34" charset="-120"/>
              </a:rPr>
              <a:t> 全エリアカバー</a:t>
            </a:r>
            <a:endParaRPr lang="en-US" sz="800" dirty="0"/>
          </a:p>
        </p:txBody>
      </p:sp>
      <p:sp>
        <p:nvSpPr>
          <p:cNvPr id="110" name="Text 98"/>
          <p:cNvSpPr txBox="1"/>
          <p:nvPr/>
        </p:nvSpPr>
        <p:spPr>
          <a:xfrm>
            <a:off x="8257946" y="2690165"/>
            <a:ext cx="3314700" cy="152705"/>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録画保存:</a:t>
            </a:r>
            <a:r>
              <a:rPr lang="en-US" sz="800" dirty="0">
                <a:solidFill>
                  <a:srgbClr val="000000"/>
                </a:solidFill>
                <a:latin typeface="Noto Sans JP" pitchFamily="34" charset="0"/>
                <a:ea typeface="Noto Sans JP" pitchFamily="34" charset="-122"/>
                <a:cs typeface="Noto Sans JP" pitchFamily="34" charset="-120"/>
              </a:rPr>
              <a:t> 30日間</a:t>
            </a:r>
            <a:endParaRPr lang="en-US" sz="800" dirty="0"/>
          </a:p>
        </p:txBody>
      </p:sp>
      <p:sp>
        <p:nvSpPr>
          <p:cNvPr id="111" name="Shape 99"/>
          <p:cNvSpPr/>
          <p:nvPr/>
        </p:nvSpPr>
        <p:spPr>
          <a:xfrm>
            <a:off x="8153705" y="3042209"/>
            <a:ext cx="3333902" cy="1314907"/>
          </a:xfrm>
          <a:prstGeom prst="roundRect">
            <a:avLst>
              <a:gd name="adj" fmla="val 6047"/>
            </a:avLst>
          </a:prstGeom>
          <a:solidFill>
            <a:srgbClr val="F8FBFF"/>
          </a:solidFill>
          <a:ln w="12700">
            <a:solidFill>
              <a:srgbClr val="E3F2FD"/>
            </a:solidFill>
            <a:prstDash val="solid"/>
          </a:ln>
        </p:spPr>
      </p:sp>
      <p:sp>
        <p:nvSpPr>
          <p:cNvPr id="112" name="Shape 100"/>
          <p:cNvSpPr/>
          <p:nvPr/>
        </p:nvSpPr>
        <p:spPr>
          <a:xfrm>
            <a:off x="8257946" y="3158338"/>
            <a:ext cx="304495" cy="304495"/>
          </a:xfrm>
          <a:prstGeom prst="roundRect">
            <a:avLst>
              <a:gd name="adj" fmla="val 150150"/>
            </a:avLst>
          </a:prstGeom>
          <a:solidFill>
            <a:srgbClr val="E3F2FD"/>
          </a:solidFill>
          <a:ln w="12700">
            <a:solidFill>
              <a:srgbClr val="FFFFFF">
                <a:alpha val="0"/>
              </a:srgbClr>
            </a:solidFill>
            <a:prstDash val="solid"/>
          </a:ln>
        </p:spPr>
      </p:sp>
      <p:pic>
        <p:nvPicPr>
          <p:cNvPr id="113" name="Image 10" descr="preencoded.png"/>
          <p:cNvPicPr>
            <a:picLocks noChangeAspect="1"/>
          </p:cNvPicPr>
          <p:nvPr/>
        </p:nvPicPr>
        <p:blipFill>
          <a:blip r:embed="rId12"/>
          <a:srcRect t="-180" b="-180"/>
          <a:stretch/>
        </p:blipFill>
        <p:spPr>
          <a:xfrm>
            <a:off x="8315554" y="3235147"/>
            <a:ext cx="190195" cy="152705"/>
          </a:xfrm>
          <a:prstGeom prst="rect">
            <a:avLst/>
          </a:prstGeom>
        </p:spPr>
      </p:pic>
      <p:sp>
        <p:nvSpPr>
          <p:cNvPr id="114" name="Text 101"/>
          <p:cNvSpPr txBox="1"/>
          <p:nvPr/>
        </p:nvSpPr>
        <p:spPr>
          <a:xfrm>
            <a:off x="8639251" y="3147365"/>
            <a:ext cx="1069848" cy="181051"/>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自動制御システム</a:t>
            </a:r>
            <a:endParaRPr lang="en-US" sz="900" dirty="0"/>
          </a:p>
        </p:txBody>
      </p:sp>
      <p:sp>
        <p:nvSpPr>
          <p:cNvPr id="115" name="Text 102"/>
          <p:cNvSpPr txBox="1"/>
          <p:nvPr/>
        </p:nvSpPr>
        <p:spPr>
          <a:xfrm>
            <a:off x="8639251" y="3328416"/>
            <a:ext cx="1069848"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AIによる異常検知</a:t>
            </a:r>
            <a:endParaRPr lang="en-US" sz="800" dirty="0"/>
          </a:p>
        </p:txBody>
      </p:sp>
      <p:sp>
        <p:nvSpPr>
          <p:cNvPr id="116" name="Text 103"/>
          <p:cNvSpPr txBox="1"/>
          <p:nvPr/>
        </p:nvSpPr>
        <p:spPr>
          <a:xfrm>
            <a:off x="8220456" y="3703320"/>
            <a:ext cx="534010" cy="181051"/>
          </a:xfrm>
          <a:prstGeom prst="rect">
            <a:avLst/>
          </a:prstGeom>
          <a:noFill/>
          <a:ln/>
        </p:spPr>
        <p:txBody>
          <a:bodyPr wrap="square" lIns="0" tIns="0" rIns="0" bIns="0" rtlCol="0" anchor="ctr"/>
          <a:lstStyle/>
          <a:p>
            <a:pPr marL="0" indent="0" algn="ctr">
              <a:buNone/>
            </a:pPr>
            <a:r>
              <a:rPr lang="en-US" sz="1200" b="1" dirty="0">
                <a:solidFill>
                  <a:srgbClr val="C62828"/>
                </a:solidFill>
                <a:latin typeface="Montserrat" pitchFamily="34" charset="0"/>
                <a:ea typeface="Montserrat" pitchFamily="34" charset="-122"/>
                <a:cs typeface="Montserrat" pitchFamily="34" charset="-120"/>
              </a:rPr>
              <a:t>99.5%</a:t>
            </a:r>
            <a:endParaRPr lang="en-US" sz="1200" dirty="0"/>
          </a:p>
        </p:txBody>
      </p:sp>
      <p:sp>
        <p:nvSpPr>
          <p:cNvPr id="117" name="Text 104"/>
          <p:cNvSpPr txBox="1"/>
          <p:nvPr/>
        </p:nvSpPr>
        <p:spPr>
          <a:xfrm>
            <a:off x="8220456" y="3989527"/>
            <a:ext cx="534010" cy="152705"/>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検知精度</a:t>
            </a:r>
            <a:endParaRPr lang="en-US" sz="800" dirty="0"/>
          </a:p>
        </p:txBody>
      </p:sp>
      <p:sp>
        <p:nvSpPr>
          <p:cNvPr id="118" name="Text 105"/>
          <p:cNvSpPr txBox="1"/>
          <p:nvPr/>
        </p:nvSpPr>
        <p:spPr>
          <a:xfrm>
            <a:off x="9624060" y="3703320"/>
            <a:ext cx="495605" cy="181051"/>
          </a:xfrm>
          <a:prstGeom prst="rect">
            <a:avLst/>
          </a:prstGeom>
          <a:noFill/>
          <a:ln/>
        </p:spPr>
        <p:txBody>
          <a:bodyPr wrap="square" lIns="0" tIns="0" rIns="0" bIns="0" rtlCol="0" anchor="ctr"/>
          <a:lstStyle/>
          <a:p>
            <a:pPr marL="0" indent="0" algn="ctr">
              <a:buNone/>
            </a:pPr>
            <a:r>
              <a:rPr lang="en-US" sz="1200" b="1" dirty="0">
                <a:solidFill>
                  <a:srgbClr val="C62828"/>
                </a:solidFill>
                <a:latin typeface="Montserrat" pitchFamily="34" charset="0"/>
                <a:ea typeface="Montserrat" pitchFamily="34" charset="-122"/>
                <a:cs typeface="Montserrat" pitchFamily="34" charset="-120"/>
              </a:rPr>
              <a:t>0.1s</a:t>
            </a:r>
            <a:endParaRPr lang="en-US" sz="1200" dirty="0"/>
          </a:p>
        </p:txBody>
      </p:sp>
      <p:sp>
        <p:nvSpPr>
          <p:cNvPr id="119" name="Text 106"/>
          <p:cNvSpPr txBox="1"/>
          <p:nvPr/>
        </p:nvSpPr>
        <p:spPr>
          <a:xfrm>
            <a:off x="9624060" y="3989527"/>
            <a:ext cx="495605" cy="152705"/>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応答時間</a:t>
            </a:r>
            <a:endParaRPr lang="en-US" sz="800" dirty="0"/>
          </a:p>
        </p:txBody>
      </p:sp>
      <p:sp>
        <p:nvSpPr>
          <p:cNvPr id="120" name="Text 107"/>
          <p:cNvSpPr txBox="1"/>
          <p:nvPr/>
        </p:nvSpPr>
        <p:spPr>
          <a:xfrm>
            <a:off x="10992002" y="3703320"/>
            <a:ext cx="428854" cy="181051"/>
          </a:xfrm>
          <a:prstGeom prst="rect">
            <a:avLst/>
          </a:prstGeom>
          <a:noFill/>
          <a:ln/>
        </p:spPr>
        <p:txBody>
          <a:bodyPr wrap="square" lIns="0" tIns="0" rIns="0" bIns="0" rtlCol="0" anchor="ctr"/>
          <a:lstStyle/>
          <a:p>
            <a:pPr marL="0" indent="0" algn="ctr">
              <a:buNone/>
            </a:pPr>
            <a:r>
              <a:rPr lang="en-US" sz="1200" b="1" dirty="0">
                <a:solidFill>
                  <a:srgbClr val="C62828"/>
                </a:solidFill>
                <a:latin typeface="Montserrat" pitchFamily="34" charset="0"/>
                <a:ea typeface="Montserrat" pitchFamily="34" charset="-122"/>
                <a:cs typeface="Montserrat" pitchFamily="34" charset="-120"/>
              </a:rPr>
              <a:t>24/7</a:t>
            </a:r>
            <a:endParaRPr lang="en-US" sz="1200" dirty="0"/>
          </a:p>
        </p:txBody>
      </p:sp>
      <p:sp>
        <p:nvSpPr>
          <p:cNvPr id="121" name="Text 108"/>
          <p:cNvSpPr txBox="1"/>
          <p:nvPr/>
        </p:nvSpPr>
        <p:spPr>
          <a:xfrm>
            <a:off x="10992002" y="3989527"/>
            <a:ext cx="428854" cy="152705"/>
          </a:xfrm>
          <a:prstGeom prst="rect">
            <a:avLst/>
          </a:prstGeom>
          <a:noFill/>
          <a:ln/>
        </p:spPr>
        <p:txBody>
          <a:bodyPr wrap="square" lIns="0" tIns="0" rIns="0" bIns="0" rtlCol="0" anchor="ctr"/>
          <a:lstStyle/>
          <a:p>
            <a:pPr marL="0" indent="0" algn="ctr">
              <a:buNone/>
            </a:pPr>
            <a:r>
              <a:rPr lang="en-US" sz="800" dirty="0">
                <a:solidFill>
                  <a:srgbClr val="666666"/>
                </a:solidFill>
                <a:latin typeface="Noto Sans JP" pitchFamily="34" charset="0"/>
                <a:ea typeface="Noto Sans JP" pitchFamily="34" charset="-122"/>
                <a:cs typeface="Noto Sans JP" pitchFamily="34" charset="-120"/>
              </a:rPr>
              <a:t>稼働</a:t>
            </a:r>
            <a:endParaRPr lang="en-US" sz="800" dirty="0"/>
          </a:p>
        </p:txBody>
      </p:sp>
      <p:sp>
        <p:nvSpPr>
          <p:cNvPr id="122" name="Shape 109"/>
          <p:cNvSpPr/>
          <p:nvPr/>
        </p:nvSpPr>
        <p:spPr>
          <a:xfrm>
            <a:off x="8153705" y="4446727"/>
            <a:ext cx="3333902" cy="923544"/>
          </a:xfrm>
          <a:prstGeom prst="roundRect">
            <a:avLst>
              <a:gd name="adj" fmla="val 12249"/>
            </a:avLst>
          </a:prstGeom>
          <a:solidFill>
            <a:srgbClr val="F8FBFF"/>
          </a:solidFill>
          <a:ln w="12700">
            <a:solidFill>
              <a:srgbClr val="E3F2FD"/>
            </a:solidFill>
            <a:prstDash val="solid"/>
          </a:ln>
        </p:spPr>
      </p:sp>
      <p:sp>
        <p:nvSpPr>
          <p:cNvPr id="123" name="Shape 110"/>
          <p:cNvSpPr/>
          <p:nvPr/>
        </p:nvSpPr>
        <p:spPr>
          <a:xfrm>
            <a:off x="8257946" y="4562856"/>
            <a:ext cx="304495" cy="304495"/>
          </a:xfrm>
          <a:prstGeom prst="roundRect">
            <a:avLst>
              <a:gd name="adj" fmla="val 150150"/>
            </a:avLst>
          </a:prstGeom>
          <a:solidFill>
            <a:srgbClr val="E3F2FD"/>
          </a:solidFill>
          <a:ln w="12700">
            <a:solidFill>
              <a:srgbClr val="FFFFFF">
                <a:alpha val="0"/>
              </a:srgbClr>
            </a:solidFill>
            <a:prstDash val="solid"/>
          </a:ln>
        </p:spPr>
      </p:sp>
      <p:pic>
        <p:nvPicPr>
          <p:cNvPr id="124" name="Image 11" descr="preencoded.png"/>
          <p:cNvPicPr>
            <a:picLocks noChangeAspect="1"/>
          </p:cNvPicPr>
          <p:nvPr/>
        </p:nvPicPr>
        <p:blipFill>
          <a:blip r:embed="rId13"/>
          <a:srcRect t="-43" b="-43"/>
          <a:stretch/>
        </p:blipFill>
        <p:spPr>
          <a:xfrm>
            <a:off x="8343900" y="4638751"/>
            <a:ext cx="133502" cy="152705"/>
          </a:xfrm>
          <a:prstGeom prst="rect">
            <a:avLst/>
          </a:prstGeom>
        </p:spPr>
      </p:pic>
      <p:sp>
        <p:nvSpPr>
          <p:cNvPr id="125" name="Text 111"/>
          <p:cNvSpPr txBox="1"/>
          <p:nvPr/>
        </p:nvSpPr>
        <p:spPr>
          <a:xfrm>
            <a:off x="8639251" y="4550969"/>
            <a:ext cx="914400" cy="181051"/>
          </a:xfrm>
          <a:prstGeom prst="rect">
            <a:avLst/>
          </a:prstGeom>
          <a:noFill/>
          <a:ln/>
        </p:spPr>
        <p:txBody>
          <a:bodyPr wrap="square" lIns="0" tIns="0" rIns="0" bIns="0" rtlCol="0" anchor="ctr"/>
          <a:lstStyle/>
          <a:p>
            <a:pPr marL="0" indent="0" algn="l">
              <a:buNone/>
            </a:pPr>
            <a:r>
              <a:rPr lang="en-US" sz="900" b="1" dirty="0">
                <a:solidFill>
                  <a:srgbClr val="333333"/>
                </a:solidFill>
                <a:latin typeface="Noto Sans JP" pitchFamily="34" charset="0"/>
                <a:ea typeface="Noto Sans JP" pitchFamily="34" charset="-122"/>
                <a:cs typeface="Noto Sans JP" pitchFamily="34" charset="-120"/>
              </a:rPr>
              <a:t>警報システム</a:t>
            </a:r>
            <a:endParaRPr lang="en-US" sz="900" dirty="0"/>
          </a:p>
        </p:txBody>
      </p:sp>
      <p:sp>
        <p:nvSpPr>
          <p:cNvPr id="126" name="Text 112"/>
          <p:cNvSpPr txBox="1"/>
          <p:nvPr/>
        </p:nvSpPr>
        <p:spPr>
          <a:xfrm>
            <a:off x="8639251" y="4732020"/>
            <a:ext cx="914400"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異常時の自動通知</a:t>
            </a:r>
            <a:endParaRPr lang="en-US" sz="800" dirty="0"/>
          </a:p>
        </p:txBody>
      </p:sp>
      <p:sp>
        <p:nvSpPr>
          <p:cNvPr id="127" name="Text 113"/>
          <p:cNvSpPr txBox="1"/>
          <p:nvPr/>
        </p:nvSpPr>
        <p:spPr>
          <a:xfrm>
            <a:off x="8257946" y="4955134"/>
            <a:ext cx="3314700" cy="152705"/>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通知方法:</a:t>
            </a:r>
            <a:r>
              <a:rPr lang="en-US" sz="800" dirty="0">
                <a:solidFill>
                  <a:srgbClr val="000000"/>
                </a:solidFill>
                <a:latin typeface="Noto Sans JP" pitchFamily="34" charset="0"/>
                <a:ea typeface="Noto Sans JP" pitchFamily="34" charset="-122"/>
                <a:cs typeface="Noto Sans JP" pitchFamily="34" charset="-120"/>
              </a:rPr>
              <a:t> メール・SMS・プッシュ</a:t>
            </a:r>
            <a:endParaRPr lang="en-US" sz="800" dirty="0"/>
          </a:p>
        </p:txBody>
      </p:sp>
      <p:sp>
        <p:nvSpPr>
          <p:cNvPr id="128" name="Text 114"/>
          <p:cNvSpPr txBox="1"/>
          <p:nvPr/>
        </p:nvSpPr>
        <p:spPr>
          <a:xfrm>
            <a:off x="8257946" y="5107838"/>
            <a:ext cx="3314700" cy="152705"/>
          </a:xfrm>
          <a:prstGeom prst="rect">
            <a:avLst/>
          </a:prstGeom>
          <a:noFill/>
          <a:ln/>
        </p:spPr>
        <p:txBody>
          <a:bodyPr wrap="square" lIns="0" tIns="0" rIns="0" bIns="0" rtlCol="0" anchor="ctr"/>
          <a:lstStyle/>
          <a:p>
            <a:pPr marL="0" indent="0" algn="l">
              <a:buNone/>
            </a:pPr>
            <a:r>
              <a:rPr lang="en-US" sz="800" b="1" dirty="0">
                <a:solidFill>
                  <a:srgbClr val="000000"/>
                </a:solidFill>
                <a:latin typeface="Noto Sans JP" pitchFamily="34" charset="0"/>
                <a:ea typeface="Noto Sans JP" pitchFamily="34" charset="-122"/>
                <a:cs typeface="Noto Sans JP" pitchFamily="34" charset="-120"/>
              </a:rPr>
              <a:t>対応時間:</a:t>
            </a:r>
            <a:r>
              <a:rPr lang="en-US" sz="800" dirty="0">
                <a:solidFill>
                  <a:srgbClr val="000000"/>
                </a:solidFill>
                <a:latin typeface="Noto Sans JP" pitchFamily="34" charset="0"/>
                <a:ea typeface="Noto Sans JP" pitchFamily="34" charset="-122"/>
                <a:cs typeface="Noto Sans JP" pitchFamily="34" charset="-120"/>
              </a:rPr>
              <a:t> 24時間</a:t>
            </a:r>
            <a:endParaRPr lang="en-US" sz="800" dirty="0"/>
          </a:p>
        </p:txBody>
      </p:sp>
      <p:sp>
        <p:nvSpPr>
          <p:cNvPr id="129" name="Text 115"/>
          <p:cNvSpPr txBox="1"/>
          <p:nvPr/>
        </p:nvSpPr>
        <p:spPr>
          <a:xfrm>
            <a:off x="381305" y="190195"/>
            <a:ext cx="11621110" cy="372161"/>
          </a:xfrm>
          <a:prstGeom prst="rect">
            <a:avLst/>
          </a:prstGeom>
          <a:noFill/>
          <a:ln/>
        </p:spPr>
        <p:txBody>
          <a:bodyPr wrap="square" lIns="0" tIns="0" rIns="0" bIns="0" rtlCol="0" anchor="ctr"/>
          <a:lstStyle/>
          <a:p>
            <a:pPr marL="0" indent="0" algn="l">
              <a:buNone/>
            </a:pPr>
            <a:r>
              <a:rPr lang="en-US" sz="2400" b="1" dirty="0">
                <a:solidFill>
                  <a:srgbClr val="003366"/>
                </a:solidFill>
                <a:latin typeface="Montserrat" pitchFamily="34" charset="0"/>
                <a:ea typeface="Montserrat" pitchFamily="34" charset="-122"/>
                <a:cs typeface="Montserrat" pitchFamily="34" charset="-120"/>
              </a:rPr>
              <a:t>インフラ設計：電力・水・通信</a:t>
            </a:r>
            <a:endParaRPr lang="en-US" sz="2400" dirty="0"/>
          </a:p>
        </p:txBody>
      </p:sp>
      <p:sp>
        <p:nvSpPr>
          <p:cNvPr id="130" name="Text 116"/>
          <p:cNvSpPr txBox="1"/>
          <p:nvPr/>
        </p:nvSpPr>
        <p:spPr>
          <a:xfrm>
            <a:off x="381305" y="603504"/>
            <a:ext cx="11621110" cy="191110"/>
          </a:xfrm>
          <a:prstGeom prst="rect">
            <a:avLst/>
          </a:prstGeom>
          <a:noFill/>
          <a:ln/>
        </p:spPr>
        <p:txBody>
          <a:bodyPr wrap="square" lIns="0" tIns="0" rIns="0" bIns="0" rtlCol="0" anchor="ctr"/>
          <a:lstStyle/>
          <a:p>
            <a:pPr marL="0" indent="0" algn="l">
              <a:buNone/>
            </a:pPr>
            <a:r>
              <a:rPr lang="en-US" sz="1000" dirty="0">
                <a:solidFill>
                  <a:srgbClr val="666666"/>
                </a:solidFill>
                <a:latin typeface="Noto Sans JP" pitchFamily="34" charset="0"/>
                <a:ea typeface="Noto Sans JP" pitchFamily="34" charset="-122"/>
                <a:cs typeface="Noto Sans JP" pitchFamily="34" charset="-120"/>
              </a:rPr>
              <a:t>フェス運営の生命線となるインフラシステムの設計と冗長化</a:t>
            </a:r>
            <a:endParaRPr lang="en-US" sz="1000" dirty="0"/>
          </a:p>
        </p:txBody>
      </p:sp>
      <p:sp>
        <p:nvSpPr>
          <p:cNvPr id="131" name="Text 117"/>
          <p:cNvSpPr txBox="1"/>
          <p:nvPr/>
        </p:nvSpPr>
        <p:spPr>
          <a:xfrm>
            <a:off x="381305" y="6543446"/>
            <a:ext cx="304861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インフラ設計マニュアル・運営ガイド</a:t>
            </a:r>
            <a:endParaRPr lang="en-US" sz="900" dirty="0"/>
          </a:p>
        </p:txBody>
      </p:sp>
      <p:sp>
        <p:nvSpPr>
          <p:cNvPr id="132" name="Text 118"/>
          <p:cNvSpPr txBox="1"/>
          <p:nvPr/>
        </p:nvSpPr>
        <p:spPr>
          <a:xfrm>
            <a:off x="10782605" y="6515100"/>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30</a:t>
            </a:r>
            <a:endParaRPr lang="en-US" sz="10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a:off x="381305" y="857707"/>
            <a:ext cx="3866998" cy="5772607"/>
          </a:xfrm>
          <a:prstGeom prst="roundRect">
            <a:avLst>
              <a:gd name="adj" fmla="val 932"/>
            </a:avLst>
          </a:prstGeom>
          <a:solidFill>
            <a:srgbClr val="F0F8FF">
              <a:alpha val="60000"/>
            </a:srgbClr>
          </a:solidFill>
          <a:ln w="12700">
            <a:solidFill>
              <a:srgbClr val="4A90E2">
                <a:alpha val="20000"/>
              </a:srgbClr>
            </a:solidFill>
            <a:prstDash val="solid"/>
          </a:ln>
          <a:effectLst>
            <a:outerShdw blurRad="50800" dist="25400" dir="16200000" algn="bl" rotWithShape="0">
              <a:srgbClr val="000000">
                <a:alpha val="3000"/>
              </a:srgbClr>
            </a:outerShdw>
          </a:effectLst>
        </p:spPr>
      </p:sp>
      <p:sp>
        <p:nvSpPr>
          <p:cNvPr id="5" name="Shape 3"/>
          <p:cNvSpPr/>
          <p:nvPr/>
        </p:nvSpPr>
        <p:spPr>
          <a:xfrm>
            <a:off x="4143146" y="857707"/>
            <a:ext cx="3866998" cy="5772607"/>
          </a:xfrm>
          <a:prstGeom prst="roundRect">
            <a:avLst>
              <a:gd name="adj" fmla="val 932"/>
            </a:avLst>
          </a:prstGeom>
          <a:solidFill>
            <a:srgbClr val="F0F8FF">
              <a:alpha val="60000"/>
            </a:srgbClr>
          </a:solidFill>
          <a:ln w="12700">
            <a:solidFill>
              <a:srgbClr val="4A90E2">
                <a:alpha val="20000"/>
              </a:srgbClr>
            </a:solidFill>
            <a:prstDash val="solid"/>
          </a:ln>
          <a:effectLst>
            <a:outerShdw blurRad="50800" dist="25400" dir="16200000" algn="bl" rotWithShape="0">
              <a:srgbClr val="000000">
                <a:alpha val="3000"/>
              </a:srgbClr>
            </a:outerShdw>
          </a:effectLst>
        </p:spPr>
      </p:sp>
      <p:sp>
        <p:nvSpPr>
          <p:cNvPr id="6" name="Shape 4"/>
          <p:cNvSpPr/>
          <p:nvPr/>
        </p:nvSpPr>
        <p:spPr>
          <a:xfrm>
            <a:off x="7905902" y="857707"/>
            <a:ext cx="4343400" cy="5772607"/>
          </a:xfrm>
          <a:prstGeom prst="roundRect">
            <a:avLst>
              <a:gd name="adj" fmla="val 739"/>
            </a:avLst>
          </a:prstGeom>
          <a:solidFill>
            <a:srgbClr val="F0F8FF">
              <a:alpha val="60000"/>
            </a:srgbClr>
          </a:solidFill>
          <a:ln w="12700">
            <a:solidFill>
              <a:srgbClr val="4A90E2">
                <a:alpha val="20000"/>
              </a:srgbClr>
            </a:solidFill>
            <a:prstDash val="solid"/>
          </a:ln>
          <a:effectLst>
            <a:outerShdw blurRad="50800" dist="25400" dir="16200000" algn="bl" rotWithShape="0">
              <a:srgbClr val="000000">
                <a:alpha val="3000"/>
              </a:srgbClr>
            </a:outerShdw>
          </a:effectLst>
        </p:spPr>
      </p:sp>
      <p:sp>
        <p:nvSpPr>
          <p:cNvPr id="7" name="Text 5"/>
          <p:cNvSpPr txBox="1"/>
          <p:nvPr/>
        </p:nvSpPr>
        <p:spPr>
          <a:xfrm>
            <a:off x="381305" y="190195"/>
            <a:ext cx="11621110" cy="372161"/>
          </a:xfrm>
          <a:prstGeom prst="rect">
            <a:avLst/>
          </a:prstGeom>
          <a:noFill/>
          <a:ln/>
        </p:spPr>
        <p:txBody>
          <a:bodyPr wrap="square" lIns="0" tIns="0" rIns="0" bIns="0" rtlCol="0" anchor="ctr"/>
          <a:lstStyle/>
          <a:p>
            <a:pPr marL="0" indent="0" algn="l">
              <a:buNone/>
            </a:pPr>
            <a:r>
              <a:rPr lang="en-US" sz="2400" b="1" dirty="0">
                <a:solidFill>
                  <a:srgbClr val="003366"/>
                </a:solidFill>
                <a:latin typeface="Montserrat" pitchFamily="34" charset="0"/>
                <a:ea typeface="Montserrat" pitchFamily="34" charset="-122"/>
                <a:cs typeface="Montserrat" pitchFamily="34" charset="-120"/>
              </a:rPr>
              <a:t>廃棄物処理・環境対策</a:t>
            </a:r>
            <a:endParaRPr lang="en-US" sz="2400" dirty="0"/>
          </a:p>
        </p:txBody>
      </p:sp>
      <p:pic>
        <p:nvPicPr>
          <p:cNvPr id="8" name="Image 0" descr="preencoded.png"/>
          <p:cNvPicPr>
            <a:picLocks noChangeAspect="1"/>
          </p:cNvPicPr>
          <p:nvPr/>
        </p:nvPicPr>
        <p:blipFill>
          <a:blip r:embed="rId2"/>
          <a:srcRect t="-400" b="-400"/>
          <a:stretch/>
        </p:blipFill>
        <p:spPr>
          <a:xfrm>
            <a:off x="381305" y="619049"/>
            <a:ext cx="571500" cy="38405"/>
          </a:xfrm>
          <a:prstGeom prst="rect">
            <a:avLst/>
          </a:prstGeom>
        </p:spPr>
      </p:pic>
      <p:sp>
        <p:nvSpPr>
          <p:cNvPr id="9" name="Shape 6"/>
          <p:cNvSpPr/>
          <p:nvPr/>
        </p:nvSpPr>
        <p:spPr>
          <a:xfrm>
            <a:off x="523951" y="1090879"/>
            <a:ext cx="333756" cy="381305"/>
          </a:xfrm>
          <a:prstGeom prst="roundRect">
            <a:avLst>
              <a:gd name="adj" fmla="val 125245"/>
            </a:avLst>
          </a:prstGeom>
          <a:solidFill>
            <a:srgbClr val="4A90E2">
              <a:alpha val="10000"/>
            </a:srgbClr>
          </a:solidFill>
          <a:ln w="12700">
            <a:solidFill>
              <a:srgbClr val="FFFFFF">
                <a:alpha val="0"/>
              </a:srgbClr>
            </a:solidFill>
            <a:prstDash val="solid"/>
          </a:ln>
        </p:spPr>
      </p:sp>
      <p:pic>
        <p:nvPicPr>
          <p:cNvPr id="10" name="Image 1" descr="preencoded.png"/>
          <p:cNvPicPr>
            <a:picLocks noChangeAspect="1"/>
          </p:cNvPicPr>
          <p:nvPr/>
        </p:nvPicPr>
        <p:blipFill>
          <a:blip r:embed="rId3"/>
          <a:srcRect/>
          <a:stretch/>
        </p:blipFill>
        <p:spPr>
          <a:xfrm>
            <a:off x="594360" y="1185977"/>
            <a:ext cx="190195" cy="190195"/>
          </a:xfrm>
          <a:prstGeom prst="rect">
            <a:avLst/>
          </a:prstGeom>
        </p:spPr>
      </p:pic>
      <p:sp>
        <p:nvSpPr>
          <p:cNvPr id="11" name="Text 7"/>
          <p:cNvSpPr txBox="1"/>
          <p:nvPr/>
        </p:nvSpPr>
        <p:spPr>
          <a:xfrm>
            <a:off x="970178" y="1000354"/>
            <a:ext cx="3086100"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分別ステーション設置・スタッフ配置</a:t>
            </a:r>
            <a:endParaRPr lang="en-US" sz="1000" dirty="0"/>
          </a:p>
        </p:txBody>
      </p:sp>
      <p:sp>
        <p:nvSpPr>
          <p:cNvPr id="12" name="Text 8"/>
          <p:cNvSpPr txBox="1"/>
          <p:nvPr/>
        </p:nvSpPr>
        <p:spPr>
          <a:xfrm>
            <a:off x="970178" y="1209751"/>
            <a:ext cx="2971800" cy="314554"/>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会場内に8箇所の分別ステーションを設置し、専任スタッフ24名を配置</a:t>
            </a:r>
            <a:endParaRPr lang="en-US" sz="800" dirty="0"/>
          </a:p>
        </p:txBody>
      </p:sp>
      <p:sp>
        <p:nvSpPr>
          <p:cNvPr id="13" name="Shape 9"/>
          <p:cNvSpPr/>
          <p:nvPr/>
        </p:nvSpPr>
        <p:spPr>
          <a:xfrm>
            <a:off x="523951" y="1676095"/>
            <a:ext cx="381305" cy="381305"/>
          </a:xfrm>
          <a:prstGeom prst="roundRect">
            <a:avLst>
              <a:gd name="adj" fmla="val 95923"/>
            </a:avLst>
          </a:prstGeom>
          <a:solidFill>
            <a:srgbClr val="4A90E2">
              <a:alpha val="10000"/>
            </a:srgbClr>
          </a:solidFill>
          <a:ln w="12700">
            <a:solidFill>
              <a:srgbClr val="FFFFFF">
                <a:alpha val="0"/>
              </a:srgbClr>
            </a:solidFill>
            <a:prstDash val="solid"/>
          </a:ln>
        </p:spPr>
      </p:sp>
      <p:pic>
        <p:nvPicPr>
          <p:cNvPr id="14" name="Image 2" descr="preencoded.png"/>
          <p:cNvPicPr>
            <a:picLocks noChangeAspect="1"/>
          </p:cNvPicPr>
          <p:nvPr/>
        </p:nvPicPr>
        <p:blipFill>
          <a:blip r:embed="rId4"/>
          <a:srcRect l="-1648" r="-1648"/>
          <a:stretch/>
        </p:blipFill>
        <p:spPr>
          <a:xfrm>
            <a:off x="629107" y="1772107"/>
            <a:ext cx="171907" cy="190195"/>
          </a:xfrm>
          <a:prstGeom prst="rect">
            <a:avLst/>
          </a:prstGeom>
        </p:spPr>
      </p:pic>
      <p:sp>
        <p:nvSpPr>
          <p:cNvPr id="15" name="Text 10"/>
          <p:cNvSpPr txBox="1"/>
          <p:nvPr/>
        </p:nvSpPr>
        <p:spPr>
          <a:xfrm>
            <a:off x="1019556" y="1772107"/>
            <a:ext cx="1152144"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廃棄物処理フロー</a:t>
            </a:r>
            <a:endParaRPr lang="en-US" sz="1000" dirty="0"/>
          </a:p>
        </p:txBody>
      </p:sp>
      <p:sp>
        <p:nvSpPr>
          <p:cNvPr id="16" name="Shape 11"/>
          <p:cNvSpPr/>
          <p:nvPr/>
        </p:nvSpPr>
        <p:spPr>
          <a:xfrm>
            <a:off x="523951" y="2115007"/>
            <a:ext cx="3333902" cy="972007"/>
          </a:xfrm>
          <a:prstGeom prst="roundRect">
            <a:avLst>
              <a:gd name="adj" fmla="val 11067"/>
            </a:avLst>
          </a:prstGeom>
          <a:solidFill>
            <a:srgbClr val="FFFFFF"/>
          </a:solidFill>
          <a:ln w="12700">
            <a:solidFill>
              <a:srgbClr val="FFFFFF">
                <a:alpha val="0"/>
              </a:srgbClr>
            </a:solidFill>
            <a:prstDash val="solid"/>
          </a:ln>
        </p:spPr>
      </p:sp>
      <p:sp>
        <p:nvSpPr>
          <p:cNvPr id="17" name="Text 12"/>
          <p:cNvSpPr txBox="1"/>
          <p:nvPr/>
        </p:nvSpPr>
        <p:spPr>
          <a:xfrm>
            <a:off x="619049" y="2210105"/>
            <a:ext cx="391363"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生ごみ</a:t>
            </a:r>
            <a:endParaRPr lang="en-US" sz="800" dirty="0"/>
          </a:p>
        </p:txBody>
      </p:sp>
      <p:sp>
        <p:nvSpPr>
          <p:cNvPr id="18" name="Text 13"/>
          <p:cNvSpPr txBox="1"/>
          <p:nvPr/>
        </p:nvSpPr>
        <p:spPr>
          <a:xfrm>
            <a:off x="3005633" y="2210105"/>
            <a:ext cx="838505" cy="152705"/>
          </a:xfrm>
          <a:prstGeom prst="rect">
            <a:avLst/>
          </a:prstGeom>
          <a:noFill/>
          <a:ln/>
        </p:spPr>
        <p:txBody>
          <a:bodyPr wrap="square" lIns="0" tIns="0" rIns="0" bIns="0" rtlCol="0" anchor="ctr"/>
          <a:lstStyle/>
          <a:p>
            <a:pPr marL="0" indent="0" algn="l">
              <a:buNone/>
            </a:pPr>
            <a:r>
              <a:rPr lang="en-US" sz="800" dirty="0">
                <a:solidFill>
                  <a:srgbClr val="4A90E2"/>
                </a:solidFill>
                <a:latin typeface="Noto Sans JP" pitchFamily="34" charset="0"/>
                <a:ea typeface="Noto Sans JP" pitchFamily="34" charset="-122"/>
                <a:cs typeface="Noto Sans JP" pitchFamily="34" charset="-120"/>
              </a:rPr>
              <a:t>→ 生ごみ処理場</a:t>
            </a:r>
            <a:endParaRPr lang="en-US" sz="800" dirty="0"/>
          </a:p>
        </p:txBody>
      </p:sp>
      <p:sp>
        <p:nvSpPr>
          <p:cNvPr id="19" name="Text 14"/>
          <p:cNvSpPr txBox="1"/>
          <p:nvPr/>
        </p:nvSpPr>
        <p:spPr>
          <a:xfrm>
            <a:off x="619049" y="2419502"/>
            <a:ext cx="286207"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油脂</a:t>
            </a:r>
            <a:endParaRPr lang="en-US" sz="800" dirty="0"/>
          </a:p>
        </p:txBody>
      </p:sp>
      <p:sp>
        <p:nvSpPr>
          <p:cNvPr id="20" name="Text 15"/>
          <p:cNvSpPr txBox="1"/>
          <p:nvPr/>
        </p:nvSpPr>
        <p:spPr>
          <a:xfrm>
            <a:off x="3215030" y="2419502"/>
            <a:ext cx="629107" cy="152705"/>
          </a:xfrm>
          <a:prstGeom prst="rect">
            <a:avLst/>
          </a:prstGeom>
          <a:noFill/>
          <a:ln/>
        </p:spPr>
        <p:txBody>
          <a:bodyPr wrap="square" lIns="0" tIns="0" rIns="0" bIns="0" rtlCol="0" anchor="ctr"/>
          <a:lstStyle/>
          <a:p>
            <a:pPr marL="0" indent="0" algn="l">
              <a:buNone/>
            </a:pPr>
            <a:r>
              <a:rPr lang="en-US" sz="800" dirty="0">
                <a:solidFill>
                  <a:srgbClr val="4A90E2"/>
                </a:solidFill>
                <a:latin typeface="Noto Sans JP" pitchFamily="34" charset="0"/>
                <a:ea typeface="Noto Sans JP" pitchFamily="34" charset="-122"/>
                <a:cs typeface="Noto Sans JP" pitchFamily="34" charset="-120"/>
              </a:rPr>
              <a:t>→ 専用回収</a:t>
            </a:r>
            <a:endParaRPr lang="en-US" sz="800" dirty="0"/>
          </a:p>
        </p:txBody>
      </p:sp>
      <p:sp>
        <p:nvSpPr>
          <p:cNvPr id="21" name="Text 16"/>
          <p:cNvSpPr txBox="1"/>
          <p:nvPr/>
        </p:nvSpPr>
        <p:spPr>
          <a:xfrm>
            <a:off x="619049" y="2628900"/>
            <a:ext cx="49560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段ボール</a:t>
            </a:r>
            <a:endParaRPr lang="en-US" sz="800" dirty="0"/>
          </a:p>
        </p:txBody>
      </p:sp>
      <p:sp>
        <p:nvSpPr>
          <p:cNvPr id="22" name="Text 17"/>
          <p:cNvSpPr txBox="1"/>
          <p:nvPr/>
        </p:nvSpPr>
        <p:spPr>
          <a:xfrm>
            <a:off x="3115361" y="2628900"/>
            <a:ext cx="724205" cy="152705"/>
          </a:xfrm>
          <a:prstGeom prst="rect">
            <a:avLst/>
          </a:prstGeom>
          <a:noFill/>
          <a:ln/>
        </p:spPr>
        <p:txBody>
          <a:bodyPr wrap="square" lIns="0" tIns="0" rIns="0" bIns="0" rtlCol="0" anchor="ctr"/>
          <a:lstStyle/>
          <a:p>
            <a:pPr marL="0" indent="0" algn="l">
              <a:buNone/>
            </a:pPr>
            <a:r>
              <a:rPr lang="en-US" sz="800" dirty="0">
                <a:solidFill>
                  <a:srgbClr val="4A90E2"/>
                </a:solidFill>
                <a:latin typeface="Noto Sans JP" pitchFamily="34" charset="0"/>
                <a:ea typeface="Noto Sans JP" pitchFamily="34" charset="-122"/>
                <a:cs typeface="Noto Sans JP" pitchFamily="34" charset="-120"/>
              </a:rPr>
              <a:t>→ リサイクル</a:t>
            </a:r>
            <a:endParaRPr lang="en-US" sz="800" dirty="0"/>
          </a:p>
        </p:txBody>
      </p:sp>
      <p:sp>
        <p:nvSpPr>
          <p:cNvPr id="23" name="Text 18"/>
          <p:cNvSpPr txBox="1"/>
          <p:nvPr/>
        </p:nvSpPr>
        <p:spPr>
          <a:xfrm>
            <a:off x="619049" y="2838298"/>
            <a:ext cx="600761"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缶瓶ペット</a:t>
            </a:r>
            <a:endParaRPr lang="en-US" sz="800" dirty="0"/>
          </a:p>
        </p:txBody>
      </p:sp>
      <p:sp>
        <p:nvSpPr>
          <p:cNvPr id="24" name="Text 19"/>
          <p:cNvSpPr txBox="1"/>
          <p:nvPr/>
        </p:nvSpPr>
        <p:spPr>
          <a:xfrm>
            <a:off x="3215030" y="2838298"/>
            <a:ext cx="629107" cy="152705"/>
          </a:xfrm>
          <a:prstGeom prst="rect">
            <a:avLst/>
          </a:prstGeom>
          <a:noFill/>
          <a:ln/>
        </p:spPr>
        <p:txBody>
          <a:bodyPr wrap="square" lIns="0" tIns="0" rIns="0" bIns="0" rtlCol="0" anchor="ctr"/>
          <a:lstStyle/>
          <a:p>
            <a:pPr marL="0" indent="0" algn="l">
              <a:buNone/>
            </a:pPr>
            <a:r>
              <a:rPr lang="en-US" sz="800" dirty="0">
                <a:solidFill>
                  <a:srgbClr val="4A90E2"/>
                </a:solidFill>
                <a:latin typeface="Noto Sans JP" pitchFamily="34" charset="0"/>
                <a:ea typeface="Noto Sans JP" pitchFamily="34" charset="-122"/>
                <a:cs typeface="Noto Sans JP" pitchFamily="34" charset="-120"/>
              </a:rPr>
              <a:t>→ 分別回収</a:t>
            </a:r>
            <a:endParaRPr lang="en-US" sz="800" dirty="0"/>
          </a:p>
        </p:txBody>
      </p:sp>
      <p:sp>
        <p:nvSpPr>
          <p:cNvPr id="25" name="Shape 20"/>
          <p:cNvSpPr/>
          <p:nvPr/>
        </p:nvSpPr>
        <p:spPr>
          <a:xfrm>
            <a:off x="523951" y="3200400"/>
            <a:ext cx="381305" cy="381305"/>
          </a:xfrm>
          <a:prstGeom prst="roundRect">
            <a:avLst>
              <a:gd name="adj" fmla="val 95923"/>
            </a:avLst>
          </a:prstGeom>
          <a:solidFill>
            <a:srgbClr val="4A90E2">
              <a:alpha val="10000"/>
            </a:srgbClr>
          </a:solidFill>
          <a:ln w="12700">
            <a:solidFill>
              <a:srgbClr val="FFFFFF">
                <a:alpha val="0"/>
              </a:srgbClr>
            </a:solidFill>
            <a:prstDash val="solid"/>
          </a:ln>
        </p:spPr>
      </p:sp>
      <p:pic>
        <p:nvPicPr>
          <p:cNvPr id="26" name="Image 3" descr="preencoded.png"/>
          <p:cNvPicPr>
            <a:picLocks noChangeAspect="1"/>
          </p:cNvPicPr>
          <p:nvPr/>
        </p:nvPicPr>
        <p:blipFill>
          <a:blip r:embed="rId5"/>
          <a:srcRect/>
          <a:stretch/>
        </p:blipFill>
        <p:spPr>
          <a:xfrm>
            <a:off x="619049" y="3295498"/>
            <a:ext cx="190195" cy="190195"/>
          </a:xfrm>
          <a:prstGeom prst="rect">
            <a:avLst/>
          </a:prstGeom>
        </p:spPr>
      </p:pic>
      <p:sp>
        <p:nvSpPr>
          <p:cNvPr id="27" name="Text 21"/>
          <p:cNvSpPr txBox="1"/>
          <p:nvPr/>
        </p:nvSpPr>
        <p:spPr>
          <a:xfrm>
            <a:off x="1019556" y="3295498"/>
            <a:ext cx="1440180"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回収ルート・一時集積</a:t>
            </a:r>
            <a:endParaRPr lang="en-US" sz="1000" dirty="0"/>
          </a:p>
        </p:txBody>
      </p:sp>
      <p:sp>
        <p:nvSpPr>
          <p:cNvPr id="28" name="Shape 22"/>
          <p:cNvSpPr/>
          <p:nvPr/>
        </p:nvSpPr>
        <p:spPr>
          <a:xfrm>
            <a:off x="523951" y="3638398"/>
            <a:ext cx="3333902" cy="629107"/>
          </a:xfrm>
          <a:prstGeom prst="roundRect">
            <a:avLst>
              <a:gd name="adj" fmla="val 26427"/>
            </a:avLst>
          </a:prstGeom>
          <a:solidFill>
            <a:srgbClr val="FFFFFF"/>
          </a:solidFill>
          <a:ln w="12700">
            <a:solidFill>
              <a:srgbClr val="FFFFFF">
                <a:alpha val="0"/>
              </a:srgbClr>
            </a:solidFill>
            <a:prstDash val="solid"/>
          </a:ln>
        </p:spPr>
      </p:sp>
      <p:sp>
        <p:nvSpPr>
          <p:cNvPr id="29" name="Text 23"/>
          <p:cNvSpPr txBox="1"/>
          <p:nvPr/>
        </p:nvSpPr>
        <p:spPr>
          <a:xfrm>
            <a:off x="576986" y="3791102"/>
            <a:ext cx="1132027" cy="152705"/>
          </a:xfrm>
          <a:prstGeom prst="rect">
            <a:avLst/>
          </a:prstGeom>
          <a:noFill/>
          <a:ln/>
        </p:spPr>
        <p:txBody>
          <a:bodyPr wrap="square" lIns="0" tIns="0" rIns="0" bIns="0" rtlCol="0" anchor="ctr"/>
          <a:lstStyle/>
          <a:p>
            <a:pPr marL="0" indent="0" algn="ctr">
              <a:buNone/>
            </a:pPr>
            <a:r>
              <a:rPr lang="en-US" sz="800" dirty="0">
                <a:solidFill>
                  <a:srgbClr val="555555"/>
                </a:solidFill>
                <a:latin typeface="Noto Sans JP" pitchFamily="34" charset="0"/>
                <a:ea typeface="Noto Sans JP" pitchFamily="34" charset="-122"/>
                <a:cs typeface="Noto Sans JP" pitchFamily="34" charset="-120"/>
              </a:rPr>
              <a:t>回収頻度</a:t>
            </a:r>
            <a:endParaRPr lang="en-US" sz="800" dirty="0"/>
          </a:p>
        </p:txBody>
      </p:sp>
      <p:sp>
        <p:nvSpPr>
          <p:cNvPr id="30" name="Text 24"/>
          <p:cNvSpPr txBox="1"/>
          <p:nvPr/>
        </p:nvSpPr>
        <p:spPr>
          <a:xfrm>
            <a:off x="576986" y="3981298"/>
            <a:ext cx="1132027" cy="191110"/>
          </a:xfrm>
          <a:prstGeom prst="rect">
            <a:avLst/>
          </a:prstGeom>
          <a:noFill/>
          <a:ln/>
        </p:spPr>
        <p:txBody>
          <a:bodyPr wrap="square" lIns="0" tIns="0" rIns="0" bIns="0" rtlCol="0" anchor="ctr"/>
          <a:lstStyle/>
          <a:p>
            <a:pPr marL="0" indent="0" algn="ctr">
              <a:buNone/>
            </a:pPr>
            <a:r>
              <a:rPr lang="en-US" sz="1000" b="1" dirty="0">
                <a:solidFill>
                  <a:srgbClr val="4A90E2"/>
                </a:solidFill>
                <a:latin typeface="Noto Sans JP" pitchFamily="34" charset="0"/>
                <a:ea typeface="Noto Sans JP" pitchFamily="34" charset="-122"/>
                <a:cs typeface="Noto Sans JP" pitchFamily="34" charset="-120"/>
              </a:rPr>
              <a:t>2時間/回</a:t>
            </a:r>
            <a:endParaRPr lang="en-US" sz="1000" dirty="0"/>
          </a:p>
        </p:txBody>
      </p:sp>
      <p:sp>
        <p:nvSpPr>
          <p:cNvPr id="31" name="Text 25"/>
          <p:cNvSpPr txBox="1"/>
          <p:nvPr/>
        </p:nvSpPr>
        <p:spPr>
          <a:xfrm>
            <a:off x="1624889" y="3791102"/>
            <a:ext cx="1132027" cy="152705"/>
          </a:xfrm>
          <a:prstGeom prst="rect">
            <a:avLst/>
          </a:prstGeom>
          <a:noFill/>
          <a:ln/>
        </p:spPr>
        <p:txBody>
          <a:bodyPr wrap="square" lIns="0" tIns="0" rIns="0" bIns="0" rtlCol="0" anchor="ctr"/>
          <a:lstStyle/>
          <a:p>
            <a:pPr marL="0" indent="0" algn="ctr">
              <a:buNone/>
            </a:pPr>
            <a:r>
              <a:rPr lang="en-US" sz="800" dirty="0">
                <a:solidFill>
                  <a:srgbClr val="555555"/>
                </a:solidFill>
                <a:latin typeface="Noto Sans JP" pitchFamily="34" charset="0"/>
                <a:ea typeface="Noto Sans JP" pitchFamily="34" charset="-122"/>
                <a:cs typeface="Noto Sans JP" pitchFamily="34" charset="-120"/>
              </a:rPr>
              <a:t>集積容量</a:t>
            </a:r>
            <a:endParaRPr lang="en-US" sz="800" dirty="0"/>
          </a:p>
        </p:txBody>
      </p:sp>
      <p:sp>
        <p:nvSpPr>
          <p:cNvPr id="32" name="Text 26"/>
          <p:cNvSpPr txBox="1"/>
          <p:nvPr/>
        </p:nvSpPr>
        <p:spPr>
          <a:xfrm>
            <a:off x="1628546" y="3981298"/>
            <a:ext cx="1124712" cy="191110"/>
          </a:xfrm>
          <a:prstGeom prst="rect">
            <a:avLst/>
          </a:prstGeom>
          <a:noFill/>
          <a:ln/>
        </p:spPr>
        <p:txBody>
          <a:bodyPr wrap="square" lIns="0" tIns="0" rIns="0" bIns="0" rtlCol="0" anchor="ctr"/>
          <a:lstStyle/>
          <a:p>
            <a:pPr marL="0" indent="0" algn="ctr">
              <a:buNone/>
            </a:pPr>
            <a:r>
              <a:rPr lang="en-US" sz="1000" b="1" dirty="0">
                <a:solidFill>
                  <a:srgbClr val="4A90E2"/>
                </a:solidFill>
                <a:latin typeface="Noto Sans JP" pitchFamily="34" charset="0"/>
                <a:ea typeface="Noto Sans JP" pitchFamily="34" charset="-122"/>
                <a:cs typeface="Noto Sans JP" pitchFamily="34" charset="-120"/>
              </a:rPr>
              <a:t>500L/区画</a:t>
            </a:r>
            <a:endParaRPr lang="en-US" sz="1000" dirty="0"/>
          </a:p>
        </p:txBody>
      </p:sp>
      <p:sp>
        <p:nvSpPr>
          <p:cNvPr id="33" name="Text 27"/>
          <p:cNvSpPr txBox="1"/>
          <p:nvPr/>
        </p:nvSpPr>
        <p:spPr>
          <a:xfrm>
            <a:off x="2672791" y="3791102"/>
            <a:ext cx="1132027" cy="152705"/>
          </a:xfrm>
          <a:prstGeom prst="rect">
            <a:avLst/>
          </a:prstGeom>
          <a:noFill/>
          <a:ln/>
        </p:spPr>
        <p:txBody>
          <a:bodyPr wrap="square" lIns="0" tIns="0" rIns="0" bIns="0" rtlCol="0" anchor="ctr"/>
          <a:lstStyle/>
          <a:p>
            <a:pPr marL="0" indent="0" algn="ctr">
              <a:buNone/>
            </a:pPr>
            <a:r>
              <a:rPr lang="en-US" sz="800" dirty="0">
                <a:solidFill>
                  <a:srgbClr val="555555"/>
                </a:solidFill>
                <a:latin typeface="Noto Sans JP" pitchFamily="34" charset="0"/>
                <a:ea typeface="Noto Sans JP" pitchFamily="34" charset="-122"/>
                <a:cs typeface="Noto Sans JP" pitchFamily="34" charset="-120"/>
              </a:rPr>
              <a:t>最終処分</a:t>
            </a:r>
            <a:endParaRPr lang="en-US" sz="800" dirty="0"/>
          </a:p>
        </p:txBody>
      </p:sp>
      <p:sp>
        <p:nvSpPr>
          <p:cNvPr id="34" name="Text 28"/>
          <p:cNvSpPr txBox="1"/>
          <p:nvPr/>
        </p:nvSpPr>
        <p:spPr>
          <a:xfrm>
            <a:off x="2672791" y="3981298"/>
            <a:ext cx="1132027" cy="191110"/>
          </a:xfrm>
          <a:prstGeom prst="rect">
            <a:avLst/>
          </a:prstGeom>
          <a:noFill/>
          <a:ln/>
        </p:spPr>
        <p:txBody>
          <a:bodyPr wrap="square" lIns="0" tIns="0" rIns="0" bIns="0" rtlCol="0" anchor="ctr"/>
          <a:lstStyle/>
          <a:p>
            <a:pPr marL="0" indent="0" algn="ctr">
              <a:buNone/>
            </a:pPr>
            <a:r>
              <a:rPr lang="en-US" sz="1000" b="1" dirty="0">
                <a:solidFill>
                  <a:srgbClr val="4A90E2"/>
                </a:solidFill>
                <a:latin typeface="Noto Sans JP" pitchFamily="34" charset="0"/>
                <a:ea typeface="Noto Sans JP" pitchFamily="34" charset="-122"/>
                <a:cs typeface="Noto Sans JP" pitchFamily="34" charset="-120"/>
              </a:rPr>
              <a:t>委託業者</a:t>
            </a:r>
            <a:endParaRPr lang="en-US" sz="1000" dirty="0"/>
          </a:p>
        </p:txBody>
      </p:sp>
      <p:sp>
        <p:nvSpPr>
          <p:cNvPr id="35" name="Shape 29"/>
          <p:cNvSpPr/>
          <p:nvPr/>
        </p:nvSpPr>
        <p:spPr>
          <a:xfrm>
            <a:off x="523951" y="4381805"/>
            <a:ext cx="381305" cy="381305"/>
          </a:xfrm>
          <a:prstGeom prst="roundRect">
            <a:avLst>
              <a:gd name="adj" fmla="val 95923"/>
            </a:avLst>
          </a:prstGeom>
          <a:solidFill>
            <a:srgbClr val="4A90E2">
              <a:alpha val="10000"/>
            </a:srgbClr>
          </a:solidFill>
          <a:ln w="12700">
            <a:solidFill>
              <a:srgbClr val="FFFFFF">
                <a:alpha val="0"/>
              </a:srgbClr>
            </a:solidFill>
            <a:prstDash val="solid"/>
          </a:ln>
        </p:spPr>
      </p:sp>
      <p:pic>
        <p:nvPicPr>
          <p:cNvPr id="36" name="Image 4" descr="preencoded.png"/>
          <p:cNvPicPr>
            <a:picLocks noChangeAspect="1"/>
          </p:cNvPicPr>
          <p:nvPr/>
        </p:nvPicPr>
        <p:blipFill>
          <a:blip r:embed="rId6"/>
          <a:srcRect/>
          <a:stretch/>
        </p:blipFill>
        <p:spPr>
          <a:xfrm>
            <a:off x="619049" y="4476902"/>
            <a:ext cx="190195" cy="190195"/>
          </a:xfrm>
          <a:prstGeom prst="rect">
            <a:avLst/>
          </a:prstGeom>
        </p:spPr>
      </p:pic>
      <p:sp>
        <p:nvSpPr>
          <p:cNvPr id="37" name="Text 30"/>
          <p:cNvSpPr txBox="1"/>
          <p:nvPr/>
        </p:nvSpPr>
        <p:spPr>
          <a:xfrm>
            <a:off x="1019556" y="4476902"/>
            <a:ext cx="1718158"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リサイクル・リユース比率</a:t>
            </a:r>
            <a:endParaRPr lang="en-US" sz="1000" dirty="0"/>
          </a:p>
        </p:txBody>
      </p:sp>
      <p:pic>
        <p:nvPicPr>
          <p:cNvPr id="38" name="Image 5" descr="preencoded.png"/>
          <p:cNvPicPr>
            <a:picLocks noChangeAspect="1"/>
          </p:cNvPicPr>
          <p:nvPr/>
        </p:nvPicPr>
        <p:blipFill>
          <a:blip r:embed="rId7"/>
          <a:srcRect l="-208" r="-208"/>
          <a:stretch/>
        </p:blipFill>
        <p:spPr>
          <a:xfrm>
            <a:off x="523951" y="4862779"/>
            <a:ext cx="3016606" cy="75895"/>
          </a:xfrm>
          <a:prstGeom prst="rect">
            <a:avLst/>
          </a:prstGeom>
        </p:spPr>
      </p:pic>
      <p:pic>
        <p:nvPicPr>
          <p:cNvPr id="39" name="Image 6" descr="preencoded.png"/>
          <p:cNvPicPr>
            <a:picLocks noChangeAspect="1"/>
          </p:cNvPicPr>
          <p:nvPr/>
        </p:nvPicPr>
        <p:blipFill>
          <a:blip r:embed="rId8"/>
          <a:srcRect l="-205" r="-205"/>
          <a:stretch/>
        </p:blipFill>
        <p:spPr>
          <a:xfrm>
            <a:off x="523951" y="4862779"/>
            <a:ext cx="2262226" cy="75895"/>
          </a:xfrm>
          <a:prstGeom prst="rect">
            <a:avLst/>
          </a:prstGeom>
        </p:spPr>
      </p:pic>
      <p:sp>
        <p:nvSpPr>
          <p:cNvPr id="40" name="Text 31"/>
          <p:cNvSpPr txBox="1"/>
          <p:nvPr/>
        </p:nvSpPr>
        <p:spPr>
          <a:xfrm>
            <a:off x="3616452" y="4819802"/>
            <a:ext cx="324612" cy="162763"/>
          </a:xfrm>
          <a:prstGeom prst="rect">
            <a:avLst/>
          </a:prstGeom>
          <a:noFill/>
          <a:ln/>
        </p:spPr>
        <p:txBody>
          <a:bodyPr wrap="square" lIns="0" tIns="0" rIns="0" bIns="0" rtlCol="0" anchor="ctr"/>
          <a:lstStyle/>
          <a:p>
            <a:pPr marL="0" indent="0" algn="l">
              <a:buNone/>
            </a:pPr>
            <a:r>
              <a:rPr lang="en-US" sz="900" b="1" dirty="0">
                <a:solidFill>
                  <a:srgbClr val="4A90E2"/>
                </a:solidFill>
                <a:latin typeface="Noto Sans JP" pitchFamily="34" charset="0"/>
                <a:ea typeface="Noto Sans JP" pitchFamily="34" charset="-122"/>
                <a:cs typeface="Noto Sans JP" pitchFamily="34" charset="-120"/>
              </a:rPr>
              <a:t>75%</a:t>
            </a:r>
            <a:endParaRPr lang="en-US" sz="900" dirty="0"/>
          </a:p>
        </p:txBody>
      </p:sp>
      <p:sp>
        <p:nvSpPr>
          <p:cNvPr id="41" name="Shape 32"/>
          <p:cNvSpPr/>
          <p:nvPr/>
        </p:nvSpPr>
        <p:spPr>
          <a:xfrm>
            <a:off x="4286707" y="1012241"/>
            <a:ext cx="381305" cy="381305"/>
          </a:xfrm>
          <a:prstGeom prst="roundRect">
            <a:avLst>
              <a:gd name="adj" fmla="val 95923"/>
            </a:avLst>
          </a:prstGeom>
          <a:solidFill>
            <a:srgbClr val="4A90E2">
              <a:alpha val="10000"/>
            </a:srgbClr>
          </a:solidFill>
          <a:ln w="12700">
            <a:solidFill>
              <a:srgbClr val="FFFFFF">
                <a:alpha val="0"/>
              </a:srgbClr>
            </a:solidFill>
            <a:prstDash val="solid"/>
          </a:ln>
        </p:spPr>
      </p:sp>
      <p:pic>
        <p:nvPicPr>
          <p:cNvPr id="42" name="Image 7" descr="preencoded.png"/>
          <p:cNvPicPr>
            <a:picLocks noChangeAspect="1"/>
          </p:cNvPicPr>
          <p:nvPr/>
        </p:nvPicPr>
        <p:blipFill>
          <a:blip r:embed="rId9"/>
          <a:srcRect/>
          <a:stretch/>
        </p:blipFill>
        <p:spPr>
          <a:xfrm>
            <a:off x="4381805" y="1107338"/>
            <a:ext cx="190195" cy="190195"/>
          </a:xfrm>
          <a:prstGeom prst="rect">
            <a:avLst/>
          </a:prstGeom>
        </p:spPr>
      </p:pic>
      <p:sp>
        <p:nvSpPr>
          <p:cNvPr id="43" name="Text 33"/>
          <p:cNvSpPr txBox="1"/>
          <p:nvPr/>
        </p:nvSpPr>
        <p:spPr>
          <a:xfrm>
            <a:off x="4781398" y="1000354"/>
            <a:ext cx="2016252"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リユース食器・デポジット方式</a:t>
            </a:r>
            <a:endParaRPr lang="en-US" sz="1000" dirty="0"/>
          </a:p>
        </p:txBody>
      </p:sp>
      <p:sp>
        <p:nvSpPr>
          <p:cNvPr id="44" name="Text 34"/>
          <p:cNvSpPr txBox="1"/>
          <p:nvPr/>
        </p:nvSpPr>
        <p:spPr>
          <a:xfrm>
            <a:off x="4781398" y="1209751"/>
            <a:ext cx="2016252" cy="162763"/>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環境配慮型の食器提供システムを導入</a:t>
            </a:r>
            <a:endParaRPr lang="en-US" sz="800" dirty="0"/>
          </a:p>
        </p:txBody>
      </p:sp>
      <p:sp>
        <p:nvSpPr>
          <p:cNvPr id="45" name="Shape 35"/>
          <p:cNvSpPr/>
          <p:nvPr/>
        </p:nvSpPr>
        <p:spPr>
          <a:xfrm>
            <a:off x="4286707" y="1518818"/>
            <a:ext cx="3333902" cy="914400"/>
          </a:xfrm>
          <a:prstGeom prst="roundRect">
            <a:avLst>
              <a:gd name="adj" fmla="val 12500"/>
            </a:avLst>
          </a:prstGeom>
          <a:solidFill>
            <a:srgbClr val="FFFFFF"/>
          </a:solidFill>
          <a:ln w="12700">
            <a:solidFill>
              <a:srgbClr val="FFFFFF">
                <a:alpha val="0"/>
              </a:srgbClr>
            </a:solidFill>
            <a:prstDash val="solid"/>
          </a:ln>
        </p:spPr>
      </p:sp>
      <p:sp>
        <p:nvSpPr>
          <p:cNvPr id="46" name="Text 36"/>
          <p:cNvSpPr txBox="1"/>
          <p:nvPr/>
        </p:nvSpPr>
        <p:spPr>
          <a:xfrm>
            <a:off x="4381805" y="1633118"/>
            <a:ext cx="1019556"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リユース食器導入率</a:t>
            </a:r>
            <a:endParaRPr lang="en-US" sz="800" dirty="0"/>
          </a:p>
        </p:txBody>
      </p:sp>
      <p:sp>
        <p:nvSpPr>
          <p:cNvPr id="47" name="Shape 37"/>
          <p:cNvSpPr/>
          <p:nvPr/>
        </p:nvSpPr>
        <p:spPr>
          <a:xfrm>
            <a:off x="7150608" y="1614830"/>
            <a:ext cx="381305" cy="190195"/>
          </a:xfrm>
          <a:prstGeom prst="roundRect">
            <a:avLst>
              <a:gd name="adj" fmla="val 480770"/>
            </a:avLst>
          </a:prstGeom>
          <a:solidFill>
            <a:srgbClr val="2E7D32">
              <a:alpha val="10000"/>
            </a:srgbClr>
          </a:solidFill>
          <a:ln w="12700">
            <a:solidFill>
              <a:srgbClr val="FFFFFF">
                <a:alpha val="0"/>
              </a:srgbClr>
            </a:solidFill>
            <a:prstDash val="solid"/>
          </a:ln>
        </p:spPr>
      </p:sp>
      <p:sp>
        <p:nvSpPr>
          <p:cNvPr id="48" name="Text 38"/>
          <p:cNvSpPr txBox="1"/>
          <p:nvPr/>
        </p:nvSpPr>
        <p:spPr>
          <a:xfrm>
            <a:off x="7150608" y="1614830"/>
            <a:ext cx="438912"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85%</a:t>
            </a:r>
            <a:endParaRPr lang="en-US" sz="800" dirty="0"/>
          </a:p>
        </p:txBody>
      </p:sp>
      <p:sp>
        <p:nvSpPr>
          <p:cNvPr id="49" name="Text 39"/>
          <p:cNvSpPr txBox="1"/>
          <p:nvPr/>
        </p:nvSpPr>
        <p:spPr>
          <a:xfrm>
            <a:off x="4381805" y="1900123"/>
            <a:ext cx="914400"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デポジット返却率</a:t>
            </a:r>
            <a:endParaRPr lang="en-US" sz="800" dirty="0"/>
          </a:p>
        </p:txBody>
      </p:sp>
      <p:sp>
        <p:nvSpPr>
          <p:cNvPr id="50" name="Shape 40"/>
          <p:cNvSpPr/>
          <p:nvPr/>
        </p:nvSpPr>
        <p:spPr>
          <a:xfrm>
            <a:off x="7150608" y="1880921"/>
            <a:ext cx="381305" cy="190195"/>
          </a:xfrm>
          <a:prstGeom prst="roundRect">
            <a:avLst>
              <a:gd name="adj" fmla="val 480770"/>
            </a:avLst>
          </a:prstGeom>
          <a:solidFill>
            <a:srgbClr val="2E7D32">
              <a:alpha val="10000"/>
            </a:srgbClr>
          </a:solidFill>
          <a:ln w="12700">
            <a:solidFill>
              <a:srgbClr val="FFFFFF">
                <a:alpha val="0"/>
              </a:srgbClr>
            </a:solidFill>
            <a:prstDash val="solid"/>
          </a:ln>
        </p:spPr>
      </p:sp>
      <p:sp>
        <p:nvSpPr>
          <p:cNvPr id="51" name="Text 41"/>
          <p:cNvSpPr txBox="1"/>
          <p:nvPr/>
        </p:nvSpPr>
        <p:spPr>
          <a:xfrm>
            <a:off x="7150608" y="1880921"/>
            <a:ext cx="438912"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92%</a:t>
            </a:r>
            <a:endParaRPr lang="en-US" sz="800" dirty="0"/>
          </a:p>
        </p:txBody>
      </p:sp>
      <p:sp>
        <p:nvSpPr>
          <p:cNvPr id="52" name="Text 42"/>
          <p:cNvSpPr txBox="1"/>
          <p:nvPr/>
        </p:nvSpPr>
        <p:spPr>
          <a:xfrm>
            <a:off x="4381805" y="2167128"/>
            <a:ext cx="705002"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廃棄物削減量</a:t>
            </a:r>
            <a:endParaRPr lang="en-US" sz="800" dirty="0"/>
          </a:p>
        </p:txBody>
      </p:sp>
      <p:sp>
        <p:nvSpPr>
          <p:cNvPr id="53" name="Shape 43"/>
          <p:cNvSpPr/>
          <p:nvPr/>
        </p:nvSpPr>
        <p:spPr>
          <a:xfrm>
            <a:off x="7150608" y="2147926"/>
            <a:ext cx="381305" cy="190195"/>
          </a:xfrm>
          <a:prstGeom prst="roundRect">
            <a:avLst>
              <a:gd name="adj" fmla="val 480770"/>
            </a:avLst>
          </a:prstGeom>
          <a:solidFill>
            <a:srgbClr val="2E7D32">
              <a:alpha val="10000"/>
            </a:srgbClr>
          </a:solidFill>
          <a:ln w="12700">
            <a:solidFill>
              <a:srgbClr val="FFFFFF">
                <a:alpha val="0"/>
              </a:srgbClr>
            </a:solidFill>
            <a:prstDash val="solid"/>
          </a:ln>
        </p:spPr>
      </p:sp>
      <p:sp>
        <p:nvSpPr>
          <p:cNvPr id="54" name="Text 44"/>
          <p:cNvSpPr txBox="1"/>
          <p:nvPr/>
        </p:nvSpPr>
        <p:spPr>
          <a:xfrm>
            <a:off x="7150608" y="2147926"/>
            <a:ext cx="438912" cy="191110"/>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30%</a:t>
            </a:r>
            <a:endParaRPr lang="en-US" sz="800" dirty="0"/>
          </a:p>
        </p:txBody>
      </p:sp>
      <p:sp>
        <p:nvSpPr>
          <p:cNvPr id="55" name="Shape 45"/>
          <p:cNvSpPr/>
          <p:nvPr/>
        </p:nvSpPr>
        <p:spPr>
          <a:xfrm>
            <a:off x="4286707" y="2547518"/>
            <a:ext cx="381305" cy="381305"/>
          </a:xfrm>
          <a:prstGeom prst="roundRect">
            <a:avLst>
              <a:gd name="adj" fmla="val 95923"/>
            </a:avLst>
          </a:prstGeom>
          <a:solidFill>
            <a:srgbClr val="4A90E2">
              <a:alpha val="10000"/>
            </a:srgbClr>
          </a:solidFill>
          <a:ln w="12700">
            <a:solidFill>
              <a:srgbClr val="FFFFFF">
                <a:alpha val="0"/>
              </a:srgbClr>
            </a:solidFill>
            <a:prstDash val="solid"/>
          </a:ln>
        </p:spPr>
      </p:sp>
      <p:pic>
        <p:nvPicPr>
          <p:cNvPr id="56" name="Image 8" descr="preencoded.png"/>
          <p:cNvPicPr>
            <a:picLocks noChangeAspect="1"/>
          </p:cNvPicPr>
          <p:nvPr/>
        </p:nvPicPr>
        <p:blipFill>
          <a:blip r:embed="rId10"/>
          <a:srcRect l="-1282" r="-1282"/>
          <a:stretch/>
        </p:blipFill>
        <p:spPr>
          <a:xfrm>
            <a:off x="4367174" y="2643530"/>
            <a:ext cx="219456" cy="190195"/>
          </a:xfrm>
          <a:prstGeom prst="rect">
            <a:avLst/>
          </a:prstGeom>
        </p:spPr>
      </p:pic>
      <p:sp>
        <p:nvSpPr>
          <p:cNvPr id="57" name="Text 46"/>
          <p:cNvSpPr txBox="1"/>
          <p:nvPr/>
        </p:nvSpPr>
        <p:spPr>
          <a:xfrm>
            <a:off x="4781398" y="2643530"/>
            <a:ext cx="1728216"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騒音・振動・粉じん抑制策</a:t>
            </a:r>
            <a:endParaRPr lang="en-US" sz="1000" dirty="0"/>
          </a:p>
        </p:txBody>
      </p:sp>
      <p:sp>
        <p:nvSpPr>
          <p:cNvPr id="58" name="Shape 47"/>
          <p:cNvSpPr/>
          <p:nvPr/>
        </p:nvSpPr>
        <p:spPr>
          <a:xfrm>
            <a:off x="4286707" y="2986430"/>
            <a:ext cx="3333902" cy="724205"/>
          </a:xfrm>
          <a:prstGeom prst="roundRect">
            <a:avLst>
              <a:gd name="adj" fmla="val 19936"/>
            </a:avLst>
          </a:prstGeom>
          <a:solidFill>
            <a:srgbClr val="FFFFFF"/>
          </a:solidFill>
          <a:ln w="12700">
            <a:solidFill>
              <a:srgbClr val="FFFFFF">
                <a:alpha val="0"/>
              </a:srgbClr>
            </a:solidFill>
            <a:prstDash val="solid"/>
          </a:ln>
        </p:spPr>
      </p:sp>
      <p:sp>
        <p:nvSpPr>
          <p:cNvPr id="59" name="Text 48"/>
          <p:cNvSpPr txBox="1"/>
          <p:nvPr/>
        </p:nvSpPr>
        <p:spPr>
          <a:xfrm>
            <a:off x="4381805" y="3081528"/>
            <a:ext cx="600761"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騒音規制値</a:t>
            </a:r>
            <a:endParaRPr lang="en-US" sz="800" dirty="0"/>
          </a:p>
        </p:txBody>
      </p:sp>
      <p:sp>
        <p:nvSpPr>
          <p:cNvPr id="60" name="Text 49"/>
          <p:cNvSpPr txBox="1"/>
          <p:nvPr/>
        </p:nvSpPr>
        <p:spPr>
          <a:xfrm>
            <a:off x="7064654" y="3081528"/>
            <a:ext cx="543154" cy="152705"/>
          </a:xfrm>
          <a:prstGeom prst="rect">
            <a:avLst/>
          </a:prstGeom>
          <a:noFill/>
          <a:ln/>
        </p:spPr>
        <p:txBody>
          <a:bodyPr wrap="square" lIns="0" tIns="0" rIns="0" bIns="0" rtlCol="0" anchor="ctr"/>
          <a:lstStyle/>
          <a:p>
            <a:pPr marL="0" indent="0" algn="l">
              <a:buNone/>
            </a:pPr>
            <a:r>
              <a:rPr lang="en-US" sz="800" dirty="0">
                <a:solidFill>
                  <a:srgbClr val="4A90E2"/>
                </a:solidFill>
                <a:latin typeface="Noto Sans JP" pitchFamily="34" charset="0"/>
                <a:ea typeface="Noto Sans JP" pitchFamily="34" charset="-122"/>
                <a:cs typeface="Noto Sans JP" pitchFamily="34" charset="-120"/>
              </a:rPr>
              <a:t>65dB以下</a:t>
            </a:r>
            <a:endParaRPr lang="en-US" sz="800" dirty="0"/>
          </a:p>
        </p:txBody>
      </p:sp>
      <p:sp>
        <p:nvSpPr>
          <p:cNvPr id="61" name="Text 50"/>
          <p:cNvSpPr txBox="1"/>
          <p:nvPr/>
        </p:nvSpPr>
        <p:spPr>
          <a:xfrm>
            <a:off x="4381805" y="3271723"/>
            <a:ext cx="495605"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振動規制</a:t>
            </a:r>
            <a:endParaRPr lang="en-US" sz="800" dirty="0"/>
          </a:p>
        </p:txBody>
      </p:sp>
      <p:sp>
        <p:nvSpPr>
          <p:cNvPr id="62" name="Text 51"/>
          <p:cNvSpPr txBox="1"/>
          <p:nvPr/>
        </p:nvSpPr>
        <p:spPr>
          <a:xfrm>
            <a:off x="7064654" y="3271723"/>
            <a:ext cx="543154" cy="152705"/>
          </a:xfrm>
          <a:prstGeom prst="rect">
            <a:avLst/>
          </a:prstGeom>
          <a:noFill/>
          <a:ln/>
        </p:spPr>
        <p:txBody>
          <a:bodyPr wrap="square" lIns="0" tIns="0" rIns="0" bIns="0" rtlCol="0" anchor="ctr"/>
          <a:lstStyle/>
          <a:p>
            <a:pPr marL="0" indent="0" algn="l">
              <a:buNone/>
            </a:pPr>
            <a:r>
              <a:rPr lang="en-US" sz="800" dirty="0">
                <a:solidFill>
                  <a:srgbClr val="4A90E2"/>
                </a:solidFill>
                <a:latin typeface="Noto Sans JP" pitchFamily="34" charset="0"/>
                <a:ea typeface="Noto Sans JP" pitchFamily="34" charset="-122"/>
                <a:cs typeface="Noto Sans JP" pitchFamily="34" charset="-120"/>
              </a:rPr>
              <a:t>70dB以下</a:t>
            </a:r>
            <a:endParaRPr lang="en-US" sz="800" dirty="0"/>
          </a:p>
        </p:txBody>
      </p:sp>
      <p:sp>
        <p:nvSpPr>
          <p:cNvPr id="63" name="Text 52"/>
          <p:cNvSpPr txBox="1"/>
          <p:nvPr/>
        </p:nvSpPr>
        <p:spPr>
          <a:xfrm>
            <a:off x="4381805" y="3461918"/>
            <a:ext cx="600761"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粉じん対策</a:t>
            </a:r>
            <a:endParaRPr lang="en-US" sz="800" dirty="0"/>
          </a:p>
        </p:txBody>
      </p:sp>
      <p:sp>
        <p:nvSpPr>
          <p:cNvPr id="64" name="Text 53"/>
          <p:cNvSpPr txBox="1"/>
          <p:nvPr/>
        </p:nvSpPr>
        <p:spPr>
          <a:xfrm>
            <a:off x="6943039" y="3461918"/>
            <a:ext cx="667512" cy="152705"/>
          </a:xfrm>
          <a:prstGeom prst="rect">
            <a:avLst/>
          </a:prstGeom>
          <a:noFill/>
          <a:ln/>
        </p:spPr>
        <p:txBody>
          <a:bodyPr wrap="square" lIns="0" tIns="0" rIns="0" bIns="0" rtlCol="0" anchor="ctr"/>
          <a:lstStyle/>
          <a:p>
            <a:pPr marL="0" indent="0" algn="l">
              <a:buNone/>
            </a:pPr>
            <a:r>
              <a:rPr lang="en-US" sz="800" dirty="0">
                <a:solidFill>
                  <a:srgbClr val="4A90E2"/>
                </a:solidFill>
                <a:latin typeface="Noto Sans JP" pitchFamily="34" charset="0"/>
                <a:ea typeface="Noto Sans JP" pitchFamily="34" charset="-122"/>
                <a:cs typeface="Noto Sans JP" pitchFamily="34" charset="-120"/>
              </a:rPr>
              <a:t>散水+カバー</a:t>
            </a:r>
            <a:endParaRPr lang="en-US" sz="800" dirty="0"/>
          </a:p>
        </p:txBody>
      </p:sp>
      <p:sp>
        <p:nvSpPr>
          <p:cNvPr id="65" name="Shape 54"/>
          <p:cNvSpPr/>
          <p:nvPr/>
        </p:nvSpPr>
        <p:spPr>
          <a:xfrm>
            <a:off x="4286707" y="3824021"/>
            <a:ext cx="381305" cy="381305"/>
          </a:xfrm>
          <a:prstGeom prst="roundRect">
            <a:avLst>
              <a:gd name="adj" fmla="val 95923"/>
            </a:avLst>
          </a:prstGeom>
          <a:solidFill>
            <a:srgbClr val="4A90E2">
              <a:alpha val="10000"/>
            </a:srgbClr>
          </a:solidFill>
          <a:ln w="12700">
            <a:solidFill>
              <a:srgbClr val="FFFFFF">
                <a:alpha val="0"/>
              </a:srgbClr>
            </a:solidFill>
            <a:prstDash val="solid"/>
          </a:ln>
        </p:spPr>
      </p:sp>
      <p:pic>
        <p:nvPicPr>
          <p:cNvPr id="66" name="Image 9" descr="preencoded.png"/>
          <p:cNvPicPr>
            <a:picLocks noChangeAspect="1"/>
          </p:cNvPicPr>
          <p:nvPr/>
        </p:nvPicPr>
        <p:blipFill>
          <a:blip r:embed="rId11"/>
          <a:srcRect/>
          <a:stretch/>
        </p:blipFill>
        <p:spPr>
          <a:xfrm>
            <a:off x="4381805" y="3919118"/>
            <a:ext cx="190195" cy="190195"/>
          </a:xfrm>
          <a:prstGeom prst="rect">
            <a:avLst/>
          </a:prstGeom>
        </p:spPr>
      </p:pic>
      <p:sp>
        <p:nvSpPr>
          <p:cNvPr id="67" name="Text 55"/>
          <p:cNvSpPr txBox="1"/>
          <p:nvPr/>
        </p:nvSpPr>
        <p:spPr>
          <a:xfrm>
            <a:off x="4781398" y="3919118"/>
            <a:ext cx="1296619"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野生生物・植生保護</a:t>
            </a:r>
            <a:endParaRPr lang="en-US" sz="1000" dirty="0"/>
          </a:p>
        </p:txBody>
      </p:sp>
      <p:sp>
        <p:nvSpPr>
          <p:cNvPr id="68" name="Shape 56"/>
          <p:cNvSpPr/>
          <p:nvPr/>
        </p:nvSpPr>
        <p:spPr>
          <a:xfrm>
            <a:off x="4286707" y="4262018"/>
            <a:ext cx="914400" cy="181051"/>
          </a:xfrm>
          <a:prstGeom prst="roundRect">
            <a:avLst>
              <a:gd name="adj" fmla="val 505051"/>
            </a:avLst>
          </a:prstGeom>
          <a:solidFill>
            <a:srgbClr val="2E7D32">
              <a:alpha val="10000"/>
            </a:srgbClr>
          </a:solidFill>
          <a:ln w="12700">
            <a:solidFill>
              <a:srgbClr val="FFFFFF">
                <a:alpha val="0"/>
              </a:srgbClr>
            </a:solidFill>
            <a:prstDash val="solid"/>
          </a:ln>
        </p:spPr>
      </p:sp>
      <p:sp>
        <p:nvSpPr>
          <p:cNvPr id="69" name="Text 57"/>
          <p:cNvSpPr txBox="1"/>
          <p:nvPr/>
        </p:nvSpPr>
        <p:spPr>
          <a:xfrm>
            <a:off x="4286707" y="4262018"/>
            <a:ext cx="972007"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立入制限区域設定</a:t>
            </a:r>
            <a:endParaRPr lang="en-US" sz="800" dirty="0"/>
          </a:p>
        </p:txBody>
      </p:sp>
      <p:sp>
        <p:nvSpPr>
          <p:cNvPr id="70" name="Shape 58"/>
          <p:cNvSpPr/>
          <p:nvPr/>
        </p:nvSpPr>
        <p:spPr>
          <a:xfrm>
            <a:off x="5277002" y="4262018"/>
            <a:ext cx="533095" cy="181051"/>
          </a:xfrm>
          <a:prstGeom prst="roundRect">
            <a:avLst>
              <a:gd name="adj" fmla="val 505051"/>
            </a:avLst>
          </a:prstGeom>
          <a:solidFill>
            <a:srgbClr val="2E7D32">
              <a:alpha val="10000"/>
            </a:srgbClr>
          </a:solidFill>
          <a:ln w="12700">
            <a:solidFill>
              <a:srgbClr val="FFFFFF">
                <a:alpha val="0"/>
              </a:srgbClr>
            </a:solidFill>
            <a:prstDash val="solid"/>
          </a:ln>
        </p:spPr>
      </p:sp>
      <p:sp>
        <p:nvSpPr>
          <p:cNvPr id="71" name="Text 59"/>
          <p:cNvSpPr txBox="1"/>
          <p:nvPr/>
        </p:nvSpPr>
        <p:spPr>
          <a:xfrm>
            <a:off x="5277002" y="4262018"/>
            <a:ext cx="590702"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植生保護</a:t>
            </a:r>
            <a:endParaRPr lang="en-US" sz="800" dirty="0"/>
          </a:p>
        </p:txBody>
      </p:sp>
      <p:sp>
        <p:nvSpPr>
          <p:cNvPr id="72" name="Shape 60"/>
          <p:cNvSpPr/>
          <p:nvPr/>
        </p:nvSpPr>
        <p:spPr>
          <a:xfrm>
            <a:off x="5886907" y="4262018"/>
            <a:ext cx="724205" cy="181051"/>
          </a:xfrm>
          <a:prstGeom prst="roundRect">
            <a:avLst>
              <a:gd name="adj" fmla="val 505051"/>
            </a:avLst>
          </a:prstGeom>
          <a:solidFill>
            <a:srgbClr val="2E7D32">
              <a:alpha val="10000"/>
            </a:srgbClr>
          </a:solidFill>
          <a:ln w="12700">
            <a:solidFill>
              <a:srgbClr val="FFFFFF">
                <a:alpha val="0"/>
              </a:srgbClr>
            </a:solidFill>
            <a:prstDash val="solid"/>
          </a:ln>
        </p:spPr>
      </p:sp>
      <p:sp>
        <p:nvSpPr>
          <p:cNvPr id="73" name="Text 61"/>
          <p:cNvSpPr txBox="1"/>
          <p:nvPr/>
        </p:nvSpPr>
        <p:spPr>
          <a:xfrm>
            <a:off x="5886907" y="4262018"/>
            <a:ext cx="781812"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野生動物保護</a:t>
            </a:r>
            <a:endParaRPr lang="en-US" sz="800" dirty="0"/>
          </a:p>
        </p:txBody>
      </p:sp>
      <p:sp>
        <p:nvSpPr>
          <p:cNvPr id="74" name="Shape 62"/>
          <p:cNvSpPr/>
          <p:nvPr/>
        </p:nvSpPr>
        <p:spPr>
          <a:xfrm>
            <a:off x="8048549" y="1012241"/>
            <a:ext cx="381305" cy="381305"/>
          </a:xfrm>
          <a:prstGeom prst="roundRect">
            <a:avLst>
              <a:gd name="adj" fmla="val 95923"/>
            </a:avLst>
          </a:prstGeom>
          <a:solidFill>
            <a:srgbClr val="4A90E2">
              <a:alpha val="10000"/>
            </a:srgbClr>
          </a:solidFill>
          <a:ln w="12700">
            <a:solidFill>
              <a:srgbClr val="FFFFFF">
                <a:alpha val="0"/>
              </a:srgbClr>
            </a:solidFill>
            <a:prstDash val="solid"/>
          </a:ln>
        </p:spPr>
      </p:sp>
      <p:pic>
        <p:nvPicPr>
          <p:cNvPr id="75" name="Image 10" descr="preencoded.png"/>
          <p:cNvPicPr>
            <a:picLocks noChangeAspect="1"/>
          </p:cNvPicPr>
          <p:nvPr/>
        </p:nvPicPr>
        <p:blipFill>
          <a:blip r:embed="rId12"/>
          <a:srcRect/>
          <a:stretch/>
        </p:blipFill>
        <p:spPr>
          <a:xfrm>
            <a:off x="8143646" y="1107338"/>
            <a:ext cx="190195" cy="190195"/>
          </a:xfrm>
          <a:prstGeom prst="rect">
            <a:avLst/>
          </a:prstGeom>
        </p:spPr>
      </p:pic>
      <p:sp>
        <p:nvSpPr>
          <p:cNvPr id="76" name="Text 63"/>
          <p:cNvSpPr txBox="1"/>
          <p:nvPr/>
        </p:nvSpPr>
        <p:spPr>
          <a:xfrm>
            <a:off x="8544154" y="1000354"/>
            <a:ext cx="2724912"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カーボンフットプリント把握・輸送最適化</a:t>
            </a:r>
            <a:endParaRPr lang="en-US" sz="1000" dirty="0"/>
          </a:p>
        </p:txBody>
      </p:sp>
      <p:sp>
        <p:nvSpPr>
          <p:cNvPr id="77" name="Text 64"/>
          <p:cNvSpPr txBox="1"/>
          <p:nvPr/>
        </p:nvSpPr>
        <p:spPr>
          <a:xfrm>
            <a:off x="8544154" y="1209751"/>
            <a:ext cx="2724912" cy="162763"/>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環境負荷の可視化と輸送の最適化</a:t>
            </a:r>
            <a:endParaRPr lang="en-US" sz="800" dirty="0"/>
          </a:p>
        </p:txBody>
      </p:sp>
      <p:sp>
        <p:nvSpPr>
          <p:cNvPr id="78" name="Shape 65"/>
          <p:cNvSpPr/>
          <p:nvPr/>
        </p:nvSpPr>
        <p:spPr>
          <a:xfrm>
            <a:off x="8048549" y="1518818"/>
            <a:ext cx="381305" cy="381305"/>
          </a:xfrm>
          <a:prstGeom prst="roundRect">
            <a:avLst>
              <a:gd name="adj" fmla="val 95923"/>
            </a:avLst>
          </a:prstGeom>
          <a:solidFill>
            <a:srgbClr val="4A90E2">
              <a:alpha val="10000"/>
            </a:srgbClr>
          </a:solidFill>
          <a:ln w="12700">
            <a:solidFill>
              <a:srgbClr val="FFFFFF">
                <a:alpha val="0"/>
              </a:srgbClr>
            </a:solidFill>
            <a:prstDash val="solid"/>
          </a:ln>
        </p:spPr>
      </p:sp>
      <p:pic>
        <p:nvPicPr>
          <p:cNvPr id="79" name="Image 11" descr="preencoded.png"/>
          <p:cNvPicPr>
            <a:picLocks noChangeAspect="1"/>
          </p:cNvPicPr>
          <p:nvPr/>
        </p:nvPicPr>
        <p:blipFill>
          <a:blip r:embed="rId13"/>
          <a:srcRect/>
          <a:stretch/>
        </p:blipFill>
        <p:spPr>
          <a:xfrm>
            <a:off x="8119872" y="1614830"/>
            <a:ext cx="237744" cy="190195"/>
          </a:xfrm>
          <a:prstGeom prst="rect">
            <a:avLst/>
          </a:prstGeom>
        </p:spPr>
      </p:pic>
      <p:sp>
        <p:nvSpPr>
          <p:cNvPr id="80" name="Text 66"/>
          <p:cNvSpPr txBox="1"/>
          <p:nvPr/>
        </p:nvSpPr>
        <p:spPr>
          <a:xfrm>
            <a:off x="8544154" y="1614830"/>
            <a:ext cx="743407"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輸送最適化</a:t>
            </a:r>
            <a:endParaRPr lang="en-US" sz="1000" dirty="0"/>
          </a:p>
        </p:txBody>
      </p:sp>
      <p:sp>
        <p:nvSpPr>
          <p:cNvPr id="81" name="Shape 67"/>
          <p:cNvSpPr/>
          <p:nvPr/>
        </p:nvSpPr>
        <p:spPr>
          <a:xfrm>
            <a:off x="8048549" y="1957730"/>
            <a:ext cx="3810305" cy="629107"/>
          </a:xfrm>
          <a:prstGeom prst="roundRect">
            <a:avLst>
              <a:gd name="adj" fmla="val 26427"/>
            </a:avLst>
          </a:prstGeom>
          <a:solidFill>
            <a:srgbClr val="FFFFFF"/>
          </a:solidFill>
          <a:ln w="12700">
            <a:solidFill>
              <a:srgbClr val="FFFFFF">
                <a:alpha val="0"/>
              </a:srgbClr>
            </a:solidFill>
            <a:prstDash val="solid"/>
          </a:ln>
        </p:spPr>
      </p:sp>
      <p:sp>
        <p:nvSpPr>
          <p:cNvPr id="82" name="Text 68"/>
          <p:cNvSpPr txBox="1"/>
          <p:nvPr/>
        </p:nvSpPr>
        <p:spPr>
          <a:xfrm>
            <a:off x="8143646" y="2052828"/>
            <a:ext cx="705002"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輸送距離削減</a:t>
            </a:r>
            <a:endParaRPr lang="en-US" sz="800" dirty="0"/>
          </a:p>
        </p:txBody>
      </p:sp>
      <p:sp>
        <p:nvSpPr>
          <p:cNvPr id="83" name="Text 69"/>
          <p:cNvSpPr txBox="1"/>
          <p:nvPr/>
        </p:nvSpPr>
        <p:spPr>
          <a:xfrm>
            <a:off x="8143646" y="2223821"/>
            <a:ext cx="705002" cy="191110"/>
          </a:xfrm>
          <a:prstGeom prst="rect">
            <a:avLst/>
          </a:prstGeom>
          <a:noFill/>
          <a:ln/>
        </p:spPr>
        <p:txBody>
          <a:bodyPr wrap="square" lIns="0" tIns="0" rIns="0" bIns="0" rtlCol="0" anchor="ctr"/>
          <a:lstStyle/>
          <a:p>
            <a:pPr marL="0" indent="0" algn="l">
              <a:buNone/>
            </a:pPr>
            <a:r>
              <a:rPr lang="en-US" sz="1000" b="1" dirty="0">
                <a:solidFill>
                  <a:srgbClr val="4A90E2"/>
                </a:solidFill>
                <a:latin typeface="Noto Sans JP" pitchFamily="34" charset="0"/>
                <a:ea typeface="Noto Sans JP" pitchFamily="34" charset="-122"/>
                <a:cs typeface="Noto Sans JP" pitchFamily="34" charset="-120"/>
              </a:rPr>
              <a:t>15%</a:t>
            </a:r>
            <a:endParaRPr lang="en-US" sz="1000" dirty="0"/>
          </a:p>
        </p:txBody>
      </p:sp>
      <p:sp>
        <p:nvSpPr>
          <p:cNvPr id="84" name="Text 70"/>
          <p:cNvSpPr txBox="1"/>
          <p:nvPr/>
        </p:nvSpPr>
        <p:spPr>
          <a:xfrm>
            <a:off x="9644177" y="2052828"/>
            <a:ext cx="800100"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CO2排出量削減</a:t>
            </a:r>
            <a:endParaRPr lang="en-US" sz="800" dirty="0"/>
          </a:p>
        </p:txBody>
      </p:sp>
      <p:sp>
        <p:nvSpPr>
          <p:cNvPr id="85" name="Text 71"/>
          <p:cNvSpPr txBox="1"/>
          <p:nvPr/>
        </p:nvSpPr>
        <p:spPr>
          <a:xfrm>
            <a:off x="9644177" y="2223821"/>
            <a:ext cx="800100" cy="191110"/>
          </a:xfrm>
          <a:prstGeom prst="rect">
            <a:avLst/>
          </a:prstGeom>
          <a:noFill/>
          <a:ln/>
        </p:spPr>
        <p:txBody>
          <a:bodyPr wrap="square" lIns="0" tIns="0" rIns="0" bIns="0" rtlCol="0" anchor="ctr"/>
          <a:lstStyle/>
          <a:p>
            <a:pPr marL="0" indent="0" algn="l">
              <a:buNone/>
            </a:pPr>
            <a:r>
              <a:rPr lang="en-US" sz="1000" b="1" dirty="0">
                <a:solidFill>
                  <a:srgbClr val="4A90E2"/>
                </a:solidFill>
                <a:latin typeface="Noto Sans JP" pitchFamily="34" charset="0"/>
                <a:ea typeface="Noto Sans JP" pitchFamily="34" charset="-122"/>
                <a:cs typeface="Noto Sans JP" pitchFamily="34" charset="-120"/>
              </a:rPr>
              <a:t>20%</a:t>
            </a:r>
            <a:endParaRPr lang="en-US" sz="1000" dirty="0"/>
          </a:p>
        </p:txBody>
      </p:sp>
      <p:sp>
        <p:nvSpPr>
          <p:cNvPr id="86" name="Text 72"/>
          <p:cNvSpPr txBox="1"/>
          <p:nvPr/>
        </p:nvSpPr>
        <p:spPr>
          <a:xfrm>
            <a:off x="11239805" y="2052828"/>
            <a:ext cx="600761" cy="152705"/>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輸送効率化</a:t>
            </a:r>
            <a:endParaRPr lang="en-US" sz="800" dirty="0"/>
          </a:p>
        </p:txBody>
      </p:sp>
      <p:sp>
        <p:nvSpPr>
          <p:cNvPr id="87" name="Text 73"/>
          <p:cNvSpPr txBox="1"/>
          <p:nvPr/>
        </p:nvSpPr>
        <p:spPr>
          <a:xfrm>
            <a:off x="11239805" y="2223821"/>
            <a:ext cx="600761" cy="191110"/>
          </a:xfrm>
          <a:prstGeom prst="rect">
            <a:avLst/>
          </a:prstGeom>
          <a:noFill/>
          <a:ln/>
        </p:spPr>
        <p:txBody>
          <a:bodyPr wrap="square" lIns="0" tIns="0" rIns="0" bIns="0" rtlCol="0" anchor="ctr"/>
          <a:lstStyle/>
          <a:p>
            <a:pPr marL="0" indent="0" algn="l">
              <a:buNone/>
            </a:pPr>
            <a:r>
              <a:rPr lang="en-US" sz="1000" b="1" dirty="0">
                <a:solidFill>
                  <a:srgbClr val="4A90E2"/>
                </a:solidFill>
                <a:latin typeface="Noto Sans JP" pitchFamily="34" charset="0"/>
                <a:ea typeface="Noto Sans JP" pitchFamily="34" charset="-122"/>
                <a:cs typeface="Noto Sans JP" pitchFamily="34" charset="-120"/>
              </a:rPr>
              <a:t>25%</a:t>
            </a:r>
            <a:endParaRPr lang="en-US" sz="1000" dirty="0"/>
          </a:p>
        </p:txBody>
      </p:sp>
      <p:sp>
        <p:nvSpPr>
          <p:cNvPr id="88" name="Shape 74"/>
          <p:cNvSpPr/>
          <p:nvPr/>
        </p:nvSpPr>
        <p:spPr>
          <a:xfrm>
            <a:off x="8048549" y="2700223"/>
            <a:ext cx="381305" cy="381305"/>
          </a:xfrm>
          <a:prstGeom prst="roundRect">
            <a:avLst>
              <a:gd name="adj" fmla="val 95923"/>
            </a:avLst>
          </a:prstGeom>
          <a:solidFill>
            <a:srgbClr val="4A90E2">
              <a:alpha val="10000"/>
            </a:srgbClr>
          </a:solidFill>
          <a:ln w="12700">
            <a:solidFill>
              <a:srgbClr val="FFFFFF">
                <a:alpha val="0"/>
              </a:srgbClr>
            </a:solidFill>
            <a:prstDash val="solid"/>
          </a:ln>
        </p:spPr>
      </p:sp>
      <p:pic>
        <p:nvPicPr>
          <p:cNvPr id="89" name="Image 12" descr="preencoded.png"/>
          <p:cNvPicPr>
            <a:picLocks noChangeAspect="1"/>
          </p:cNvPicPr>
          <p:nvPr/>
        </p:nvPicPr>
        <p:blipFill>
          <a:blip r:embed="rId14"/>
          <a:srcRect l="-1282" r="-1282"/>
          <a:stretch/>
        </p:blipFill>
        <p:spPr>
          <a:xfrm>
            <a:off x="8129930" y="2795321"/>
            <a:ext cx="219456" cy="190195"/>
          </a:xfrm>
          <a:prstGeom prst="rect">
            <a:avLst/>
          </a:prstGeom>
        </p:spPr>
      </p:pic>
      <p:sp>
        <p:nvSpPr>
          <p:cNvPr id="90" name="Text 75"/>
          <p:cNvSpPr txBox="1"/>
          <p:nvPr/>
        </p:nvSpPr>
        <p:spPr>
          <a:xfrm>
            <a:off x="8544154" y="2795321"/>
            <a:ext cx="876910"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環境負荷分析</a:t>
            </a:r>
            <a:endParaRPr lang="en-US" sz="1000" dirty="0"/>
          </a:p>
        </p:txBody>
      </p:sp>
      <p:pic>
        <p:nvPicPr>
          <p:cNvPr id="91" name="Image 13" descr="preencoded.png"/>
          <p:cNvPicPr>
            <a:picLocks noChangeAspect="1"/>
          </p:cNvPicPr>
          <p:nvPr/>
        </p:nvPicPr>
        <p:blipFill>
          <a:blip r:embed="rId15"/>
          <a:srcRect l="-4" r="-4"/>
          <a:stretch/>
        </p:blipFill>
        <p:spPr>
          <a:xfrm>
            <a:off x="8048549" y="3138221"/>
            <a:ext cx="3810305" cy="1714500"/>
          </a:xfrm>
          <a:prstGeom prst="rect">
            <a:avLst/>
          </a:prstGeom>
        </p:spPr>
      </p:pic>
      <p:sp>
        <p:nvSpPr>
          <p:cNvPr id="92" name="Shape 76"/>
          <p:cNvSpPr/>
          <p:nvPr/>
        </p:nvSpPr>
        <p:spPr>
          <a:xfrm>
            <a:off x="8048549" y="4967021"/>
            <a:ext cx="381305" cy="381305"/>
          </a:xfrm>
          <a:prstGeom prst="roundRect">
            <a:avLst>
              <a:gd name="adj" fmla="val 95923"/>
            </a:avLst>
          </a:prstGeom>
          <a:solidFill>
            <a:srgbClr val="4A90E2">
              <a:alpha val="10000"/>
            </a:srgbClr>
          </a:solidFill>
          <a:ln w="12700">
            <a:solidFill>
              <a:srgbClr val="FFFFFF">
                <a:alpha val="0"/>
              </a:srgbClr>
            </a:solidFill>
            <a:prstDash val="solid"/>
          </a:ln>
        </p:spPr>
      </p:sp>
      <p:pic>
        <p:nvPicPr>
          <p:cNvPr id="93" name="Image 14" descr="preencoded.png"/>
          <p:cNvPicPr>
            <a:picLocks noChangeAspect="1"/>
          </p:cNvPicPr>
          <p:nvPr/>
        </p:nvPicPr>
        <p:blipFill>
          <a:blip r:embed="rId16"/>
          <a:srcRect/>
          <a:stretch/>
        </p:blipFill>
        <p:spPr>
          <a:xfrm>
            <a:off x="8143646" y="5062118"/>
            <a:ext cx="190195" cy="190195"/>
          </a:xfrm>
          <a:prstGeom prst="rect">
            <a:avLst/>
          </a:prstGeom>
        </p:spPr>
      </p:pic>
      <p:sp>
        <p:nvSpPr>
          <p:cNvPr id="94" name="Text 77"/>
          <p:cNvSpPr txBox="1"/>
          <p:nvPr/>
        </p:nvSpPr>
        <p:spPr>
          <a:xfrm>
            <a:off x="8544154" y="5062118"/>
            <a:ext cx="1010412" cy="191110"/>
          </a:xfrm>
          <a:prstGeom prst="rect">
            <a:avLst/>
          </a:prstGeom>
          <a:noFill/>
          <a:ln/>
        </p:spPr>
        <p:txBody>
          <a:bodyPr wrap="square" lIns="0" tIns="0" rIns="0" bIns="0" rtlCol="0" anchor="ctr"/>
          <a:lstStyle/>
          <a:p>
            <a:pPr marL="0" indent="0" algn="l">
              <a:buNone/>
            </a:pPr>
            <a:r>
              <a:rPr lang="en-US" sz="1000" b="1" dirty="0">
                <a:solidFill>
                  <a:srgbClr val="333333"/>
                </a:solidFill>
                <a:latin typeface="Noto Sans JP" pitchFamily="34" charset="0"/>
                <a:ea typeface="Noto Sans JP" pitchFamily="34" charset="-122"/>
                <a:cs typeface="Noto Sans JP" pitchFamily="34" charset="-120"/>
              </a:rPr>
              <a:t>環境対策の効果</a:t>
            </a:r>
            <a:endParaRPr lang="en-US" sz="1000" dirty="0"/>
          </a:p>
        </p:txBody>
      </p:sp>
      <p:sp>
        <p:nvSpPr>
          <p:cNvPr id="95" name="Shape 78"/>
          <p:cNvSpPr/>
          <p:nvPr/>
        </p:nvSpPr>
        <p:spPr>
          <a:xfrm>
            <a:off x="8048549" y="5405018"/>
            <a:ext cx="857707" cy="181051"/>
          </a:xfrm>
          <a:prstGeom prst="roundRect">
            <a:avLst>
              <a:gd name="adj" fmla="val 505051"/>
            </a:avLst>
          </a:prstGeom>
          <a:solidFill>
            <a:srgbClr val="2E7D32">
              <a:alpha val="10000"/>
            </a:srgbClr>
          </a:solidFill>
          <a:ln w="12700">
            <a:solidFill>
              <a:srgbClr val="FFFFFF">
                <a:alpha val="0"/>
              </a:srgbClr>
            </a:solidFill>
            <a:prstDash val="solid"/>
          </a:ln>
        </p:spPr>
      </p:sp>
      <p:sp>
        <p:nvSpPr>
          <p:cNvPr id="96" name="Text 79"/>
          <p:cNvSpPr txBox="1"/>
          <p:nvPr/>
        </p:nvSpPr>
        <p:spPr>
          <a:xfrm>
            <a:off x="8048549" y="5405018"/>
            <a:ext cx="914400"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廃棄物削減 30%</a:t>
            </a:r>
            <a:endParaRPr lang="en-US" sz="800" dirty="0"/>
          </a:p>
        </p:txBody>
      </p:sp>
      <p:sp>
        <p:nvSpPr>
          <p:cNvPr id="97" name="Shape 80"/>
          <p:cNvSpPr/>
          <p:nvPr/>
        </p:nvSpPr>
        <p:spPr>
          <a:xfrm>
            <a:off x="8975750" y="5405018"/>
            <a:ext cx="942746" cy="181051"/>
          </a:xfrm>
          <a:prstGeom prst="roundRect">
            <a:avLst>
              <a:gd name="adj" fmla="val 505051"/>
            </a:avLst>
          </a:prstGeom>
          <a:solidFill>
            <a:srgbClr val="2E7D32">
              <a:alpha val="10000"/>
            </a:srgbClr>
          </a:solidFill>
          <a:ln w="12700">
            <a:solidFill>
              <a:srgbClr val="FFFFFF">
                <a:alpha val="0"/>
              </a:srgbClr>
            </a:solidFill>
            <a:prstDash val="solid"/>
          </a:ln>
        </p:spPr>
      </p:sp>
      <p:sp>
        <p:nvSpPr>
          <p:cNvPr id="98" name="Text 81"/>
          <p:cNvSpPr txBox="1"/>
          <p:nvPr/>
        </p:nvSpPr>
        <p:spPr>
          <a:xfrm>
            <a:off x="8975750" y="5405018"/>
            <a:ext cx="1000354"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リサイクル率 75%</a:t>
            </a:r>
            <a:endParaRPr lang="en-US" sz="800" dirty="0"/>
          </a:p>
        </p:txBody>
      </p:sp>
      <p:sp>
        <p:nvSpPr>
          <p:cNvPr id="99" name="Shape 82"/>
          <p:cNvSpPr/>
          <p:nvPr/>
        </p:nvSpPr>
        <p:spPr>
          <a:xfrm>
            <a:off x="9994392" y="5405018"/>
            <a:ext cx="752551" cy="181051"/>
          </a:xfrm>
          <a:prstGeom prst="roundRect">
            <a:avLst>
              <a:gd name="adj" fmla="val 505051"/>
            </a:avLst>
          </a:prstGeom>
          <a:solidFill>
            <a:srgbClr val="2E7D32">
              <a:alpha val="10000"/>
            </a:srgbClr>
          </a:solidFill>
          <a:ln w="12700">
            <a:solidFill>
              <a:srgbClr val="FFFFFF">
                <a:alpha val="0"/>
              </a:srgbClr>
            </a:solidFill>
            <a:prstDash val="solid"/>
          </a:ln>
        </p:spPr>
      </p:sp>
      <p:sp>
        <p:nvSpPr>
          <p:cNvPr id="100" name="Text 83"/>
          <p:cNvSpPr txBox="1"/>
          <p:nvPr/>
        </p:nvSpPr>
        <p:spPr>
          <a:xfrm>
            <a:off x="9994392" y="5405018"/>
            <a:ext cx="810158" cy="181051"/>
          </a:xfrm>
          <a:prstGeom prst="rect">
            <a:avLst/>
          </a:prstGeom>
          <a:solidFill>
            <a:srgbClr val="FFFFFF">
              <a:alpha val="0"/>
            </a:srgbClr>
          </a:solidFill>
          <a:ln>
            <a:solidFill>
              <a:srgbClr val="FFFFFF">
                <a:alpha val="0"/>
              </a:srgbClr>
            </a:solidFill>
          </a:ln>
        </p:spPr>
        <p:txBody>
          <a:bodyPr wrap="square" lIns="76200" tIns="25400" rIns="76200" bIns="25400" rtlCol="0" anchor="ctr"/>
          <a:lstStyle/>
          <a:p>
            <a:pPr marL="0" indent="0" algn="l">
              <a:buNone/>
            </a:pPr>
            <a:r>
              <a:rPr lang="en-US" sz="800" b="1" dirty="0">
                <a:solidFill>
                  <a:srgbClr val="2E7D32"/>
                </a:solidFill>
                <a:latin typeface="Noto Sans JP" pitchFamily="34" charset="0"/>
                <a:ea typeface="Noto Sans JP" pitchFamily="34" charset="-122"/>
                <a:cs typeface="Noto Sans JP" pitchFamily="34" charset="-120"/>
              </a:rPr>
              <a:t>CO2削減 20%</a:t>
            </a:r>
            <a:endParaRPr lang="en-US" sz="800" dirty="0"/>
          </a:p>
        </p:txBody>
      </p:sp>
      <p:sp>
        <p:nvSpPr>
          <p:cNvPr id="101" name="Text 84"/>
          <p:cNvSpPr txBox="1"/>
          <p:nvPr/>
        </p:nvSpPr>
        <p:spPr>
          <a:xfrm>
            <a:off x="381305" y="6381598"/>
            <a:ext cx="3048610" cy="162763"/>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環境省・各フェス運営レポート</a:t>
            </a:r>
            <a:endParaRPr lang="en-US" sz="900" dirty="0"/>
          </a:p>
        </p:txBody>
      </p:sp>
      <p:sp>
        <p:nvSpPr>
          <p:cNvPr id="102" name="Text 85"/>
          <p:cNvSpPr txBox="1"/>
          <p:nvPr/>
        </p:nvSpPr>
        <p:spPr>
          <a:xfrm>
            <a:off x="10782605" y="6381598"/>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31</a:t>
            </a:r>
            <a:endParaRPr lang="en-US" sz="1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図 96">
            <a:extLst>
              <a:ext uri="{FF2B5EF4-FFF2-40B4-BE49-F238E27FC236}">
                <a16:creationId xmlns:a16="http://schemas.microsoft.com/office/drawing/2014/main" id="{A6A7DD1F-6AB5-F368-7B81-E8DD90C9FAEC}"/>
              </a:ext>
            </a:extLst>
          </p:cNvPr>
          <p:cNvPicPr>
            <a:picLocks noChangeAspect="1"/>
          </p:cNvPicPr>
          <p:nvPr/>
        </p:nvPicPr>
        <p:blipFill>
          <a:blip r:embed="rId2">
            <a:alphaModFix amt="69000"/>
          </a:blip>
          <a:stretch>
            <a:fillRect/>
          </a:stretch>
        </p:blipFill>
        <p:spPr>
          <a:xfrm>
            <a:off x="413003" y="1979981"/>
            <a:ext cx="5904892" cy="3923232"/>
          </a:xfrm>
          <a:prstGeom prst="rect">
            <a:avLst/>
          </a:prstGeom>
          <a:effectLst>
            <a:softEdge rad="38100"/>
          </a:effectLst>
        </p:spPr>
      </p:pic>
      <p:sp>
        <p:nvSpPr>
          <p:cNvPr id="4" name="Shape 2"/>
          <p:cNvSpPr/>
          <p:nvPr/>
        </p:nvSpPr>
        <p:spPr>
          <a:xfrm rot="2700000">
            <a:off x="10096805" y="-761695"/>
            <a:ext cx="2381098" cy="2381098"/>
          </a:xfrm>
          <a:prstGeom prst="rect">
            <a:avLst/>
          </a:prstGeom>
          <a:solidFill>
            <a:srgbClr val="4A90E2">
              <a:alpha val="10000"/>
            </a:srgbClr>
          </a:solidFill>
          <a:ln w="12700">
            <a:solidFill>
              <a:srgbClr val="FFFFFF">
                <a:alpha val="0"/>
              </a:srgbClr>
            </a:solidFill>
            <a:prstDash val="solid"/>
          </a:ln>
        </p:spPr>
      </p:sp>
      <p:sp>
        <p:nvSpPr>
          <p:cNvPr id="5" name="Shape 3"/>
          <p:cNvSpPr/>
          <p:nvPr/>
        </p:nvSpPr>
        <p:spPr>
          <a:xfrm rot="1800000">
            <a:off x="761695" y="5524805"/>
            <a:ext cx="1714500" cy="1714500"/>
          </a:xfrm>
          <a:prstGeom prst="rect">
            <a:avLst/>
          </a:prstGeom>
          <a:solidFill>
            <a:srgbClr val="4A90E2">
              <a:alpha val="10000"/>
            </a:srgbClr>
          </a:solidFill>
          <a:ln w="12700">
            <a:solidFill>
              <a:srgbClr val="FFFFFF">
                <a:alpha val="0"/>
              </a:srgbClr>
            </a:solidFill>
            <a:prstDash val="solid"/>
          </a:ln>
        </p:spPr>
      </p:sp>
      <p:pic>
        <p:nvPicPr>
          <p:cNvPr id="22" name="Image 15" descr="preencoded.png"/>
          <p:cNvPicPr>
            <a:picLocks noChangeAspect="1"/>
          </p:cNvPicPr>
          <p:nvPr/>
        </p:nvPicPr>
        <p:blipFill>
          <a:blip r:embed="rId3"/>
          <a:srcRect/>
          <a:stretch/>
        </p:blipFill>
        <p:spPr>
          <a:xfrm>
            <a:off x="2455773" y="5003214"/>
            <a:ext cx="152705" cy="152705"/>
          </a:xfrm>
          <a:prstGeom prst="rect">
            <a:avLst/>
          </a:prstGeom>
        </p:spPr>
      </p:pic>
      <p:sp>
        <p:nvSpPr>
          <p:cNvPr id="25" name="Shape 5"/>
          <p:cNvSpPr/>
          <p:nvPr/>
        </p:nvSpPr>
        <p:spPr>
          <a:xfrm>
            <a:off x="1979371" y="4650255"/>
            <a:ext cx="1057046" cy="304495"/>
          </a:xfrm>
          <a:prstGeom prst="roundRect">
            <a:avLst>
              <a:gd name="adj" fmla="val 56306"/>
            </a:avLst>
          </a:prstGeom>
          <a:solidFill>
            <a:srgbClr val="FFFFFF">
              <a:alpha val="90000"/>
            </a:srgbClr>
          </a:solidFill>
          <a:ln w="12700">
            <a:solidFill>
              <a:srgbClr val="FFFFFF"/>
            </a:solidFill>
            <a:prstDash val="solid"/>
          </a:ln>
          <a:effectLst>
            <a:outerShdw blurRad="25400" dist="12700" dir="16200000" algn="bl" rotWithShape="0">
              <a:srgbClr val="000000">
                <a:alpha val="40000"/>
              </a:srgbClr>
            </a:outerShdw>
          </a:effectLst>
        </p:spPr>
      </p:sp>
      <p:sp>
        <p:nvSpPr>
          <p:cNvPr id="26" name="Text 6"/>
          <p:cNvSpPr txBox="1"/>
          <p:nvPr/>
        </p:nvSpPr>
        <p:spPr>
          <a:xfrm>
            <a:off x="2007717" y="4717006"/>
            <a:ext cx="1000354" cy="162763"/>
          </a:xfrm>
          <a:prstGeom prst="rect">
            <a:avLst/>
          </a:prstGeom>
          <a:noFill/>
          <a:ln/>
        </p:spPr>
        <p:txBody>
          <a:bodyPr wrap="square" lIns="0" tIns="0" rIns="0" bIns="0" rtlCol="0" anchor="ctr"/>
          <a:lstStyle/>
          <a:p>
            <a:pPr marL="0" indent="0" algn="ctr">
              <a:buNone/>
            </a:pPr>
            <a:r>
              <a:rPr lang="ja-JP" altLang="en-US" sz="900" b="1" dirty="0">
                <a:solidFill>
                  <a:srgbClr val="222222">
                    <a:alpha val="90000"/>
                  </a:srgbClr>
                </a:solidFill>
                <a:latin typeface="Noto Sans JP" pitchFamily="34" charset="0"/>
                <a:ea typeface="Noto Sans JP" pitchFamily="34" charset="-122"/>
                <a:cs typeface="Noto Sans JP" pitchFamily="34" charset="-120"/>
              </a:rPr>
              <a:t>入場ゲート</a:t>
            </a:r>
            <a:endParaRPr lang="en-US" sz="900" dirty="0"/>
          </a:p>
        </p:txBody>
      </p:sp>
      <p:pic>
        <p:nvPicPr>
          <p:cNvPr id="50" name="Image 33" descr="preencoded.png"/>
          <p:cNvPicPr>
            <a:picLocks noChangeAspect="1"/>
          </p:cNvPicPr>
          <p:nvPr/>
        </p:nvPicPr>
        <p:blipFill>
          <a:blip r:embed="rId3"/>
          <a:srcRect/>
          <a:stretch/>
        </p:blipFill>
        <p:spPr>
          <a:xfrm>
            <a:off x="4057039" y="4208374"/>
            <a:ext cx="152705" cy="152705"/>
          </a:xfrm>
          <a:prstGeom prst="rect">
            <a:avLst/>
          </a:prstGeom>
        </p:spPr>
      </p:pic>
      <p:pic>
        <p:nvPicPr>
          <p:cNvPr id="51" name="Image 34" descr="preencoded.png"/>
          <p:cNvPicPr>
            <a:picLocks noChangeAspect="1"/>
          </p:cNvPicPr>
          <p:nvPr/>
        </p:nvPicPr>
        <p:blipFill>
          <a:blip r:embed="rId4"/>
          <a:srcRect/>
          <a:stretch/>
        </p:blipFill>
        <p:spPr>
          <a:xfrm>
            <a:off x="493014" y="5185340"/>
            <a:ext cx="152705" cy="152705"/>
          </a:xfrm>
          <a:prstGeom prst="rect">
            <a:avLst/>
          </a:prstGeom>
        </p:spPr>
      </p:pic>
      <p:pic>
        <p:nvPicPr>
          <p:cNvPr id="52" name="Image 35" descr="preencoded.png"/>
          <p:cNvPicPr>
            <a:picLocks noChangeAspect="1"/>
          </p:cNvPicPr>
          <p:nvPr/>
        </p:nvPicPr>
        <p:blipFill>
          <a:blip r:embed="rId3"/>
          <a:srcRect/>
          <a:stretch/>
        </p:blipFill>
        <p:spPr>
          <a:xfrm>
            <a:off x="1420538" y="5207744"/>
            <a:ext cx="152705" cy="152705"/>
          </a:xfrm>
          <a:prstGeom prst="rect">
            <a:avLst/>
          </a:prstGeom>
        </p:spPr>
      </p:pic>
      <p:sp>
        <p:nvSpPr>
          <p:cNvPr id="53" name="Shape 15"/>
          <p:cNvSpPr/>
          <p:nvPr/>
        </p:nvSpPr>
        <p:spPr>
          <a:xfrm>
            <a:off x="3590695" y="3855415"/>
            <a:ext cx="1057046" cy="304495"/>
          </a:xfrm>
          <a:prstGeom prst="roundRect">
            <a:avLst>
              <a:gd name="adj" fmla="val 56306"/>
            </a:avLst>
          </a:prstGeom>
          <a:solidFill>
            <a:srgbClr val="FFFFFF">
              <a:alpha val="90000"/>
            </a:srgbClr>
          </a:solidFill>
          <a:ln w="12700">
            <a:solidFill>
              <a:srgbClr val="FFFFFF"/>
            </a:solidFill>
            <a:prstDash val="solid"/>
          </a:ln>
          <a:effectLst>
            <a:outerShdw blurRad="25400" dist="12700" dir="16200000" algn="bl" rotWithShape="0">
              <a:srgbClr val="000000">
                <a:alpha val="40000"/>
              </a:srgbClr>
            </a:outerShdw>
          </a:effectLst>
        </p:spPr>
      </p:sp>
      <p:sp>
        <p:nvSpPr>
          <p:cNvPr id="54" name="Text 16"/>
          <p:cNvSpPr txBox="1"/>
          <p:nvPr/>
        </p:nvSpPr>
        <p:spPr>
          <a:xfrm>
            <a:off x="3619041" y="3922166"/>
            <a:ext cx="1000354" cy="162763"/>
          </a:xfrm>
          <a:prstGeom prst="rect">
            <a:avLst/>
          </a:prstGeom>
          <a:noFill/>
          <a:ln/>
        </p:spPr>
        <p:txBody>
          <a:bodyPr wrap="square" lIns="0" tIns="0" rIns="0" bIns="0" rtlCol="0" anchor="ctr"/>
          <a:lstStyle/>
          <a:p>
            <a:pPr marL="0" indent="0" algn="ctr">
              <a:buNone/>
            </a:pPr>
            <a:r>
              <a:rPr lang="en-US" sz="900" b="1" dirty="0">
                <a:solidFill>
                  <a:srgbClr val="222222">
                    <a:alpha val="90000"/>
                  </a:srgbClr>
                </a:solidFill>
                <a:latin typeface="Noto Sans JP" pitchFamily="34" charset="0"/>
                <a:ea typeface="Noto Sans JP" pitchFamily="34" charset="-122"/>
                <a:cs typeface="Noto Sans JP" pitchFamily="34" charset="-120"/>
              </a:rPr>
              <a:t>会場メインエリア</a:t>
            </a:r>
            <a:endParaRPr lang="en-US" sz="900" dirty="0"/>
          </a:p>
        </p:txBody>
      </p:sp>
      <p:sp>
        <p:nvSpPr>
          <p:cNvPr id="55" name="Shape 17"/>
          <p:cNvSpPr/>
          <p:nvPr/>
        </p:nvSpPr>
        <p:spPr>
          <a:xfrm>
            <a:off x="1211141" y="4836566"/>
            <a:ext cx="552298" cy="304495"/>
          </a:xfrm>
          <a:prstGeom prst="roundRect">
            <a:avLst>
              <a:gd name="adj" fmla="val 56306"/>
            </a:avLst>
          </a:prstGeom>
          <a:solidFill>
            <a:srgbClr val="FFFFFF">
              <a:alpha val="90000"/>
            </a:srgbClr>
          </a:solidFill>
          <a:ln w="12700">
            <a:solidFill>
              <a:srgbClr val="FFFFFF"/>
            </a:solidFill>
            <a:prstDash val="solid"/>
          </a:ln>
          <a:effectLst>
            <a:outerShdw blurRad="25400" dist="12700" dir="16200000" algn="bl" rotWithShape="0">
              <a:srgbClr val="000000">
                <a:alpha val="40000"/>
              </a:srgbClr>
            </a:outerShdw>
          </a:effectLst>
        </p:spPr>
      </p:sp>
      <p:sp>
        <p:nvSpPr>
          <p:cNvPr id="56" name="Text 18"/>
          <p:cNvSpPr txBox="1"/>
          <p:nvPr/>
        </p:nvSpPr>
        <p:spPr>
          <a:xfrm>
            <a:off x="1239487" y="4918268"/>
            <a:ext cx="495605" cy="162763"/>
          </a:xfrm>
          <a:prstGeom prst="rect">
            <a:avLst/>
          </a:prstGeom>
          <a:noFill/>
          <a:ln/>
        </p:spPr>
        <p:txBody>
          <a:bodyPr wrap="square" lIns="0" tIns="0" rIns="0" bIns="0" rtlCol="0" anchor="ctr"/>
          <a:lstStyle/>
          <a:p>
            <a:pPr marL="0" indent="0" algn="ctr">
              <a:buNone/>
            </a:pPr>
            <a:r>
              <a:rPr lang="en-US" sz="900" b="1" dirty="0">
                <a:solidFill>
                  <a:srgbClr val="222222">
                    <a:alpha val="90000"/>
                  </a:srgbClr>
                </a:solidFill>
                <a:latin typeface="Noto Sans JP" pitchFamily="34" charset="0"/>
                <a:ea typeface="Noto Sans JP" pitchFamily="34" charset="-122"/>
                <a:cs typeface="Noto Sans JP" pitchFamily="34" charset="-120"/>
              </a:rPr>
              <a:t>駐車場A</a:t>
            </a:r>
            <a:endParaRPr lang="en-US" sz="900" dirty="0"/>
          </a:p>
        </p:txBody>
      </p:sp>
      <p:sp>
        <p:nvSpPr>
          <p:cNvPr id="59" name="Shape 21"/>
          <p:cNvSpPr/>
          <p:nvPr/>
        </p:nvSpPr>
        <p:spPr>
          <a:xfrm>
            <a:off x="83363" y="4833296"/>
            <a:ext cx="942746" cy="304495"/>
          </a:xfrm>
          <a:prstGeom prst="roundRect">
            <a:avLst>
              <a:gd name="adj" fmla="val 56306"/>
            </a:avLst>
          </a:prstGeom>
          <a:solidFill>
            <a:srgbClr val="FFFFFF">
              <a:alpha val="90000"/>
            </a:srgbClr>
          </a:solidFill>
          <a:ln w="12700">
            <a:solidFill>
              <a:srgbClr val="FFFFFF"/>
            </a:solidFill>
            <a:prstDash val="solid"/>
          </a:ln>
          <a:effectLst>
            <a:outerShdw blurRad="25400" dist="12700" dir="16200000" algn="bl" rotWithShape="0">
              <a:srgbClr val="000000">
                <a:alpha val="40000"/>
              </a:srgbClr>
            </a:outerShdw>
          </a:effectLst>
        </p:spPr>
      </p:sp>
      <p:sp>
        <p:nvSpPr>
          <p:cNvPr id="60" name="Text 22"/>
          <p:cNvSpPr txBox="1"/>
          <p:nvPr/>
        </p:nvSpPr>
        <p:spPr>
          <a:xfrm>
            <a:off x="111709" y="4900047"/>
            <a:ext cx="886054" cy="162763"/>
          </a:xfrm>
          <a:prstGeom prst="rect">
            <a:avLst/>
          </a:prstGeom>
          <a:noFill/>
          <a:ln/>
        </p:spPr>
        <p:txBody>
          <a:bodyPr wrap="square" lIns="0" tIns="0" rIns="0" bIns="0" rtlCol="0" anchor="ctr"/>
          <a:lstStyle/>
          <a:p>
            <a:pPr marL="0" indent="0" algn="ctr">
              <a:buNone/>
            </a:pPr>
            <a:r>
              <a:rPr lang="en-US" sz="900" b="1" dirty="0">
                <a:solidFill>
                  <a:srgbClr val="222222">
                    <a:alpha val="90000"/>
                  </a:srgbClr>
                </a:solidFill>
                <a:latin typeface="Noto Sans JP" pitchFamily="34" charset="0"/>
                <a:ea typeface="Noto Sans JP" pitchFamily="34" charset="-122"/>
                <a:cs typeface="Noto Sans JP" pitchFamily="34" charset="-120"/>
              </a:rPr>
              <a:t>シャトル乗降場</a:t>
            </a:r>
            <a:endParaRPr lang="en-US" sz="900" dirty="0"/>
          </a:p>
        </p:txBody>
      </p:sp>
      <p:sp>
        <p:nvSpPr>
          <p:cNvPr id="63" name="Shape 25"/>
          <p:cNvSpPr/>
          <p:nvPr/>
        </p:nvSpPr>
        <p:spPr>
          <a:xfrm>
            <a:off x="6480658" y="2192426"/>
            <a:ext cx="2686507" cy="1399946"/>
          </a:xfrm>
          <a:prstGeom prst="roundRect">
            <a:avLst>
              <a:gd name="adj" fmla="val 5332"/>
            </a:avLst>
          </a:prstGeom>
          <a:solidFill>
            <a:srgbClr val="E3F2FD">
              <a:alpha val="60000"/>
            </a:srgbClr>
          </a:solidFill>
          <a:ln w="12700">
            <a:solidFill>
              <a:srgbClr val="4A90E2">
                <a:alpha val="30000"/>
              </a:srgbClr>
            </a:solidFill>
            <a:prstDash val="solid"/>
          </a:ln>
        </p:spPr>
      </p:sp>
      <p:sp>
        <p:nvSpPr>
          <p:cNvPr id="64" name="Shape 26"/>
          <p:cNvSpPr/>
          <p:nvPr/>
        </p:nvSpPr>
        <p:spPr>
          <a:xfrm>
            <a:off x="9338158" y="2192426"/>
            <a:ext cx="2590495" cy="1399946"/>
          </a:xfrm>
          <a:prstGeom prst="roundRect">
            <a:avLst>
              <a:gd name="adj" fmla="val 5332"/>
            </a:avLst>
          </a:prstGeom>
          <a:solidFill>
            <a:srgbClr val="E3F2FD">
              <a:alpha val="60000"/>
            </a:srgbClr>
          </a:solidFill>
          <a:ln w="12700">
            <a:solidFill>
              <a:srgbClr val="4A90E2">
                <a:alpha val="30000"/>
              </a:srgbClr>
            </a:solidFill>
            <a:prstDash val="solid"/>
          </a:ln>
        </p:spPr>
      </p:sp>
      <p:sp>
        <p:nvSpPr>
          <p:cNvPr id="65" name="Shape 27"/>
          <p:cNvSpPr/>
          <p:nvPr/>
        </p:nvSpPr>
        <p:spPr>
          <a:xfrm>
            <a:off x="6480658" y="3684422"/>
            <a:ext cx="5447995" cy="1162202"/>
          </a:xfrm>
          <a:prstGeom prst="roundRect">
            <a:avLst>
              <a:gd name="adj" fmla="val 7739"/>
            </a:avLst>
          </a:prstGeom>
          <a:solidFill>
            <a:srgbClr val="E3F2FD">
              <a:alpha val="60000"/>
            </a:srgbClr>
          </a:solidFill>
          <a:ln w="12700">
            <a:solidFill>
              <a:srgbClr val="4A90E2">
                <a:alpha val="30000"/>
              </a:srgbClr>
            </a:solidFill>
            <a:prstDash val="solid"/>
          </a:ln>
        </p:spPr>
      </p:sp>
      <p:sp>
        <p:nvSpPr>
          <p:cNvPr id="66" name="Shape 28"/>
          <p:cNvSpPr/>
          <p:nvPr/>
        </p:nvSpPr>
        <p:spPr>
          <a:xfrm>
            <a:off x="6480658" y="4970069"/>
            <a:ext cx="5467198" cy="857707"/>
          </a:xfrm>
          <a:prstGeom prst="rect">
            <a:avLst/>
          </a:prstGeom>
          <a:solidFill>
            <a:srgbClr val="E3F2FD"/>
          </a:solidFill>
          <a:ln/>
        </p:spPr>
      </p:sp>
      <p:sp>
        <p:nvSpPr>
          <p:cNvPr id="67" name="Shape 29"/>
          <p:cNvSpPr/>
          <p:nvPr/>
        </p:nvSpPr>
        <p:spPr>
          <a:xfrm>
            <a:off x="6480658" y="4970069"/>
            <a:ext cx="38405" cy="857707"/>
          </a:xfrm>
          <a:prstGeom prst="rect">
            <a:avLst/>
          </a:prstGeom>
          <a:solidFill>
            <a:srgbClr val="0052CC"/>
          </a:solidFill>
          <a:ln w="12700">
            <a:solidFill>
              <a:srgbClr val="0052CC">
                <a:alpha val="0"/>
              </a:srgbClr>
            </a:solidFill>
            <a:prstDash val="solid"/>
          </a:ln>
        </p:spPr>
      </p:sp>
      <p:sp>
        <p:nvSpPr>
          <p:cNvPr id="68" name="Text 30"/>
          <p:cNvSpPr txBox="1"/>
          <p:nvPr/>
        </p:nvSpPr>
        <p:spPr>
          <a:xfrm>
            <a:off x="381305" y="286207"/>
            <a:ext cx="11621110" cy="372161"/>
          </a:xfrm>
          <a:prstGeom prst="rect">
            <a:avLst/>
          </a:prstGeom>
          <a:noFill/>
          <a:ln/>
        </p:spPr>
        <p:txBody>
          <a:bodyPr wrap="square" lIns="0" tIns="0" rIns="0" bIns="0" rtlCol="0" anchor="ctr"/>
          <a:lstStyle/>
          <a:p>
            <a:pPr marL="0" indent="0" algn="l">
              <a:buNone/>
            </a:pPr>
            <a:r>
              <a:rPr lang="en-US" sz="2400" b="1" dirty="0">
                <a:solidFill>
                  <a:srgbClr val="003366"/>
                </a:solidFill>
                <a:latin typeface="Montserrat" pitchFamily="34" charset="0"/>
                <a:ea typeface="Montserrat" pitchFamily="34" charset="-122"/>
                <a:cs typeface="Montserrat" pitchFamily="34" charset="-120"/>
              </a:rPr>
              <a:t>駐車場・交通誘導・シャトル計画</a:t>
            </a:r>
            <a:endParaRPr lang="en-US" sz="2400" dirty="0"/>
          </a:p>
        </p:txBody>
      </p:sp>
      <p:pic>
        <p:nvPicPr>
          <p:cNvPr id="69" name="Image 36" descr="preencoded.png"/>
          <p:cNvPicPr>
            <a:picLocks noChangeAspect="1"/>
          </p:cNvPicPr>
          <p:nvPr/>
        </p:nvPicPr>
        <p:blipFill>
          <a:blip r:embed="rId5"/>
          <a:srcRect t="-400" b="-400"/>
          <a:stretch/>
        </p:blipFill>
        <p:spPr>
          <a:xfrm>
            <a:off x="381305" y="714146"/>
            <a:ext cx="571500" cy="38405"/>
          </a:xfrm>
          <a:prstGeom prst="rect">
            <a:avLst/>
          </a:prstGeom>
        </p:spPr>
      </p:pic>
      <p:sp>
        <p:nvSpPr>
          <p:cNvPr id="70" name="Text 31"/>
          <p:cNvSpPr txBox="1"/>
          <p:nvPr/>
        </p:nvSpPr>
        <p:spPr>
          <a:xfrm>
            <a:off x="480365" y="1584046"/>
            <a:ext cx="5906110" cy="247802"/>
          </a:xfrm>
          <a:prstGeom prst="rect">
            <a:avLst/>
          </a:prstGeom>
          <a:noFill/>
          <a:ln/>
        </p:spPr>
        <p:txBody>
          <a:bodyPr wrap="square" lIns="0" tIns="0" rIns="0" bIns="0" rtlCol="0" anchor="ctr"/>
          <a:lstStyle/>
          <a:p>
            <a:pPr marL="0" indent="0" algn="l">
              <a:buNone/>
            </a:pPr>
            <a:r>
              <a:rPr lang="en-US" sz="1300" b="1" dirty="0">
                <a:solidFill>
                  <a:srgbClr val="4A90E2"/>
                </a:solidFill>
                <a:latin typeface="Montserrat" pitchFamily="34" charset="0"/>
                <a:ea typeface="Montserrat" pitchFamily="34" charset="-122"/>
                <a:cs typeface="Montserrat" pitchFamily="34" charset="-120"/>
              </a:rPr>
              <a:t>会場内外駐車区画設計・交通動線・シャトル運行計画</a:t>
            </a:r>
            <a:endParaRPr lang="en-US" sz="1300" dirty="0"/>
          </a:p>
        </p:txBody>
      </p:sp>
      <p:sp>
        <p:nvSpPr>
          <p:cNvPr id="71" name="Text 32"/>
          <p:cNvSpPr txBox="1"/>
          <p:nvPr/>
        </p:nvSpPr>
        <p:spPr>
          <a:xfrm>
            <a:off x="6623304" y="1614831"/>
            <a:ext cx="5619902" cy="247802"/>
          </a:xfrm>
          <a:prstGeom prst="rect">
            <a:avLst/>
          </a:prstGeom>
          <a:noFill/>
          <a:ln/>
        </p:spPr>
        <p:txBody>
          <a:bodyPr wrap="square" lIns="0" tIns="0" rIns="0" bIns="0" rtlCol="0" anchor="ctr"/>
          <a:lstStyle/>
          <a:p>
            <a:pPr marL="0" indent="0" algn="l">
              <a:buNone/>
            </a:pPr>
            <a:r>
              <a:rPr lang="en-US" sz="1300" b="1" dirty="0">
                <a:solidFill>
                  <a:srgbClr val="4A90E2"/>
                </a:solidFill>
                <a:latin typeface="Montserrat" pitchFamily="34" charset="0"/>
                <a:ea typeface="Montserrat" pitchFamily="34" charset="-122"/>
                <a:cs typeface="Montserrat" pitchFamily="34" charset="-120"/>
              </a:rPr>
              <a:t>交通誘導・シャトルバス運行計画</a:t>
            </a:r>
            <a:endParaRPr lang="en-US" sz="1300" dirty="0"/>
          </a:p>
        </p:txBody>
      </p:sp>
      <p:sp>
        <p:nvSpPr>
          <p:cNvPr id="72" name="Shape 33"/>
          <p:cNvSpPr/>
          <p:nvPr/>
        </p:nvSpPr>
        <p:spPr>
          <a:xfrm>
            <a:off x="6623304" y="2531364"/>
            <a:ext cx="2381098" cy="19202"/>
          </a:xfrm>
          <a:prstGeom prst="rect">
            <a:avLst/>
          </a:prstGeom>
          <a:solidFill>
            <a:srgbClr val="E3F2FD"/>
          </a:solidFill>
          <a:ln w="12700">
            <a:solidFill>
              <a:srgbClr val="E3F2FD">
                <a:alpha val="0"/>
              </a:srgbClr>
            </a:solidFill>
            <a:prstDash val="solid"/>
          </a:ln>
        </p:spPr>
      </p:sp>
      <p:sp>
        <p:nvSpPr>
          <p:cNvPr id="73" name="Text 34"/>
          <p:cNvSpPr txBox="1"/>
          <p:nvPr/>
        </p:nvSpPr>
        <p:spPr>
          <a:xfrm>
            <a:off x="6623304" y="2302764"/>
            <a:ext cx="2457907" cy="190195"/>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4A90E2"/>
                </a:solidFill>
                <a:latin typeface="Montserrat" pitchFamily="34" charset="0"/>
                <a:ea typeface="Montserrat" pitchFamily="34" charset="-122"/>
                <a:cs typeface="Montserrat" pitchFamily="34" charset="-120"/>
              </a:rPr>
              <a:t>駐車場・駐輪場設計</a:t>
            </a:r>
            <a:endParaRPr lang="en-US" sz="1000" dirty="0"/>
          </a:p>
        </p:txBody>
      </p:sp>
      <p:sp>
        <p:nvSpPr>
          <p:cNvPr id="74" name="Text 35"/>
          <p:cNvSpPr txBox="1"/>
          <p:nvPr/>
        </p:nvSpPr>
        <p:spPr>
          <a:xfrm>
            <a:off x="6623304" y="2608174"/>
            <a:ext cx="705002" cy="200254"/>
          </a:xfrm>
          <a:prstGeom prst="rect">
            <a:avLst/>
          </a:prstGeom>
          <a:noFill/>
          <a:ln/>
        </p:spPr>
        <p:txBody>
          <a:bodyPr wrap="square" lIns="0" tIns="0" rIns="0" bIns="0" rtlCol="0" anchor="ctr"/>
          <a:lstStyle/>
          <a:p>
            <a:pPr marL="0" indent="0" algn="l">
              <a:buNone/>
            </a:pPr>
            <a:r>
              <a:rPr lang="en-US" sz="1200" b="1" dirty="0">
                <a:solidFill>
                  <a:srgbClr val="0052CC"/>
                </a:solidFill>
                <a:latin typeface="Montserrat" pitchFamily="34" charset="0"/>
                <a:ea typeface="Montserrat" pitchFamily="34" charset="-122"/>
                <a:cs typeface="Montserrat" pitchFamily="34" charset="-120"/>
              </a:rPr>
              <a:t>2,500台</a:t>
            </a:r>
            <a:endParaRPr lang="en-US" sz="1200" dirty="0"/>
          </a:p>
        </p:txBody>
      </p:sp>
      <p:sp>
        <p:nvSpPr>
          <p:cNvPr id="75" name="Text 36"/>
          <p:cNvSpPr txBox="1"/>
          <p:nvPr/>
        </p:nvSpPr>
        <p:spPr>
          <a:xfrm>
            <a:off x="6623304" y="2845918"/>
            <a:ext cx="705002"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自動車駐車場</a:t>
            </a:r>
            <a:endParaRPr lang="en-US" sz="800" dirty="0"/>
          </a:p>
        </p:txBody>
      </p:sp>
      <p:sp>
        <p:nvSpPr>
          <p:cNvPr id="76" name="Text 37"/>
          <p:cNvSpPr txBox="1"/>
          <p:nvPr/>
        </p:nvSpPr>
        <p:spPr>
          <a:xfrm>
            <a:off x="8481365" y="2608174"/>
            <a:ext cx="600761" cy="200254"/>
          </a:xfrm>
          <a:prstGeom prst="rect">
            <a:avLst/>
          </a:prstGeom>
          <a:noFill/>
          <a:ln/>
        </p:spPr>
        <p:txBody>
          <a:bodyPr wrap="square" lIns="0" tIns="0" rIns="0" bIns="0" rtlCol="0" anchor="ctr"/>
          <a:lstStyle/>
          <a:p>
            <a:pPr marL="0" indent="0" algn="l">
              <a:buNone/>
            </a:pPr>
            <a:r>
              <a:rPr lang="en-US" sz="1200" b="1" dirty="0">
                <a:solidFill>
                  <a:srgbClr val="0052CC"/>
                </a:solidFill>
                <a:latin typeface="Montserrat" pitchFamily="34" charset="0"/>
                <a:ea typeface="Montserrat" pitchFamily="34" charset="-122"/>
                <a:cs typeface="Montserrat" pitchFamily="34" charset="-120"/>
              </a:rPr>
              <a:t>500台</a:t>
            </a:r>
            <a:endParaRPr lang="en-US" sz="1200" dirty="0"/>
          </a:p>
        </p:txBody>
      </p:sp>
      <p:sp>
        <p:nvSpPr>
          <p:cNvPr id="77" name="Text 38"/>
          <p:cNvSpPr txBox="1"/>
          <p:nvPr/>
        </p:nvSpPr>
        <p:spPr>
          <a:xfrm>
            <a:off x="8481365" y="2845918"/>
            <a:ext cx="600761"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二輪駐輪場</a:t>
            </a:r>
            <a:endParaRPr lang="en-US" sz="800" dirty="0"/>
          </a:p>
        </p:txBody>
      </p:sp>
      <p:sp>
        <p:nvSpPr>
          <p:cNvPr id="78" name="Text 39"/>
          <p:cNvSpPr txBox="1"/>
          <p:nvPr/>
        </p:nvSpPr>
        <p:spPr>
          <a:xfrm>
            <a:off x="6623304" y="3132125"/>
            <a:ext cx="2457907" cy="448056"/>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 • 予約制運用（70%予約・30%当日）</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会場外駐車場とのシャトル連携</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ピーク時分散誘導システム </a:t>
            </a:r>
            <a:endParaRPr lang="en-US" sz="800" dirty="0"/>
          </a:p>
        </p:txBody>
      </p:sp>
      <p:sp>
        <p:nvSpPr>
          <p:cNvPr id="79" name="Shape 40"/>
          <p:cNvSpPr/>
          <p:nvPr/>
        </p:nvSpPr>
        <p:spPr>
          <a:xfrm>
            <a:off x="9480804" y="2531364"/>
            <a:ext cx="2286000" cy="19202"/>
          </a:xfrm>
          <a:prstGeom prst="rect">
            <a:avLst/>
          </a:prstGeom>
          <a:solidFill>
            <a:srgbClr val="E3F2FD"/>
          </a:solidFill>
          <a:ln w="12700">
            <a:solidFill>
              <a:srgbClr val="E3F2FD">
                <a:alpha val="0"/>
              </a:srgbClr>
            </a:solidFill>
            <a:prstDash val="solid"/>
          </a:ln>
        </p:spPr>
      </p:sp>
      <p:sp>
        <p:nvSpPr>
          <p:cNvPr id="80" name="Text 41"/>
          <p:cNvSpPr txBox="1"/>
          <p:nvPr/>
        </p:nvSpPr>
        <p:spPr>
          <a:xfrm>
            <a:off x="9480804" y="2302764"/>
            <a:ext cx="2362810" cy="190195"/>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4A90E2"/>
                </a:solidFill>
                <a:latin typeface="Montserrat" pitchFamily="34" charset="0"/>
                <a:ea typeface="Montserrat" pitchFamily="34" charset="-122"/>
                <a:cs typeface="Montserrat" pitchFamily="34" charset="-120"/>
              </a:rPr>
              <a:t>シャトルバス運行計画</a:t>
            </a:r>
            <a:endParaRPr lang="en-US" sz="1000" dirty="0"/>
          </a:p>
        </p:txBody>
      </p:sp>
      <p:sp>
        <p:nvSpPr>
          <p:cNvPr id="81" name="Text 42"/>
          <p:cNvSpPr txBox="1"/>
          <p:nvPr/>
        </p:nvSpPr>
        <p:spPr>
          <a:xfrm>
            <a:off x="9480804" y="2608174"/>
            <a:ext cx="692201" cy="200254"/>
          </a:xfrm>
          <a:prstGeom prst="rect">
            <a:avLst/>
          </a:prstGeom>
          <a:noFill/>
          <a:ln/>
        </p:spPr>
        <p:txBody>
          <a:bodyPr wrap="square" lIns="0" tIns="0" rIns="0" bIns="0" rtlCol="0" anchor="ctr"/>
          <a:lstStyle/>
          <a:p>
            <a:pPr marL="0" indent="0" algn="l">
              <a:buNone/>
            </a:pPr>
            <a:r>
              <a:rPr lang="en-US" sz="1200" b="1" dirty="0">
                <a:solidFill>
                  <a:srgbClr val="0052CC"/>
                </a:solidFill>
                <a:latin typeface="Montserrat" pitchFamily="34" charset="0"/>
                <a:ea typeface="Montserrat" pitchFamily="34" charset="-122"/>
                <a:cs typeface="Montserrat" pitchFamily="34" charset="-120"/>
              </a:rPr>
              <a:t>15分間隔</a:t>
            </a:r>
            <a:endParaRPr lang="en-US" sz="1200" dirty="0"/>
          </a:p>
        </p:txBody>
      </p:sp>
      <p:sp>
        <p:nvSpPr>
          <p:cNvPr id="82" name="Text 43"/>
          <p:cNvSpPr txBox="1"/>
          <p:nvPr/>
        </p:nvSpPr>
        <p:spPr>
          <a:xfrm>
            <a:off x="9480804" y="2845918"/>
            <a:ext cx="685800"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運行頻度</a:t>
            </a:r>
            <a:endParaRPr lang="en-US" sz="800" dirty="0"/>
          </a:p>
        </p:txBody>
      </p:sp>
      <p:sp>
        <p:nvSpPr>
          <p:cNvPr id="83" name="Text 44"/>
          <p:cNvSpPr txBox="1"/>
          <p:nvPr/>
        </p:nvSpPr>
        <p:spPr>
          <a:xfrm>
            <a:off x="11453165" y="2608174"/>
            <a:ext cx="391363" cy="200254"/>
          </a:xfrm>
          <a:prstGeom prst="rect">
            <a:avLst/>
          </a:prstGeom>
          <a:noFill/>
          <a:ln/>
        </p:spPr>
        <p:txBody>
          <a:bodyPr wrap="square" lIns="0" tIns="0" rIns="0" bIns="0" rtlCol="0" anchor="ctr"/>
          <a:lstStyle/>
          <a:p>
            <a:pPr marL="0" indent="0" algn="l">
              <a:buNone/>
            </a:pPr>
            <a:r>
              <a:rPr lang="en-US" sz="1200" b="1" dirty="0">
                <a:solidFill>
                  <a:srgbClr val="0052CC"/>
                </a:solidFill>
                <a:latin typeface="Montserrat" pitchFamily="34" charset="0"/>
                <a:ea typeface="Montserrat" pitchFamily="34" charset="-122"/>
                <a:cs typeface="Montserrat" pitchFamily="34" charset="-120"/>
              </a:rPr>
              <a:t>8台</a:t>
            </a:r>
            <a:endParaRPr lang="en-US" sz="1200" dirty="0"/>
          </a:p>
        </p:txBody>
      </p:sp>
      <p:sp>
        <p:nvSpPr>
          <p:cNvPr id="84" name="Text 45"/>
          <p:cNvSpPr txBox="1"/>
          <p:nvPr/>
        </p:nvSpPr>
        <p:spPr>
          <a:xfrm>
            <a:off x="11453165" y="2845918"/>
            <a:ext cx="391363" cy="152705"/>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配車数</a:t>
            </a:r>
            <a:endParaRPr lang="en-US" sz="800" dirty="0"/>
          </a:p>
        </p:txBody>
      </p:sp>
      <p:sp>
        <p:nvSpPr>
          <p:cNvPr id="85" name="Text 46"/>
          <p:cNvSpPr txBox="1"/>
          <p:nvPr/>
        </p:nvSpPr>
        <p:spPr>
          <a:xfrm>
            <a:off x="9480804" y="3132125"/>
            <a:ext cx="2362810" cy="448056"/>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 • 駅・駐車場・会場間の循環運行</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ピーク時増便（5分間隔）</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専用レーン確保・優先信号制御 </a:t>
            </a:r>
            <a:endParaRPr lang="en-US" sz="800" dirty="0"/>
          </a:p>
        </p:txBody>
      </p:sp>
      <p:sp>
        <p:nvSpPr>
          <p:cNvPr id="86" name="Shape 47"/>
          <p:cNvSpPr/>
          <p:nvPr/>
        </p:nvSpPr>
        <p:spPr>
          <a:xfrm>
            <a:off x="6623304" y="4008120"/>
            <a:ext cx="5143500" cy="19202"/>
          </a:xfrm>
          <a:prstGeom prst="rect">
            <a:avLst/>
          </a:prstGeom>
          <a:solidFill>
            <a:srgbClr val="E3F2FD"/>
          </a:solidFill>
          <a:ln w="12700">
            <a:solidFill>
              <a:srgbClr val="E3F2FD">
                <a:alpha val="0"/>
              </a:srgbClr>
            </a:solidFill>
            <a:prstDash val="solid"/>
          </a:ln>
        </p:spPr>
      </p:sp>
      <p:sp>
        <p:nvSpPr>
          <p:cNvPr id="87" name="Text 48"/>
          <p:cNvSpPr txBox="1"/>
          <p:nvPr/>
        </p:nvSpPr>
        <p:spPr>
          <a:xfrm>
            <a:off x="6623304" y="3779520"/>
            <a:ext cx="5220310" cy="190195"/>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4A90E2"/>
                </a:solidFill>
                <a:latin typeface="Montserrat" pitchFamily="34" charset="0"/>
                <a:ea typeface="Montserrat" pitchFamily="34" charset="-122"/>
                <a:cs typeface="Montserrat" pitchFamily="34" charset="-120"/>
              </a:rPr>
              <a:t>交通誘導・混雑対策</a:t>
            </a:r>
            <a:endParaRPr lang="en-US" sz="1000" dirty="0"/>
          </a:p>
        </p:txBody>
      </p:sp>
      <p:sp>
        <p:nvSpPr>
          <p:cNvPr id="88" name="Text 49"/>
          <p:cNvSpPr txBox="1"/>
          <p:nvPr/>
        </p:nvSpPr>
        <p:spPr>
          <a:xfrm>
            <a:off x="6623304" y="4084015"/>
            <a:ext cx="2553005" cy="590702"/>
          </a:xfrm>
          <a:prstGeom prst="rect">
            <a:avLst/>
          </a:prstGeom>
          <a:noFill/>
          <a:ln/>
        </p:spPr>
        <p:txBody>
          <a:bodyPr wrap="square" lIns="0" tIns="0" rIns="0" bIns="0" rtlCol="0" anchor="ctr"/>
          <a:lstStyle/>
          <a:p>
            <a:pPr marL="0" indent="0" algn="l">
              <a:buNone/>
            </a:pPr>
            <a:r>
              <a:rPr lang="en-US" sz="800" b="1" dirty="0">
                <a:solidFill>
                  <a:srgbClr val="333333"/>
                </a:solidFill>
                <a:latin typeface="Noto Sans JP" pitchFamily="34" charset="0"/>
                <a:ea typeface="Noto Sans JP" pitchFamily="34" charset="-122"/>
                <a:cs typeface="Noto Sans JP" pitchFamily="34" charset="-120"/>
              </a:rPr>
              <a:t>ボトルネック対策：</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交差点警導員配置（4箇所）</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リアルタイム混雑情報配信</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渋滞回避ルート案内 </a:t>
            </a:r>
            <a:endParaRPr lang="en-US" sz="800" dirty="0"/>
          </a:p>
        </p:txBody>
      </p:sp>
      <p:sp>
        <p:nvSpPr>
          <p:cNvPr id="89" name="Text 50"/>
          <p:cNvSpPr txBox="1"/>
          <p:nvPr/>
        </p:nvSpPr>
        <p:spPr>
          <a:xfrm>
            <a:off x="9298838" y="4084015"/>
            <a:ext cx="2553005" cy="590702"/>
          </a:xfrm>
          <a:prstGeom prst="rect">
            <a:avLst/>
          </a:prstGeom>
          <a:noFill/>
          <a:ln/>
        </p:spPr>
        <p:txBody>
          <a:bodyPr wrap="square" lIns="0" tIns="0" rIns="0" bIns="0" rtlCol="0" anchor="ctr"/>
          <a:lstStyle/>
          <a:p>
            <a:pPr marL="0" indent="0" algn="l">
              <a:buNone/>
            </a:pPr>
            <a:r>
              <a:rPr lang="en-US" sz="800" b="1" dirty="0">
                <a:solidFill>
                  <a:srgbClr val="333333"/>
                </a:solidFill>
                <a:latin typeface="Noto Sans JP" pitchFamily="34" charset="0"/>
                <a:ea typeface="Noto Sans JP" pitchFamily="34" charset="-122"/>
                <a:cs typeface="Noto Sans JP" pitchFamily="34" charset="-120"/>
              </a:rPr>
              <a:t>ピークカット施策：</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時間帯別入場制限</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分散来場促進（早割・遅割）</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タクシー・送迎レーン分離 </a:t>
            </a:r>
            <a:endParaRPr lang="en-US" sz="800" dirty="0"/>
          </a:p>
        </p:txBody>
      </p:sp>
      <p:sp>
        <p:nvSpPr>
          <p:cNvPr id="90" name="Text 51"/>
          <p:cNvSpPr txBox="1"/>
          <p:nvPr/>
        </p:nvSpPr>
        <p:spPr>
          <a:xfrm>
            <a:off x="6623304" y="5065166"/>
            <a:ext cx="5334610" cy="181051"/>
          </a:xfrm>
          <a:prstGeom prst="rect">
            <a:avLst/>
          </a:prstGeom>
          <a:noFill/>
          <a:ln/>
        </p:spPr>
        <p:txBody>
          <a:bodyPr wrap="square" lIns="0" tIns="0" rIns="0" bIns="0" rtlCol="0" anchor="ctr"/>
          <a:lstStyle/>
          <a:p>
            <a:pPr marL="0" indent="0" algn="l">
              <a:buNone/>
            </a:pPr>
            <a:r>
              <a:rPr lang="en-US" sz="1000" b="1" dirty="0">
                <a:solidFill>
                  <a:srgbClr val="0052CC"/>
                </a:solidFill>
                <a:latin typeface="Montserrat" pitchFamily="34" charset="0"/>
                <a:ea typeface="Montserrat" pitchFamily="34" charset="-122"/>
                <a:cs typeface="Montserrat" pitchFamily="34" charset="-120"/>
              </a:rPr>
              <a:t>夜間・安全対策</a:t>
            </a:r>
            <a:endParaRPr lang="en-US" sz="1000" dirty="0"/>
          </a:p>
        </p:txBody>
      </p:sp>
      <p:sp>
        <p:nvSpPr>
          <p:cNvPr id="91" name="Text 52"/>
          <p:cNvSpPr txBox="1"/>
          <p:nvPr/>
        </p:nvSpPr>
        <p:spPr>
          <a:xfrm>
            <a:off x="6623304" y="5303825"/>
            <a:ext cx="1714500" cy="448056"/>
          </a:xfrm>
          <a:prstGeom prst="rect">
            <a:avLst/>
          </a:prstGeom>
          <a:noFill/>
          <a:ln/>
        </p:spPr>
        <p:txBody>
          <a:bodyPr wrap="square" lIns="0" tIns="0" rIns="0" bIns="0" rtlCol="0" anchor="ctr"/>
          <a:lstStyle/>
          <a:p>
            <a:pPr marL="0" indent="0" algn="l">
              <a:buNone/>
            </a:pPr>
            <a:r>
              <a:rPr lang="en-US" sz="800" b="1" dirty="0">
                <a:solidFill>
                  <a:srgbClr val="333333"/>
                </a:solidFill>
                <a:latin typeface="Noto Sans JP" pitchFamily="34" charset="0"/>
                <a:ea typeface="Noto Sans JP" pitchFamily="34" charset="-122"/>
                <a:cs typeface="Noto Sans JP" pitchFamily="34" charset="-120"/>
              </a:rPr>
              <a:t>照明設備：</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駐車場全面LED照明</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夜間照度20lx以上 </a:t>
            </a:r>
            <a:endParaRPr lang="en-US" sz="800" dirty="0"/>
          </a:p>
        </p:txBody>
      </p:sp>
      <p:sp>
        <p:nvSpPr>
          <p:cNvPr id="92" name="Text 53"/>
          <p:cNvSpPr txBox="1"/>
          <p:nvPr/>
        </p:nvSpPr>
        <p:spPr>
          <a:xfrm>
            <a:off x="8372551" y="5303825"/>
            <a:ext cx="1714500" cy="448056"/>
          </a:xfrm>
          <a:prstGeom prst="rect">
            <a:avLst/>
          </a:prstGeom>
          <a:noFill/>
          <a:ln/>
        </p:spPr>
        <p:txBody>
          <a:bodyPr wrap="square" lIns="0" tIns="0" rIns="0" bIns="0" rtlCol="0" anchor="ctr"/>
          <a:lstStyle/>
          <a:p>
            <a:pPr marL="0" indent="0" algn="l">
              <a:buNone/>
            </a:pPr>
            <a:r>
              <a:rPr lang="en-US" sz="800" b="1" dirty="0">
                <a:solidFill>
                  <a:srgbClr val="333333"/>
                </a:solidFill>
                <a:latin typeface="Noto Sans JP" pitchFamily="34" charset="0"/>
                <a:ea typeface="Noto Sans JP" pitchFamily="34" charset="-122"/>
                <a:cs typeface="Noto Sans JP" pitchFamily="34" charset="-120"/>
              </a:rPr>
              <a:t>反射材：</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道路標識・誘導線</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高輝度反射板 </a:t>
            </a:r>
            <a:endParaRPr lang="en-US" sz="800" dirty="0"/>
          </a:p>
        </p:txBody>
      </p:sp>
      <p:sp>
        <p:nvSpPr>
          <p:cNvPr id="93" name="Text 54"/>
          <p:cNvSpPr txBox="1"/>
          <p:nvPr/>
        </p:nvSpPr>
        <p:spPr>
          <a:xfrm>
            <a:off x="10120884" y="5303825"/>
            <a:ext cx="1714500" cy="448056"/>
          </a:xfrm>
          <a:prstGeom prst="rect">
            <a:avLst/>
          </a:prstGeom>
          <a:noFill/>
          <a:ln/>
        </p:spPr>
        <p:txBody>
          <a:bodyPr wrap="square" lIns="0" tIns="0" rIns="0" bIns="0" rtlCol="0" anchor="ctr"/>
          <a:lstStyle/>
          <a:p>
            <a:pPr marL="0" indent="0" algn="l">
              <a:buNone/>
            </a:pPr>
            <a:r>
              <a:rPr lang="en-US" sz="800" b="1" dirty="0">
                <a:solidFill>
                  <a:srgbClr val="333333"/>
                </a:solidFill>
                <a:latin typeface="Noto Sans JP" pitchFamily="34" charset="0"/>
                <a:ea typeface="Noto Sans JP" pitchFamily="34" charset="-122"/>
                <a:cs typeface="Noto Sans JP" pitchFamily="34" charset="-120"/>
              </a:rPr>
              <a:t>仮設フェンス：</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車両・歩行者分離</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緊急避難通路確保 </a:t>
            </a:r>
            <a:endParaRPr lang="en-US" sz="800" dirty="0"/>
          </a:p>
        </p:txBody>
      </p:sp>
      <p:sp>
        <p:nvSpPr>
          <p:cNvPr id="94" name="Text 55"/>
          <p:cNvSpPr txBox="1"/>
          <p:nvPr/>
        </p:nvSpPr>
        <p:spPr>
          <a:xfrm>
            <a:off x="381305" y="6524244"/>
            <a:ext cx="4000500" cy="152705"/>
          </a:xfrm>
          <a:prstGeom prst="rect">
            <a:avLst/>
          </a:prstGeom>
          <a:noFill/>
          <a:ln/>
        </p:spPr>
        <p:txBody>
          <a:bodyPr wrap="square" lIns="0" tIns="0" rIns="0" bIns="0" rtlCol="0" anchor="ctr"/>
          <a:lstStyle/>
          <a:p>
            <a:pPr marL="0" indent="0" algn="l">
              <a:buNone/>
            </a:pPr>
            <a:r>
              <a:rPr lang="en-US" sz="800" dirty="0">
                <a:solidFill>
                  <a:srgbClr val="999999"/>
                </a:solidFill>
                <a:latin typeface="Noto Sans JP" pitchFamily="34" charset="0"/>
                <a:ea typeface="Noto Sans JP" pitchFamily="34" charset="-122"/>
                <a:cs typeface="Noto Sans JP" pitchFamily="34" charset="-120"/>
              </a:rPr>
              <a:t>Source: 各フェス運営資料・交通計画書より推計</a:t>
            </a:r>
            <a:endParaRPr lang="en-US" sz="800" dirty="0"/>
          </a:p>
        </p:txBody>
      </p:sp>
      <p:sp>
        <p:nvSpPr>
          <p:cNvPr id="95" name="Text 56"/>
          <p:cNvSpPr txBox="1"/>
          <p:nvPr/>
        </p:nvSpPr>
        <p:spPr>
          <a:xfrm>
            <a:off x="10782605" y="6524244"/>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32</a:t>
            </a:r>
            <a:endParaRPr lang="en-US" sz="1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8858707" y="-952805"/>
            <a:ext cx="3810305" cy="3810305"/>
          </a:xfrm>
          <a:prstGeom prst="rect">
            <a:avLst/>
          </a:prstGeom>
          <a:solidFill>
            <a:srgbClr val="ADD8E6">
              <a:alpha val="20000"/>
            </a:srgbClr>
          </a:solidFill>
          <a:ln w="12700">
            <a:solidFill>
              <a:srgbClr val="FFFFFF">
                <a:alpha val="0"/>
              </a:srgbClr>
            </a:solidFill>
            <a:prstDash val="solid"/>
          </a:ln>
        </p:spPr>
      </p:sp>
      <p:sp>
        <p:nvSpPr>
          <p:cNvPr id="5" name="Shape 3"/>
          <p:cNvSpPr/>
          <p:nvPr/>
        </p:nvSpPr>
        <p:spPr>
          <a:xfrm rot="900000">
            <a:off x="-476402" y="4762195"/>
            <a:ext cx="2857500" cy="2857500"/>
          </a:xfrm>
          <a:prstGeom prst="rect">
            <a:avLst/>
          </a:prstGeom>
          <a:solidFill>
            <a:srgbClr val="4A90E2">
              <a:alpha val="10000"/>
            </a:srgbClr>
          </a:solidFill>
          <a:ln w="12700">
            <a:solidFill>
              <a:srgbClr val="FFFFFF">
                <a:alpha val="0"/>
              </a:srgbClr>
            </a:solidFill>
            <a:prstDash val="solid"/>
          </a:ln>
        </p:spPr>
      </p:sp>
      <p:sp>
        <p:nvSpPr>
          <p:cNvPr id="6" name="Shape 4"/>
          <p:cNvSpPr/>
          <p:nvPr/>
        </p:nvSpPr>
        <p:spPr>
          <a:xfrm>
            <a:off x="381305" y="1524305"/>
            <a:ext cx="2305202" cy="2018995"/>
          </a:xfrm>
          <a:prstGeom prst="roundRect">
            <a:avLst>
              <a:gd name="adj" fmla="val 3418"/>
            </a:avLst>
          </a:prstGeom>
          <a:solidFill>
            <a:srgbClr val="E3F2FD">
              <a:alpha val="50000"/>
            </a:srgbClr>
          </a:solidFill>
          <a:ln w="12700">
            <a:solidFill>
              <a:srgbClr val="BBDEFB"/>
            </a:solidFill>
            <a:prstDash val="solid"/>
          </a:ln>
        </p:spPr>
      </p:sp>
      <p:sp>
        <p:nvSpPr>
          <p:cNvPr id="7" name="Shape 5"/>
          <p:cNvSpPr/>
          <p:nvPr/>
        </p:nvSpPr>
        <p:spPr>
          <a:xfrm>
            <a:off x="3047695" y="1524305"/>
            <a:ext cx="2305202" cy="2018995"/>
          </a:xfrm>
          <a:prstGeom prst="roundRect">
            <a:avLst>
              <a:gd name="adj" fmla="val 3418"/>
            </a:avLst>
          </a:prstGeom>
          <a:solidFill>
            <a:srgbClr val="E3F2FD">
              <a:alpha val="50000"/>
            </a:srgbClr>
          </a:solidFill>
          <a:ln w="12700">
            <a:solidFill>
              <a:srgbClr val="BBDEFB"/>
            </a:solidFill>
            <a:prstDash val="solid"/>
          </a:ln>
        </p:spPr>
      </p:sp>
      <p:sp>
        <p:nvSpPr>
          <p:cNvPr id="8" name="Shape 6"/>
          <p:cNvSpPr/>
          <p:nvPr/>
        </p:nvSpPr>
        <p:spPr>
          <a:xfrm>
            <a:off x="5715000" y="1524305"/>
            <a:ext cx="2305202" cy="2018995"/>
          </a:xfrm>
          <a:prstGeom prst="roundRect">
            <a:avLst>
              <a:gd name="adj" fmla="val 3418"/>
            </a:avLst>
          </a:prstGeom>
          <a:solidFill>
            <a:srgbClr val="E3F2FD">
              <a:alpha val="50000"/>
            </a:srgbClr>
          </a:solidFill>
          <a:ln w="12700">
            <a:solidFill>
              <a:srgbClr val="BBDEFB"/>
            </a:solidFill>
            <a:prstDash val="solid"/>
          </a:ln>
        </p:spPr>
      </p:sp>
      <p:sp>
        <p:nvSpPr>
          <p:cNvPr id="9" name="Shape 7"/>
          <p:cNvSpPr/>
          <p:nvPr/>
        </p:nvSpPr>
        <p:spPr>
          <a:xfrm>
            <a:off x="8382305" y="1524305"/>
            <a:ext cx="3429000" cy="2000707"/>
          </a:xfrm>
          <a:prstGeom prst="roundRect">
            <a:avLst>
              <a:gd name="adj" fmla="val 3482"/>
            </a:avLst>
          </a:prstGeom>
          <a:solidFill>
            <a:srgbClr val="0052CC"/>
          </a:solidFill>
          <a:ln w="12700">
            <a:solidFill>
              <a:srgbClr val="FFFFFF">
                <a:alpha val="0"/>
              </a:srgbClr>
            </a:solidFill>
            <a:prstDash val="solid"/>
          </a:ln>
        </p:spPr>
      </p:sp>
      <p:sp>
        <p:nvSpPr>
          <p:cNvPr id="10" name="Text 8"/>
          <p:cNvSpPr txBox="1"/>
          <p:nvPr/>
        </p:nvSpPr>
        <p:spPr>
          <a:xfrm>
            <a:off x="381305" y="381305"/>
            <a:ext cx="11735410" cy="419710"/>
          </a:xfrm>
          <a:prstGeom prst="rect">
            <a:avLst/>
          </a:prstGeom>
          <a:noFill/>
          <a:ln/>
        </p:spPr>
        <p:txBody>
          <a:bodyPr wrap="square" lIns="0" tIns="0" rIns="0" bIns="0" rtlCol="0" anchor="ctr"/>
          <a:lstStyle/>
          <a:p>
            <a:pPr marL="0" indent="0" algn="l">
              <a:buNone/>
            </a:pPr>
            <a:r>
              <a:rPr lang="en-US" sz="2700" b="1" dirty="0">
                <a:solidFill>
                  <a:srgbClr val="003366"/>
                </a:solidFill>
                <a:latin typeface="Montserrat" pitchFamily="34" charset="0"/>
                <a:ea typeface="Montserrat" pitchFamily="34" charset="-122"/>
                <a:cs typeface="Montserrat" pitchFamily="34" charset="-120"/>
              </a:rPr>
              <a:t>ステージ・音響・照明：設営から転換まで</a:t>
            </a:r>
            <a:endParaRPr lang="en-US" sz="2700" dirty="0"/>
          </a:p>
        </p:txBody>
      </p:sp>
      <p:pic>
        <p:nvPicPr>
          <p:cNvPr id="11" name="Image 0" descr="preencoded.png"/>
          <p:cNvPicPr>
            <a:picLocks noChangeAspect="1"/>
          </p:cNvPicPr>
          <p:nvPr/>
        </p:nvPicPr>
        <p:blipFill>
          <a:blip r:embed="rId2"/>
          <a:srcRect t="-400" b="-400"/>
          <a:stretch/>
        </p:blipFill>
        <p:spPr>
          <a:xfrm>
            <a:off x="381305" y="857707"/>
            <a:ext cx="571500" cy="38405"/>
          </a:xfrm>
          <a:prstGeom prst="rect">
            <a:avLst/>
          </a:prstGeom>
        </p:spPr>
      </p:pic>
      <p:sp>
        <p:nvSpPr>
          <p:cNvPr id="12" name="Text 9"/>
          <p:cNvSpPr txBox="1"/>
          <p:nvPr/>
        </p:nvSpPr>
        <p:spPr>
          <a:xfrm>
            <a:off x="381305" y="933602"/>
            <a:ext cx="7810805" cy="228600"/>
          </a:xfrm>
          <a:prstGeom prst="rect">
            <a:avLst/>
          </a:prstGeom>
          <a:noFill/>
          <a:ln/>
        </p:spPr>
        <p:txBody>
          <a:bodyPr wrap="square" lIns="0" tIns="0" rIns="0" bIns="0" rtlCol="0" anchor="ctr"/>
          <a:lstStyle/>
          <a:p>
            <a:pPr marL="0" indent="0" algn="l">
              <a:buNone/>
            </a:pPr>
            <a:r>
              <a:rPr lang="en-US" sz="1200" dirty="0">
                <a:solidFill>
                  <a:srgbClr val="555555"/>
                </a:solidFill>
                <a:latin typeface="Noto Sans JP" pitchFamily="34" charset="0"/>
                <a:ea typeface="Noto Sans JP" pitchFamily="34" charset="-122"/>
                <a:cs typeface="Noto Sans JP" pitchFamily="34" charset="-120"/>
              </a:rPr>
              <a:t>ステージ構造、音響設備、照明システムの設営から運用、転換までの全プロセスを管理</a:t>
            </a:r>
            <a:endParaRPr lang="en-US" sz="1200" dirty="0"/>
          </a:p>
        </p:txBody>
      </p:sp>
      <p:pic>
        <p:nvPicPr>
          <p:cNvPr id="13" name="Image 1" descr="preencoded.png"/>
          <p:cNvPicPr>
            <a:picLocks noChangeAspect="1"/>
          </p:cNvPicPr>
          <p:nvPr/>
        </p:nvPicPr>
        <p:blipFill>
          <a:blip r:embed="rId3"/>
          <a:srcRect/>
          <a:stretch/>
        </p:blipFill>
        <p:spPr>
          <a:xfrm>
            <a:off x="1181405" y="1752905"/>
            <a:ext cx="304495" cy="304495"/>
          </a:xfrm>
          <a:prstGeom prst="rect">
            <a:avLst/>
          </a:prstGeom>
        </p:spPr>
      </p:pic>
      <p:sp>
        <p:nvSpPr>
          <p:cNvPr id="14" name="Text 10"/>
          <p:cNvSpPr txBox="1"/>
          <p:nvPr/>
        </p:nvSpPr>
        <p:spPr>
          <a:xfrm>
            <a:off x="434340" y="2095805"/>
            <a:ext cx="2179930" cy="200254"/>
          </a:xfrm>
          <a:prstGeom prst="rect">
            <a:avLst/>
          </a:prstGeom>
          <a:noFill/>
          <a:ln/>
        </p:spPr>
        <p:txBody>
          <a:bodyPr wrap="square" lIns="0" tIns="0" rIns="0" bIns="0" rtlCol="0" anchor="ctr"/>
          <a:lstStyle/>
          <a:p>
            <a:pPr marL="0" indent="0" algn="ctr">
              <a:buNone/>
            </a:pPr>
            <a:r>
              <a:rPr lang="en-US" sz="1000" b="1" dirty="0">
                <a:solidFill>
                  <a:srgbClr val="0052CC"/>
                </a:solidFill>
                <a:latin typeface="Noto Sans JP" pitchFamily="34" charset="0"/>
                <a:ea typeface="Noto Sans JP" pitchFamily="34" charset="-122"/>
                <a:cs typeface="Noto Sans JP" pitchFamily="34" charset="-120"/>
              </a:rPr>
              <a:t>Step 1: 設営・構造</a:t>
            </a:r>
            <a:endParaRPr lang="en-US" sz="1000" dirty="0"/>
          </a:p>
        </p:txBody>
      </p:sp>
      <p:sp>
        <p:nvSpPr>
          <p:cNvPr id="15" name="Text 11"/>
          <p:cNvSpPr txBox="1"/>
          <p:nvPr/>
        </p:nvSpPr>
        <p:spPr>
          <a:xfrm>
            <a:off x="476402" y="2371954"/>
            <a:ext cx="2171700" cy="762610"/>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 ステージ構造・吊り荷重計算</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 耐風設計・安全検査</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 PA・モニター・RF管理</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 バックライン共有・リハーサル</a:t>
            </a:r>
            <a:endParaRPr lang="en-US" sz="800" dirty="0"/>
          </a:p>
          <a:p>
            <a:pPr marL="0" indent="0" algn="l">
              <a:buNone/>
            </a:pPr>
            <a:r>
              <a:rPr lang="en-US" sz="800" b="1" dirty="0">
                <a:solidFill>
                  <a:srgbClr val="C62828"/>
                </a:solidFill>
                <a:latin typeface="Noto Sans JP" pitchFamily="34" charset="0"/>
                <a:ea typeface="Noto Sans JP" pitchFamily="34" charset="-122"/>
                <a:cs typeface="Noto Sans JP" pitchFamily="34" charset="-120"/>
              </a:rPr>
              <a:t>構造検査完了後、音響設備設営開始</a:t>
            </a:r>
            <a:endParaRPr lang="en-US" sz="800" dirty="0"/>
          </a:p>
        </p:txBody>
      </p:sp>
      <p:pic>
        <p:nvPicPr>
          <p:cNvPr id="16" name="Image 2" descr="preencoded.png"/>
          <p:cNvPicPr>
            <a:picLocks noChangeAspect="1"/>
          </p:cNvPicPr>
          <p:nvPr/>
        </p:nvPicPr>
        <p:blipFill>
          <a:blip r:embed="rId4"/>
          <a:srcRect t="-80" b="-80"/>
          <a:stretch/>
        </p:blipFill>
        <p:spPr>
          <a:xfrm>
            <a:off x="2714854" y="2447849"/>
            <a:ext cx="142646" cy="228600"/>
          </a:xfrm>
          <a:prstGeom prst="rect">
            <a:avLst/>
          </a:prstGeom>
        </p:spPr>
      </p:pic>
      <p:pic>
        <p:nvPicPr>
          <p:cNvPr id="17" name="Image 3" descr="preencoded.png"/>
          <p:cNvPicPr>
            <a:picLocks noChangeAspect="1"/>
          </p:cNvPicPr>
          <p:nvPr/>
        </p:nvPicPr>
        <p:blipFill>
          <a:blip r:embed="rId5"/>
          <a:srcRect/>
          <a:stretch/>
        </p:blipFill>
        <p:spPr>
          <a:xfrm>
            <a:off x="3847795" y="1752905"/>
            <a:ext cx="304495" cy="304495"/>
          </a:xfrm>
          <a:prstGeom prst="rect">
            <a:avLst/>
          </a:prstGeom>
        </p:spPr>
      </p:pic>
      <p:sp>
        <p:nvSpPr>
          <p:cNvPr id="18" name="Text 12"/>
          <p:cNvSpPr txBox="1"/>
          <p:nvPr/>
        </p:nvSpPr>
        <p:spPr>
          <a:xfrm>
            <a:off x="3101645" y="2095805"/>
            <a:ext cx="2179930" cy="200254"/>
          </a:xfrm>
          <a:prstGeom prst="rect">
            <a:avLst/>
          </a:prstGeom>
          <a:noFill/>
          <a:ln/>
        </p:spPr>
        <p:txBody>
          <a:bodyPr wrap="square" lIns="0" tIns="0" rIns="0" bIns="0" rtlCol="0" anchor="ctr"/>
          <a:lstStyle/>
          <a:p>
            <a:pPr marL="0" indent="0" algn="ctr">
              <a:buNone/>
            </a:pPr>
            <a:r>
              <a:rPr lang="en-US" sz="1000" b="1" dirty="0">
                <a:solidFill>
                  <a:srgbClr val="0052CC"/>
                </a:solidFill>
                <a:latin typeface="Noto Sans JP" pitchFamily="34" charset="0"/>
                <a:ea typeface="Noto Sans JP" pitchFamily="34" charset="-122"/>
                <a:cs typeface="Noto Sans JP" pitchFamily="34" charset="-120"/>
              </a:rPr>
              <a:t>Step 2: 音響・照明</a:t>
            </a:r>
            <a:endParaRPr lang="en-US" sz="1000" dirty="0"/>
          </a:p>
        </p:txBody>
      </p:sp>
      <p:sp>
        <p:nvSpPr>
          <p:cNvPr id="19" name="Text 13"/>
          <p:cNvSpPr txBox="1"/>
          <p:nvPr/>
        </p:nvSpPr>
        <p:spPr>
          <a:xfrm>
            <a:off x="3143707" y="2371954"/>
            <a:ext cx="2171700" cy="762610"/>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 PA・モニター・RF管理</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 騒音対策・音質調整</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 照明システム設営</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 特効・火気・レーザー安全</a:t>
            </a:r>
            <a:endParaRPr lang="en-US" sz="800" dirty="0"/>
          </a:p>
          <a:p>
            <a:pPr marL="0" indent="0" algn="l">
              <a:buNone/>
            </a:pPr>
            <a:r>
              <a:rPr lang="en-US" sz="800" b="1" dirty="0">
                <a:solidFill>
                  <a:srgbClr val="C62828"/>
                </a:solidFill>
                <a:latin typeface="Noto Sans JP" pitchFamily="34" charset="0"/>
                <a:ea typeface="Noto Sans JP" pitchFamily="34" charset="-122"/>
                <a:cs typeface="Noto Sans JP" pitchFamily="34" charset="-120"/>
              </a:rPr>
              <a:t>ラインチェック・サウンドチェック</a:t>
            </a:r>
            <a:endParaRPr lang="en-US" sz="800" dirty="0"/>
          </a:p>
        </p:txBody>
      </p:sp>
      <p:pic>
        <p:nvPicPr>
          <p:cNvPr id="20" name="Image 4" descr="preencoded.png"/>
          <p:cNvPicPr>
            <a:picLocks noChangeAspect="1"/>
          </p:cNvPicPr>
          <p:nvPr/>
        </p:nvPicPr>
        <p:blipFill>
          <a:blip r:embed="rId4"/>
          <a:srcRect t="-80" b="-80"/>
          <a:stretch/>
        </p:blipFill>
        <p:spPr>
          <a:xfrm>
            <a:off x="5381244" y="2447849"/>
            <a:ext cx="142646" cy="228600"/>
          </a:xfrm>
          <a:prstGeom prst="rect">
            <a:avLst/>
          </a:prstGeom>
        </p:spPr>
      </p:pic>
      <p:pic>
        <p:nvPicPr>
          <p:cNvPr id="21" name="Image 5" descr="preencoded.png"/>
          <p:cNvPicPr>
            <a:picLocks noChangeAspect="1"/>
          </p:cNvPicPr>
          <p:nvPr/>
        </p:nvPicPr>
        <p:blipFill>
          <a:blip r:embed="rId6"/>
          <a:srcRect l="-90" r="-90"/>
          <a:stretch/>
        </p:blipFill>
        <p:spPr>
          <a:xfrm>
            <a:off x="6476695" y="1752905"/>
            <a:ext cx="381305" cy="304495"/>
          </a:xfrm>
          <a:prstGeom prst="rect">
            <a:avLst/>
          </a:prstGeom>
        </p:spPr>
      </p:pic>
      <p:sp>
        <p:nvSpPr>
          <p:cNvPr id="22" name="Text 14"/>
          <p:cNvSpPr txBox="1"/>
          <p:nvPr/>
        </p:nvSpPr>
        <p:spPr>
          <a:xfrm>
            <a:off x="5768035" y="2095805"/>
            <a:ext cx="2179930" cy="200254"/>
          </a:xfrm>
          <a:prstGeom prst="rect">
            <a:avLst/>
          </a:prstGeom>
          <a:noFill/>
          <a:ln/>
        </p:spPr>
        <p:txBody>
          <a:bodyPr wrap="square" lIns="0" tIns="0" rIns="0" bIns="0" rtlCol="0" anchor="ctr"/>
          <a:lstStyle/>
          <a:p>
            <a:pPr marL="0" indent="0" algn="ctr">
              <a:buNone/>
            </a:pPr>
            <a:r>
              <a:rPr lang="en-US" sz="1000" b="1" dirty="0">
                <a:solidFill>
                  <a:srgbClr val="0052CC"/>
                </a:solidFill>
                <a:latin typeface="Noto Sans JP" pitchFamily="34" charset="0"/>
                <a:ea typeface="Noto Sans JP" pitchFamily="34" charset="-122"/>
                <a:cs typeface="Noto Sans JP" pitchFamily="34" charset="-120"/>
              </a:rPr>
              <a:t>Step 3: リハーサル</a:t>
            </a:r>
            <a:endParaRPr lang="en-US" sz="1000" dirty="0"/>
          </a:p>
        </p:txBody>
      </p:sp>
      <p:sp>
        <p:nvSpPr>
          <p:cNvPr id="23" name="Text 15"/>
          <p:cNvSpPr txBox="1"/>
          <p:nvPr/>
        </p:nvSpPr>
        <p:spPr>
          <a:xfrm>
            <a:off x="5810098" y="2371954"/>
            <a:ext cx="2171700" cy="762610"/>
          </a:xfrm>
          <a:prstGeom prst="rect">
            <a:avLst/>
          </a:prstGeom>
          <a:noFill/>
          <a:ln/>
        </p:spPr>
        <p:txBody>
          <a:bodyPr wrap="square" lIns="0" tIns="0" rIns="0" bIns="0" rtlCol="0" anchor="ctr"/>
          <a:lstStyle/>
          <a:p>
            <a:pPr marL="0" indent="0" algn="l">
              <a:buNone/>
            </a:pPr>
            <a:r>
              <a:rPr lang="en-US" sz="800" dirty="0">
                <a:solidFill>
                  <a:srgbClr val="555555"/>
                </a:solidFill>
                <a:latin typeface="Noto Sans JP" pitchFamily="34" charset="0"/>
                <a:ea typeface="Noto Sans JP" pitchFamily="34" charset="-122"/>
                <a:cs typeface="Noto Sans JP" pitchFamily="34" charset="-120"/>
              </a:rPr>
              <a:t> • リハーサルスケジュール管理</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 転換表運用</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 出演者・機材確認</a:t>
            </a:r>
            <a:endParaRPr lang="en-US" sz="800" dirty="0"/>
          </a:p>
          <a:p>
            <a:pPr marL="0" indent="0" algn="l">
              <a:buNone/>
            </a:pPr>
            <a:r>
              <a:rPr lang="en-US" sz="800" dirty="0">
                <a:solidFill>
                  <a:srgbClr val="555555"/>
                </a:solidFill>
                <a:latin typeface="Noto Sans JP" pitchFamily="34" charset="0"/>
                <a:ea typeface="Noto Sans JP" pitchFamily="34" charset="-122"/>
                <a:cs typeface="Noto Sans JP" pitchFamily="34" charset="-120"/>
              </a:rPr>
              <a:t> • タイムテーブル調整</a:t>
            </a:r>
            <a:endParaRPr lang="en-US" sz="800" dirty="0"/>
          </a:p>
          <a:p>
            <a:pPr marL="0" indent="0" algn="l">
              <a:buNone/>
            </a:pPr>
            <a:r>
              <a:rPr lang="en-US" sz="800" b="1" dirty="0">
                <a:solidFill>
                  <a:srgbClr val="C62828"/>
                </a:solidFill>
                <a:latin typeface="Noto Sans JP" pitchFamily="34" charset="0"/>
                <a:ea typeface="Noto Sans JP" pitchFamily="34" charset="-122"/>
                <a:cs typeface="Noto Sans JP" pitchFamily="34" charset="-120"/>
              </a:rPr>
              <a:t>転換時間：最大15分以内</a:t>
            </a:r>
            <a:endParaRPr lang="en-US" sz="800" dirty="0"/>
          </a:p>
        </p:txBody>
      </p:sp>
      <p:pic>
        <p:nvPicPr>
          <p:cNvPr id="24" name="Image 6" descr="preencoded.png"/>
          <p:cNvPicPr>
            <a:picLocks noChangeAspect="1"/>
          </p:cNvPicPr>
          <p:nvPr/>
        </p:nvPicPr>
        <p:blipFill>
          <a:blip r:embed="rId4"/>
          <a:srcRect t="-80" b="-80"/>
          <a:stretch/>
        </p:blipFill>
        <p:spPr>
          <a:xfrm>
            <a:off x="8048549" y="2447849"/>
            <a:ext cx="142646" cy="228600"/>
          </a:xfrm>
          <a:prstGeom prst="rect">
            <a:avLst/>
          </a:prstGeom>
        </p:spPr>
      </p:pic>
      <p:pic>
        <p:nvPicPr>
          <p:cNvPr id="25" name="Image 7" descr="preencoded.png"/>
          <p:cNvPicPr>
            <a:picLocks noChangeAspect="1"/>
          </p:cNvPicPr>
          <p:nvPr/>
        </p:nvPicPr>
        <p:blipFill>
          <a:blip r:embed="rId7"/>
          <a:srcRect/>
          <a:stretch/>
        </p:blipFill>
        <p:spPr>
          <a:xfrm>
            <a:off x="9753905" y="1752905"/>
            <a:ext cx="304495" cy="304495"/>
          </a:xfrm>
          <a:prstGeom prst="rect">
            <a:avLst/>
          </a:prstGeom>
        </p:spPr>
      </p:pic>
      <p:sp>
        <p:nvSpPr>
          <p:cNvPr id="26" name="Text 16"/>
          <p:cNvSpPr txBox="1"/>
          <p:nvPr/>
        </p:nvSpPr>
        <p:spPr>
          <a:xfrm>
            <a:off x="8419795" y="2095805"/>
            <a:ext cx="3353105" cy="200254"/>
          </a:xfrm>
          <a:prstGeom prst="rect">
            <a:avLst/>
          </a:prstGeom>
          <a:noFill/>
          <a:ln/>
        </p:spPr>
        <p:txBody>
          <a:bodyPr wrap="square" lIns="0" tIns="0" rIns="0" bIns="0" rtlCol="0" anchor="ctr"/>
          <a:lstStyle/>
          <a:p>
            <a:pPr marL="0" indent="0" algn="ctr">
              <a:buNone/>
            </a:pPr>
            <a:r>
              <a:rPr lang="en-US" sz="1000" b="1" dirty="0">
                <a:solidFill>
                  <a:srgbClr val="FFFFFF"/>
                </a:solidFill>
                <a:latin typeface="Noto Sans JP" pitchFamily="34" charset="0"/>
                <a:ea typeface="Noto Sans JP" pitchFamily="34" charset="-122"/>
                <a:cs typeface="Noto Sans JP" pitchFamily="34" charset="-120"/>
              </a:rPr>
              <a:t>Step 4: 本番運用</a:t>
            </a:r>
            <a:endParaRPr lang="en-US" sz="1000" dirty="0"/>
          </a:p>
        </p:txBody>
      </p:sp>
      <p:sp>
        <p:nvSpPr>
          <p:cNvPr id="27" name="Text 17"/>
          <p:cNvSpPr txBox="1"/>
          <p:nvPr/>
        </p:nvSpPr>
        <p:spPr>
          <a:xfrm>
            <a:off x="8477402" y="2371954"/>
            <a:ext cx="3314700" cy="743407"/>
          </a:xfrm>
          <a:prstGeom prst="rect">
            <a:avLst/>
          </a:prstGeom>
          <a:noFill/>
          <a:ln/>
        </p:spPr>
        <p:txBody>
          <a:bodyPr wrap="square" lIns="0" tIns="0" rIns="0" bIns="0" rtlCol="0" anchor="ctr"/>
          <a:lstStyle/>
          <a:p>
            <a:pPr marL="0" indent="0" algn="l">
              <a:buNone/>
            </a:pPr>
            <a:r>
              <a:rPr lang="en-US" sz="800" dirty="0">
                <a:solidFill>
                  <a:srgbClr val="E6F2FF"/>
                </a:solidFill>
                <a:latin typeface="Noto Sans JP" pitchFamily="34" charset="0"/>
                <a:ea typeface="Noto Sans JP" pitchFamily="34" charset="-122"/>
                <a:cs typeface="Noto Sans JP" pitchFamily="34" charset="-120"/>
              </a:rPr>
              <a:t> • ステージマネジメント</a:t>
            </a:r>
            <a:endParaRPr lang="en-US" sz="800" dirty="0"/>
          </a:p>
          <a:p>
            <a:pPr marL="0" indent="0" algn="l">
              <a:buNone/>
            </a:pPr>
            <a:r>
              <a:rPr lang="en-US" sz="800" dirty="0">
                <a:solidFill>
                  <a:srgbClr val="E6F2FF"/>
                </a:solidFill>
                <a:latin typeface="Noto Sans JP" pitchFamily="34" charset="0"/>
                <a:ea typeface="Noto Sans JP" pitchFamily="34" charset="-122"/>
                <a:cs typeface="Noto Sans JP" pitchFamily="34" charset="-120"/>
              </a:rPr>
              <a:t> • 映像・配信・記録権利処理</a:t>
            </a:r>
            <a:endParaRPr lang="en-US" sz="800" dirty="0"/>
          </a:p>
          <a:p>
            <a:pPr marL="0" indent="0" algn="l">
              <a:buNone/>
            </a:pPr>
            <a:r>
              <a:rPr lang="en-US" sz="800" dirty="0">
                <a:solidFill>
                  <a:srgbClr val="E6F2FF"/>
                </a:solidFill>
                <a:latin typeface="Noto Sans JP" pitchFamily="34" charset="0"/>
                <a:ea typeface="Noto Sans JP" pitchFamily="34" charset="-122"/>
                <a:cs typeface="Noto Sans JP" pitchFamily="34" charset="-120"/>
              </a:rPr>
              <a:t> • ドローン運用ルール・飛行禁止エリア</a:t>
            </a:r>
            <a:endParaRPr lang="en-US" sz="800" dirty="0"/>
          </a:p>
          <a:p>
            <a:pPr marL="0" indent="0" algn="l">
              <a:buNone/>
            </a:pPr>
            <a:r>
              <a:rPr lang="en-US" sz="800" dirty="0">
                <a:solidFill>
                  <a:srgbClr val="E6F2FF"/>
                </a:solidFill>
                <a:latin typeface="Noto Sans JP" pitchFamily="34" charset="0"/>
                <a:ea typeface="Noto Sans JP" pitchFamily="34" charset="-122"/>
                <a:cs typeface="Noto Sans JP" pitchFamily="34" charset="-120"/>
              </a:rPr>
              <a:t> • 緊急時対応・安全統括</a:t>
            </a:r>
            <a:endParaRPr lang="en-US" sz="800" dirty="0"/>
          </a:p>
          <a:p>
            <a:pPr marL="0" indent="0" algn="l">
              <a:buNone/>
            </a:pPr>
            <a:r>
              <a:rPr lang="en-US" sz="800" b="1" dirty="0">
                <a:solidFill>
                  <a:srgbClr val="FFEB3B"/>
                </a:solidFill>
                <a:latin typeface="Noto Sans JP" pitchFamily="34" charset="0"/>
                <a:ea typeface="Noto Sans JP" pitchFamily="34" charset="-122"/>
                <a:cs typeface="Noto Sans JP" pitchFamily="34" charset="-120"/>
              </a:rPr>
              <a:t>演出・転換・終演までの全プロセス管理</a:t>
            </a:r>
            <a:endParaRPr lang="en-US" sz="800" dirty="0"/>
          </a:p>
        </p:txBody>
      </p:sp>
      <p:sp>
        <p:nvSpPr>
          <p:cNvPr id="28" name="Shape 18"/>
          <p:cNvSpPr/>
          <p:nvPr/>
        </p:nvSpPr>
        <p:spPr>
          <a:xfrm>
            <a:off x="381305" y="4086454"/>
            <a:ext cx="3810305" cy="19202"/>
          </a:xfrm>
          <a:prstGeom prst="rect">
            <a:avLst/>
          </a:prstGeom>
          <a:solidFill>
            <a:srgbClr val="4A90E2"/>
          </a:solidFill>
          <a:ln w="12700">
            <a:solidFill>
              <a:srgbClr val="4A90E2">
                <a:alpha val="0"/>
              </a:srgbClr>
            </a:solidFill>
            <a:prstDash val="solid"/>
          </a:ln>
        </p:spPr>
      </p:sp>
      <p:sp>
        <p:nvSpPr>
          <p:cNvPr id="29" name="Text 19"/>
          <p:cNvSpPr txBox="1"/>
          <p:nvPr/>
        </p:nvSpPr>
        <p:spPr>
          <a:xfrm>
            <a:off x="381305" y="3791102"/>
            <a:ext cx="3886200"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3366"/>
                </a:solidFill>
                <a:latin typeface="Noto Sans JP" pitchFamily="34" charset="0"/>
                <a:ea typeface="Noto Sans JP" pitchFamily="34" charset="-122"/>
                <a:cs typeface="Noto Sans JP" pitchFamily="34" charset="-120"/>
              </a:rPr>
              <a:t>技術仕様・設備構成</a:t>
            </a:r>
            <a:endParaRPr lang="en-US" sz="1300" dirty="0"/>
          </a:p>
        </p:txBody>
      </p:sp>
      <p:sp>
        <p:nvSpPr>
          <p:cNvPr id="30" name="Shape 20"/>
          <p:cNvSpPr/>
          <p:nvPr/>
        </p:nvSpPr>
        <p:spPr>
          <a:xfrm>
            <a:off x="381305" y="4420210"/>
            <a:ext cx="3810305" cy="9144"/>
          </a:xfrm>
          <a:prstGeom prst="rect">
            <a:avLst/>
          </a:prstGeom>
          <a:solidFill>
            <a:srgbClr val="E6F2FF"/>
          </a:solidFill>
          <a:ln w="12700">
            <a:solidFill>
              <a:srgbClr val="E6F2FF">
                <a:alpha val="0"/>
              </a:srgbClr>
            </a:solidFill>
            <a:prstDash val="solid"/>
          </a:ln>
        </p:spPr>
      </p:sp>
      <p:sp>
        <p:nvSpPr>
          <p:cNvPr id="31" name="Text 21"/>
          <p:cNvSpPr txBox="1"/>
          <p:nvPr/>
        </p:nvSpPr>
        <p:spPr>
          <a:xfrm>
            <a:off x="381305" y="4200754"/>
            <a:ext cx="762610"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ステージ構造</a:t>
            </a:r>
            <a:endParaRPr lang="en-US" sz="900" dirty="0"/>
          </a:p>
        </p:txBody>
      </p:sp>
      <p:sp>
        <p:nvSpPr>
          <p:cNvPr id="32" name="Text 22"/>
          <p:cNvSpPr txBox="1"/>
          <p:nvPr/>
        </p:nvSpPr>
        <p:spPr>
          <a:xfrm>
            <a:off x="2910535" y="4200754"/>
            <a:ext cx="1362456" cy="181051"/>
          </a:xfrm>
          <a:prstGeom prst="rect">
            <a:avLst/>
          </a:prstGeom>
          <a:noFill/>
          <a:ln/>
        </p:spPr>
        <p:txBody>
          <a:bodyPr wrap="square" lIns="0" tIns="0" rIns="0" bIns="0" rtlCol="0" anchor="ctr"/>
          <a:lstStyle/>
          <a:p>
            <a:pPr marL="0" indent="0" algn="l">
              <a:buNone/>
            </a:pPr>
            <a:r>
              <a:rPr lang="en-US" sz="1000" b="1" dirty="0">
                <a:solidFill>
                  <a:srgbClr val="0052CC"/>
                </a:solidFill>
                <a:latin typeface="Montserrat" pitchFamily="34" charset="0"/>
                <a:ea typeface="Montserrat" pitchFamily="34" charset="-122"/>
                <a:cs typeface="Montserrat" pitchFamily="34" charset="-120"/>
              </a:rPr>
              <a:t>耐荷重：5,000kg/㎡</a:t>
            </a:r>
            <a:endParaRPr lang="en-US" sz="1000" dirty="0"/>
          </a:p>
        </p:txBody>
      </p:sp>
      <p:sp>
        <p:nvSpPr>
          <p:cNvPr id="33" name="Shape 23"/>
          <p:cNvSpPr/>
          <p:nvPr/>
        </p:nvSpPr>
        <p:spPr>
          <a:xfrm>
            <a:off x="381305" y="4715561"/>
            <a:ext cx="3810305" cy="9144"/>
          </a:xfrm>
          <a:prstGeom prst="rect">
            <a:avLst/>
          </a:prstGeom>
          <a:solidFill>
            <a:srgbClr val="E6F2FF"/>
          </a:solidFill>
          <a:ln w="12700">
            <a:solidFill>
              <a:srgbClr val="E6F2FF">
                <a:alpha val="0"/>
              </a:srgbClr>
            </a:solidFill>
            <a:prstDash val="solid"/>
          </a:ln>
        </p:spPr>
      </p:sp>
      <p:sp>
        <p:nvSpPr>
          <p:cNvPr id="34" name="Text 24"/>
          <p:cNvSpPr txBox="1"/>
          <p:nvPr/>
        </p:nvSpPr>
        <p:spPr>
          <a:xfrm>
            <a:off x="381305" y="4505249"/>
            <a:ext cx="762610" cy="171907"/>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音響システム</a:t>
            </a:r>
            <a:endParaRPr lang="en-US" sz="900" dirty="0"/>
          </a:p>
        </p:txBody>
      </p:sp>
      <p:sp>
        <p:nvSpPr>
          <p:cNvPr id="35" name="Text 25"/>
          <p:cNvSpPr txBox="1"/>
          <p:nvPr/>
        </p:nvSpPr>
        <p:spPr>
          <a:xfrm>
            <a:off x="3235147" y="4505249"/>
            <a:ext cx="1038758" cy="171907"/>
          </a:xfrm>
          <a:prstGeom prst="rect">
            <a:avLst/>
          </a:prstGeom>
          <a:noFill/>
          <a:ln/>
        </p:spPr>
        <p:txBody>
          <a:bodyPr wrap="square" lIns="0" tIns="0" rIns="0" bIns="0" rtlCol="0" anchor="ctr"/>
          <a:lstStyle/>
          <a:p>
            <a:pPr marL="0" indent="0" algn="l">
              <a:buNone/>
            </a:pPr>
            <a:r>
              <a:rPr lang="en-US" sz="1000" b="1" dirty="0">
                <a:solidFill>
                  <a:srgbClr val="0052CC"/>
                </a:solidFill>
                <a:latin typeface="Montserrat" pitchFamily="34" charset="0"/>
                <a:ea typeface="Montserrat" pitchFamily="34" charset="-122"/>
                <a:cs typeface="Montserrat" pitchFamily="34" charset="-120"/>
              </a:rPr>
              <a:t>PA: 100,000W</a:t>
            </a:r>
            <a:endParaRPr lang="en-US" sz="1000" dirty="0"/>
          </a:p>
        </p:txBody>
      </p:sp>
      <p:sp>
        <p:nvSpPr>
          <p:cNvPr id="36" name="Shape 26"/>
          <p:cNvSpPr/>
          <p:nvPr/>
        </p:nvSpPr>
        <p:spPr>
          <a:xfrm>
            <a:off x="381305" y="5020056"/>
            <a:ext cx="3810305" cy="9144"/>
          </a:xfrm>
          <a:prstGeom prst="rect">
            <a:avLst/>
          </a:prstGeom>
          <a:solidFill>
            <a:srgbClr val="E6F2FF"/>
          </a:solidFill>
          <a:ln w="12700">
            <a:solidFill>
              <a:srgbClr val="E6F2FF">
                <a:alpha val="0"/>
              </a:srgbClr>
            </a:solidFill>
            <a:prstDash val="solid"/>
          </a:ln>
        </p:spPr>
      </p:sp>
      <p:sp>
        <p:nvSpPr>
          <p:cNvPr id="37" name="Text 27"/>
          <p:cNvSpPr txBox="1"/>
          <p:nvPr/>
        </p:nvSpPr>
        <p:spPr>
          <a:xfrm>
            <a:off x="381305" y="4800600"/>
            <a:ext cx="543154"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照明設備</a:t>
            </a:r>
            <a:endParaRPr lang="en-US" sz="900" dirty="0"/>
          </a:p>
        </p:txBody>
      </p:sp>
      <p:sp>
        <p:nvSpPr>
          <p:cNvPr id="38" name="Text 28"/>
          <p:cNvSpPr txBox="1"/>
          <p:nvPr/>
        </p:nvSpPr>
        <p:spPr>
          <a:xfrm>
            <a:off x="3444545" y="4800600"/>
            <a:ext cx="829361" cy="181051"/>
          </a:xfrm>
          <a:prstGeom prst="rect">
            <a:avLst/>
          </a:prstGeom>
          <a:noFill/>
          <a:ln/>
        </p:spPr>
        <p:txBody>
          <a:bodyPr wrap="square" lIns="0" tIns="0" rIns="0" bIns="0" rtlCol="0" anchor="ctr"/>
          <a:lstStyle/>
          <a:p>
            <a:pPr marL="0" indent="0" algn="l">
              <a:buNone/>
            </a:pPr>
            <a:r>
              <a:rPr lang="en-US" sz="1000" b="1" dirty="0">
                <a:solidFill>
                  <a:srgbClr val="0052CC"/>
                </a:solidFill>
                <a:latin typeface="Montserrat" pitchFamily="34" charset="0"/>
                <a:ea typeface="Montserrat" pitchFamily="34" charset="-122"/>
                <a:cs typeface="Montserrat" pitchFamily="34" charset="-120"/>
              </a:rPr>
              <a:t>LED: 500台</a:t>
            </a:r>
            <a:endParaRPr lang="en-US" sz="1000" dirty="0"/>
          </a:p>
        </p:txBody>
      </p:sp>
      <p:sp>
        <p:nvSpPr>
          <p:cNvPr id="39" name="Shape 29"/>
          <p:cNvSpPr/>
          <p:nvPr/>
        </p:nvSpPr>
        <p:spPr>
          <a:xfrm>
            <a:off x="381305" y="5324551"/>
            <a:ext cx="3810305" cy="9144"/>
          </a:xfrm>
          <a:prstGeom prst="rect">
            <a:avLst/>
          </a:prstGeom>
          <a:solidFill>
            <a:srgbClr val="E6F2FF"/>
          </a:solidFill>
          <a:ln w="12700">
            <a:solidFill>
              <a:srgbClr val="E6F2FF">
                <a:alpha val="0"/>
              </a:srgbClr>
            </a:solidFill>
            <a:prstDash val="solid"/>
          </a:ln>
        </p:spPr>
      </p:sp>
      <p:sp>
        <p:nvSpPr>
          <p:cNvPr id="40" name="Text 30"/>
          <p:cNvSpPr txBox="1"/>
          <p:nvPr/>
        </p:nvSpPr>
        <p:spPr>
          <a:xfrm>
            <a:off x="381305" y="5105095"/>
            <a:ext cx="657454" cy="181051"/>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映像・配信</a:t>
            </a:r>
            <a:endParaRPr lang="en-US" sz="900" dirty="0"/>
          </a:p>
        </p:txBody>
      </p:sp>
      <p:sp>
        <p:nvSpPr>
          <p:cNvPr id="41" name="Text 31"/>
          <p:cNvSpPr txBox="1"/>
          <p:nvPr/>
        </p:nvSpPr>
        <p:spPr>
          <a:xfrm>
            <a:off x="3733495" y="5105095"/>
            <a:ext cx="543154" cy="181051"/>
          </a:xfrm>
          <a:prstGeom prst="rect">
            <a:avLst/>
          </a:prstGeom>
          <a:noFill/>
          <a:ln/>
        </p:spPr>
        <p:txBody>
          <a:bodyPr wrap="square" lIns="0" tIns="0" rIns="0" bIns="0" rtlCol="0" anchor="ctr"/>
          <a:lstStyle/>
          <a:p>
            <a:pPr marL="0" indent="0" algn="l">
              <a:buNone/>
            </a:pPr>
            <a:r>
              <a:rPr lang="en-US" sz="1000" b="1" dirty="0">
                <a:solidFill>
                  <a:srgbClr val="0052CC"/>
                </a:solidFill>
                <a:latin typeface="Montserrat" pitchFamily="34" charset="0"/>
                <a:ea typeface="Montserrat" pitchFamily="34" charset="-122"/>
                <a:cs typeface="Montserrat" pitchFamily="34" charset="-120"/>
              </a:rPr>
              <a:t>4K対応</a:t>
            </a:r>
            <a:endParaRPr lang="en-US" sz="1000" dirty="0"/>
          </a:p>
        </p:txBody>
      </p:sp>
      <p:sp>
        <p:nvSpPr>
          <p:cNvPr id="42" name="Shape 32"/>
          <p:cNvSpPr/>
          <p:nvPr/>
        </p:nvSpPr>
        <p:spPr>
          <a:xfrm>
            <a:off x="381305" y="5410505"/>
            <a:ext cx="3810305" cy="352044"/>
          </a:xfrm>
          <a:prstGeom prst="roundRect">
            <a:avLst>
              <a:gd name="adj" fmla="val 56160"/>
            </a:avLst>
          </a:prstGeom>
          <a:solidFill>
            <a:srgbClr val="F0F7FF"/>
          </a:solidFill>
          <a:ln w="12700">
            <a:solidFill>
              <a:srgbClr val="FFFFFF">
                <a:alpha val="0"/>
              </a:srgbClr>
            </a:solidFill>
            <a:prstDash val="solid"/>
          </a:ln>
        </p:spPr>
      </p:sp>
      <p:sp>
        <p:nvSpPr>
          <p:cNvPr id="43" name="Text 33"/>
          <p:cNvSpPr txBox="1"/>
          <p:nvPr/>
        </p:nvSpPr>
        <p:spPr>
          <a:xfrm>
            <a:off x="457200" y="5486400"/>
            <a:ext cx="523951" cy="200254"/>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設営期間</a:t>
            </a:r>
            <a:endParaRPr lang="en-US" sz="900" dirty="0"/>
          </a:p>
        </p:txBody>
      </p:sp>
      <p:sp>
        <p:nvSpPr>
          <p:cNvPr id="44" name="Text 34"/>
          <p:cNvSpPr txBox="1"/>
          <p:nvPr/>
        </p:nvSpPr>
        <p:spPr>
          <a:xfrm>
            <a:off x="3476549" y="5486400"/>
            <a:ext cx="715061" cy="200254"/>
          </a:xfrm>
          <a:prstGeom prst="rect">
            <a:avLst/>
          </a:prstGeom>
          <a:noFill/>
          <a:ln/>
        </p:spPr>
        <p:txBody>
          <a:bodyPr wrap="square" lIns="0" tIns="0" rIns="0" bIns="0" rtlCol="0" anchor="ctr"/>
          <a:lstStyle/>
          <a:p>
            <a:pPr marL="0" indent="0" algn="l">
              <a:buNone/>
            </a:pPr>
            <a:r>
              <a:rPr lang="en-US" sz="1200" b="1" dirty="0">
                <a:solidFill>
                  <a:srgbClr val="0052CC"/>
                </a:solidFill>
                <a:latin typeface="Montserrat" pitchFamily="34" charset="0"/>
                <a:ea typeface="Montserrat" pitchFamily="34" charset="-122"/>
                <a:cs typeface="Montserrat" pitchFamily="34" charset="-120"/>
              </a:rPr>
              <a:t>3〜5日間</a:t>
            </a:r>
            <a:endParaRPr lang="en-US" sz="1200" dirty="0"/>
          </a:p>
        </p:txBody>
      </p:sp>
      <p:sp>
        <p:nvSpPr>
          <p:cNvPr id="45" name="Shape 35"/>
          <p:cNvSpPr/>
          <p:nvPr/>
        </p:nvSpPr>
        <p:spPr>
          <a:xfrm>
            <a:off x="4381805" y="4086454"/>
            <a:ext cx="3810305" cy="19202"/>
          </a:xfrm>
          <a:prstGeom prst="rect">
            <a:avLst/>
          </a:prstGeom>
          <a:solidFill>
            <a:srgbClr val="4A90E2"/>
          </a:solidFill>
          <a:ln w="12700">
            <a:solidFill>
              <a:srgbClr val="4A90E2">
                <a:alpha val="0"/>
              </a:srgbClr>
            </a:solidFill>
            <a:prstDash val="solid"/>
          </a:ln>
        </p:spPr>
      </p:sp>
      <p:sp>
        <p:nvSpPr>
          <p:cNvPr id="46" name="Text 36"/>
          <p:cNvSpPr txBox="1"/>
          <p:nvPr/>
        </p:nvSpPr>
        <p:spPr>
          <a:xfrm>
            <a:off x="4381805" y="3791102"/>
            <a:ext cx="3886200"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3366"/>
                </a:solidFill>
                <a:latin typeface="Noto Sans JP" pitchFamily="34" charset="0"/>
                <a:ea typeface="Noto Sans JP" pitchFamily="34" charset="-122"/>
                <a:cs typeface="Noto Sans JP" pitchFamily="34" charset="-120"/>
              </a:rPr>
              <a:t>スケジュール管理・転換表</a:t>
            </a:r>
            <a:endParaRPr lang="en-US" sz="1300" dirty="0"/>
          </a:p>
        </p:txBody>
      </p:sp>
      <p:sp>
        <p:nvSpPr>
          <p:cNvPr id="47" name="Shape 37"/>
          <p:cNvSpPr/>
          <p:nvPr/>
        </p:nvSpPr>
        <p:spPr>
          <a:xfrm>
            <a:off x="4381805" y="4200754"/>
            <a:ext cx="3810305" cy="714146"/>
          </a:xfrm>
          <a:prstGeom prst="roundRect">
            <a:avLst>
              <a:gd name="adj" fmla="val 13658"/>
            </a:avLst>
          </a:prstGeom>
          <a:solidFill>
            <a:srgbClr val="F0F7FF"/>
          </a:solidFill>
          <a:ln w="12700">
            <a:solidFill>
              <a:srgbClr val="FFFFFF">
                <a:alpha val="0"/>
              </a:srgbClr>
            </a:solidFill>
            <a:prstDash val="solid"/>
          </a:ln>
        </p:spPr>
      </p:sp>
      <p:sp>
        <p:nvSpPr>
          <p:cNvPr id="48" name="Text 38"/>
          <p:cNvSpPr txBox="1"/>
          <p:nvPr/>
        </p:nvSpPr>
        <p:spPr>
          <a:xfrm>
            <a:off x="4457700" y="4276649"/>
            <a:ext cx="876910"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リハーサル時間</a:t>
            </a:r>
            <a:endParaRPr lang="en-US" sz="900" dirty="0"/>
          </a:p>
        </p:txBody>
      </p:sp>
      <p:sp>
        <p:nvSpPr>
          <p:cNvPr id="49" name="Text 39"/>
          <p:cNvSpPr txBox="1"/>
          <p:nvPr/>
        </p:nvSpPr>
        <p:spPr>
          <a:xfrm>
            <a:off x="7453274" y="4276649"/>
            <a:ext cx="793699" cy="162763"/>
          </a:xfrm>
          <a:prstGeom prst="rect">
            <a:avLst/>
          </a:prstGeom>
          <a:noFill/>
          <a:ln/>
        </p:spPr>
        <p:txBody>
          <a:bodyPr wrap="square" lIns="0" tIns="0" rIns="0" bIns="0" rtlCol="0" anchor="ctr"/>
          <a:lstStyle/>
          <a:p>
            <a:pPr marL="0" indent="0" algn="l">
              <a:buNone/>
            </a:pPr>
            <a:r>
              <a:rPr lang="en-US" sz="900" dirty="0">
                <a:solidFill>
                  <a:srgbClr val="0052CC"/>
                </a:solidFill>
                <a:latin typeface="Noto Sans JP" pitchFamily="34" charset="0"/>
                <a:ea typeface="Noto Sans JP" pitchFamily="34" charset="-122"/>
                <a:cs typeface="Noto Sans JP" pitchFamily="34" charset="-120"/>
              </a:rPr>
              <a:t>09:00 - 12:00</a:t>
            </a:r>
            <a:endParaRPr lang="en-US" sz="900" dirty="0"/>
          </a:p>
        </p:txBody>
      </p:sp>
      <p:sp>
        <p:nvSpPr>
          <p:cNvPr id="50" name="Text 40"/>
          <p:cNvSpPr txBox="1"/>
          <p:nvPr/>
        </p:nvSpPr>
        <p:spPr>
          <a:xfrm>
            <a:off x="4457700" y="4476902"/>
            <a:ext cx="1000354"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サウンドチェック</a:t>
            </a:r>
            <a:endParaRPr lang="en-US" sz="900" dirty="0"/>
          </a:p>
        </p:txBody>
      </p:sp>
      <p:sp>
        <p:nvSpPr>
          <p:cNvPr id="51" name="Text 41"/>
          <p:cNvSpPr txBox="1"/>
          <p:nvPr/>
        </p:nvSpPr>
        <p:spPr>
          <a:xfrm>
            <a:off x="7453274" y="4476902"/>
            <a:ext cx="793699" cy="162763"/>
          </a:xfrm>
          <a:prstGeom prst="rect">
            <a:avLst/>
          </a:prstGeom>
          <a:noFill/>
          <a:ln/>
        </p:spPr>
        <p:txBody>
          <a:bodyPr wrap="square" lIns="0" tIns="0" rIns="0" bIns="0" rtlCol="0" anchor="ctr"/>
          <a:lstStyle/>
          <a:p>
            <a:pPr marL="0" indent="0" algn="l">
              <a:buNone/>
            </a:pPr>
            <a:r>
              <a:rPr lang="en-US" sz="900" dirty="0">
                <a:solidFill>
                  <a:srgbClr val="0052CC"/>
                </a:solidFill>
                <a:latin typeface="Noto Sans JP" pitchFamily="34" charset="0"/>
                <a:ea typeface="Noto Sans JP" pitchFamily="34" charset="-122"/>
                <a:cs typeface="Noto Sans JP" pitchFamily="34" charset="-120"/>
              </a:rPr>
              <a:t>13:00 - 15:00</a:t>
            </a:r>
            <a:endParaRPr lang="en-US" sz="900" dirty="0"/>
          </a:p>
        </p:txBody>
      </p:sp>
      <p:sp>
        <p:nvSpPr>
          <p:cNvPr id="52" name="Text 42"/>
          <p:cNvSpPr txBox="1"/>
          <p:nvPr/>
        </p:nvSpPr>
        <p:spPr>
          <a:xfrm>
            <a:off x="4457700" y="4677156"/>
            <a:ext cx="543154"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本番開始</a:t>
            </a:r>
            <a:endParaRPr lang="en-US" sz="900" dirty="0"/>
          </a:p>
        </p:txBody>
      </p:sp>
      <p:sp>
        <p:nvSpPr>
          <p:cNvPr id="53" name="Text 43"/>
          <p:cNvSpPr txBox="1"/>
          <p:nvPr/>
        </p:nvSpPr>
        <p:spPr>
          <a:xfrm>
            <a:off x="7830007" y="4677156"/>
            <a:ext cx="362102" cy="162763"/>
          </a:xfrm>
          <a:prstGeom prst="rect">
            <a:avLst/>
          </a:prstGeom>
          <a:noFill/>
          <a:ln/>
        </p:spPr>
        <p:txBody>
          <a:bodyPr wrap="square" lIns="0" tIns="0" rIns="0" bIns="0" rtlCol="0" anchor="ctr"/>
          <a:lstStyle/>
          <a:p>
            <a:pPr marL="0" indent="0" algn="l">
              <a:buNone/>
            </a:pPr>
            <a:r>
              <a:rPr lang="en-US" sz="900" dirty="0">
                <a:solidFill>
                  <a:srgbClr val="0052CC"/>
                </a:solidFill>
                <a:latin typeface="Noto Sans JP" pitchFamily="34" charset="0"/>
                <a:ea typeface="Noto Sans JP" pitchFamily="34" charset="-122"/>
                <a:cs typeface="Noto Sans JP" pitchFamily="34" charset="-120"/>
              </a:rPr>
              <a:t>16:00</a:t>
            </a:r>
            <a:endParaRPr lang="en-US" sz="900" dirty="0"/>
          </a:p>
        </p:txBody>
      </p:sp>
      <p:sp>
        <p:nvSpPr>
          <p:cNvPr id="54" name="Shape 44"/>
          <p:cNvSpPr/>
          <p:nvPr/>
        </p:nvSpPr>
        <p:spPr>
          <a:xfrm>
            <a:off x="4381805" y="4990795"/>
            <a:ext cx="3810305" cy="514807"/>
          </a:xfrm>
          <a:prstGeom prst="roundRect">
            <a:avLst>
              <a:gd name="adj" fmla="val 26314"/>
            </a:avLst>
          </a:prstGeom>
          <a:solidFill>
            <a:srgbClr val="FFF3E0"/>
          </a:solidFill>
          <a:ln w="12700">
            <a:solidFill>
              <a:srgbClr val="FFFFFF">
                <a:alpha val="0"/>
              </a:srgbClr>
            </a:solidFill>
            <a:prstDash val="solid"/>
          </a:ln>
        </p:spPr>
      </p:sp>
      <p:sp>
        <p:nvSpPr>
          <p:cNvPr id="55" name="Text 45"/>
          <p:cNvSpPr txBox="1"/>
          <p:nvPr/>
        </p:nvSpPr>
        <p:spPr>
          <a:xfrm>
            <a:off x="4457700" y="5067605"/>
            <a:ext cx="543154"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転換時間</a:t>
            </a:r>
            <a:endParaRPr lang="en-US" sz="900" dirty="0"/>
          </a:p>
        </p:txBody>
      </p:sp>
      <p:sp>
        <p:nvSpPr>
          <p:cNvPr id="56" name="Text 46"/>
          <p:cNvSpPr txBox="1"/>
          <p:nvPr/>
        </p:nvSpPr>
        <p:spPr>
          <a:xfrm>
            <a:off x="7645298" y="5067605"/>
            <a:ext cx="553212" cy="162763"/>
          </a:xfrm>
          <a:prstGeom prst="rect">
            <a:avLst/>
          </a:prstGeom>
          <a:noFill/>
          <a:ln/>
        </p:spPr>
        <p:txBody>
          <a:bodyPr wrap="square" lIns="0" tIns="0" rIns="0" bIns="0" rtlCol="0" anchor="ctr"/>
          <a:lstStyle/>
          <a:p>
            <a:pPr marL="0" indent="0" algn="l">
              <a:buNone/>
            </a:pPr>
            <a:r>
              <a:rPr lang="en-US" sz="900" dirty="0">
                <a:solidFill>
                  <a:srgbClr val="C62828"/>
                </a:solidFill>
                <a:latin typeface="Noto Sans JP" pitchFamily="34" charset="0"/>
                <a:ea typeface="Noto Sans JP" pitchFamily="34" charset="-122"/>
                <a:cs typeface="Noto Sans JP" pitchFamily="34" charset="-120"/>
              </a:rPr>
              <a:t>最大15分</a:t>
            </a:r>
            <a:endParaRPr lang="en-US" sz="900" dirty="0"/>
          </a:p>
        </p:txBody>
      </p:sp>
      <p:sp>
        <p:nvSpPr>
          <p:cNvPr id="57" name="Text 47"/>
          <p:cNvSpPr txBox="1"/>
          <p:nvPr/>
        </p:nvSpPr>
        <p:spPr>
          <a:xfrm>
            <a:off x="4457700" y="5266944"/>
            <a:ext cx="543154" cy="162763"/>
          </a:xfrm>
          <a:prstGeom prst="rect">
            <a:avLst/>
          </a:prstGeom>
          <a:noFill/>
          <a:ln/>
        </p:spPr>
        <p:txBody>
          <a:bodyPr wrap="square" lIns="0" tIns="0" rIns="0" bIns="0" rtlCol="0" anchor="ctr"/>
          <a:lstStyle/>
          <a:p>
            <a:pPr marL="0" indent="0" algn="l">
              <a:buNone/>
            </a:pPr>
            <a:r>
              <a:rPr lang="en-US" sz="900" b="1" dirty="0">
                <a:solidFill>
                  <a:srgbClr val="003366"/>
                </a:solidFill>
                <a:latin typeface="Noto Sans JP" pitchFamily="34" charset="0"/>
                <a:ea typeface="Noto Sans JP" pitchFamily="34" charset="-122"/>
                <a:cs typeface="Noto Sans JP" pitchFamily="34" charset="-120"/>
              </a:rPr>
              <a:t>休憩時間</a:t>
            </a:r>
            <a:endParaRPr lang="en-US" sz="900" dirty="0"/>
          </a:p>
        </p:txBody>
      </p:sp>
      <p:sp>
        <p:nvSpPr>
          <p:cNvPr id="58" name="Text 48"/>
          <p:cNvSpPr txBox="1"/>
          <p:nvPr/>
        </p:nvSpPr>
        <p:spPr>
          <a:xfrm>
            <a:off x="7873898" y="5266944"/>
            <a:ext cx="324612" cy="162763"/>
          </a:xfrm>
          <a:prstGeom prst="rect">
            <a:avLst/>
          </a:prstGeom>
          <a:noFill/>
          <a:ln/>
        </p:spPr>
        <p:txBody>
          <a:bodyPr wrap="square" lIns="0" tIns="0" rIns="0" bIns="0" rtlCol="0" anchor="ctr"/>
          <a:lstStyle/>
          <a:p>
            <a:pPr marL="0" indent="0" algn="l">
              <a:buNone/>
            </a:pPr>
            <a:r>
              <a:rPr lang="en-US" sz="900" dirty="0">
                <a:solidFill>
                  <a:srgbClr val="0052CC"/>
                </a:solidFill>
                <a:latin typeface="Noto Sans JP" pitchFamily="34" charset="0"/>
                <a:ea typeface="Noto Sans JP" pitchFamily="34" charset="-122"/>
                <a:cs typeface="Noto Sans JP" pitchFamily="34" charset="-120"/>
              </a:rPr>
              <a:t>30分</a:t>
            </a:r>
            <a:endParaRPr lang="en-US" sz="900" dirty="0"/>
          </a:p>
        </p:txBody>
      </p:sp>
      <p:sp>
        <p:nvSpPr>
          <p:cNvPr id="59" name="Shape 49"/>
          <p:cNvSpPr/>
          <p:nvPr/>
        </p:nvSpPr>
        <p:spPr>
          <a:xfrm>
            <a:off x="8382305" y="4086454"/>
            <a:ext cx="3429000" cy="19202"/>
          </a:xfrm>
          <a:prstGeom prst="rect">
            <a:avLst/>
          </a:prstGeom>
          <a:solidFill>
            <a:srgbClr val="4A90E2"/>
          </a:solidFill>
          <a:ln w="12700">
            <a:solidFill>
              <a:srgbClr val="4A90E2">
                <a:alpha val="0"/>
              </a:srgbClr>
            </a:solidFill>
            <a:prstDash val="solid"/>
          </a:ln>
        </p:spPr>
      </p:sp>
      <p:sp>
        <p:nvSpPr>
          <p:cNvPr id="60" name="Text 50"/>
          <p:cNvSpPr txBox="1"/>
          <p:nvPr/>
        </p:nvSpPr>
        <p:spPr>
          <a:xfrm>
            <a:off x="8382305" y="3791102"/>
            <a:ext cx="3505810" cy="247802"/>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3366"/>
                </a:solidFill>
                <a:latin typeface="Noto Sans JP" pitchFamily="34" charset="0"/>
                <a:ea typeface="Noto Sans JP" pitchFamily="34" charset="-122"/>
                <a:cs typeface="Noto Sans JP" pitchFamily="34" charset="-120"/>
              </a:rPr>
              <a:t>安全対策・コンプライアンス</a:t>
            </a:r>
            <a:endParaRPr lang="en-US" sz="1300" dirty="0"/>
          </a:p>
        </p:txBody>
      </p:sp>
      <p:sp>
        <p:nvSpPr>
          <p:cNvPr id="61" name="Shape 51"/>
          <p:cNvSpPr/>
          <p:nvPr/>
        </p:nvSpPr>
        <p:spPr>
          <a:xfrm>
            <a:off x="8382305" y="4200754"/>
            <a:ext cx="1676095" cy="571500"/>
          </a:xfrm>
          <a:prstGeom prst="roundRect">
            <a:avLst>
              <a:gd name="adj" fmla="val 21333"/>
            </a:avLst>
          </a:prstGeom>
          <a:solidFill>
            <a:srgbClr val="E8F5E9"/>
          </a:solidFill>
          <a:ln w="12700">
            <a:solidFill>
              <a:srgbClr val="FFFFFF">
                <a:alpha val="0"/>
              </a:srgbClr>
            </a:solidFill>
            <a:prstDash val="solid"/>
          </a:ln>
        </p:spPr>
      </p:sp>
      <p:sp>
        <p:nvSpPr>
          <p:cNvPr id="62" name="Text 52"/>
          <p:cNvSpPr txBox="1"/>
          <p:nvPr/>
        </p:nvSpPr>
        <p:spPr>
          <a:xfrm>
            <a:off x="8396935" y="4505249"/>
            <a:ext cx="1645920" cy="191110"/>
          </a:xfrm>
          <a:prstGeom prst="rect">
            <a:avLst/>
          </a:prstGeom>
          <a:noFill/>
          <a:ln/>
        </p:spPr>
        <p:txBody>
          <a:bodyPr wrap="square" lIns="0" tIns="0" rIns="0" bIns="0" rtlCol="0" anchor="ctr"/>
          <a:lstStyle/>
          <a:p>
            <a:pPr marL="0" indent="0" algn="ctr">
              <a:buNone/>
            </a:pPr>
            <a:r>
              <a:rPr lang="en-US" sz="1000" b="1" dirty="0">
                <a:solidFill>
                  <a:srgbClr val="2E7D32"/>
                </a:solidFill>
                <a:latin typeface="Noto Sans JP" pitchFamily="34" charset="0"/>
                <a:ea typeface="Noto Sans JP" pitchFamily="34" charset="-122"/>
                <a:cs typeface="Noto Sans JP" pitchFamily="34" charset="-120"/>
              </a:rPr>
              <a:t>合格</a:t>
            </a:r>
            <a:endParaRPr lang="en-US" sz="1000" dirty="0"/>
          </a:p>
        </p:txBody>
      </p:sp>
      <p:sp>
        <p:nvSpPr>
          <p:cNvPr id="63" name="Shape 53"/>
          <p:cNvSpPr/>
          <p:nvPr/>
        </p:nvSpPr>
        <p:spPr>
          <a:xfrm>
            <a:off x="10134295" y="4200754"/>
            <a:ext cx="1676095" cy="571500"/>
          </a:xfrm>
          <a:prstGeom prst="roundRect">
            <a:avLst>
              <a:gd name="adj" fmla="val 21333"/>
            </a:avLst>
          </a:prstGeom>
          <a:solidFill>
            <a:srgbClr val="E3F2FD"/>
          </a:solidFill>
          <a:ln w="12700">
            <a:solidFill>
              <a:srgbClr val="FFFFFF">
                <a:alpha val="0"/>
              </a:srgbClr>
            </a:solidFill>
            <a:prstDash val="solid"/>
          </a:ln>
        </p:spPr>
      </p:sp>
      <p:sp>
        <p:nvSpPr>
          <p:cNvPr id="64" name="Text 54"/>
          <p:cNvSpPr txBox="1"/>
          <p:nvPr/>
        </p:nvSpPr>
        <p:spPr>
          <a:xfrm>
            <a:off x="10149840" y="4505249"/>
            <a:ext cx="1645920" cy="191110"/>
          </a:xfrm>
          <a:prstGeom prst="rect">
            <a:avLst/>
          </a:prstGeom>
          <a:noFill/>
          <a:ln/>
        </p:spPr>
        <p:txBody>
          <a:bodyPr wrap="square" lIns="0" tIns="0" rIns="0" bIns="0" rtlCol="0" anchor="ctr"/>
          <a:lstStyle/>
          <a:p>
            <a:pPr marL="0" indent="0" algn="ctr">
              <a:buNone/>
            </a:pPr>
            <a:r>
              <a:rPr lang="en-US" sz="1000" b="1" dirty="0">
                <a:solidFill>
                  <a:srgbClr val="1976D2"/>
                </a:solidFill>
                <a:latin typeface="Noto Sans JP" pitchFamily="34" charset="0"/>
                <a:ea typeface="Noto Sans JP" pitchFamily="34" charset="-122"/>
                <a:cs typeface="Noto Sans JP" pitchFamily="34" charset="-120"/>
              </a:rPr>
              <a:t>合格</a:t>
            </a:r>
            <a:endParaRPr lang="en-US" sz="1000" dirty="0"/>
          </a:p>
        </p:txBody>
      </p:sp>
      <p:sp>
        <p:nvSpPr>
          <p:cNvPr id="65" name="Shape 55"/>
          <p:cNvSpPr/>
          <p:nvPr/>
        </p:nvSpPr>
        <p:spPr>
          <a:xfrm>
            <a:off x="8382305" y="4848149"/>
            <a:ext cx="1676095" cy="571500"/>
          </a:xfrm>
          <a:prstGeom prst="roundRect">
            <a:avLst>
              <a:gd name="adj" fmla="val 21333"/>
            </a:avLst>
          </a:prstGeom>
          <a:solidFill>
            <a:srgbClr val="FFF3E0"/>
          </a:solidFill>
          <a:ln w="12700">
            <a:solidFill>
              <a:srgbClr val="FFFFFF">
                <a:alpha val="0"/>
              </a:srgbClr>
            </a:solidFill>
            <a:prstDash val="solid"/>
          </a:ln>
        </p:spPr>
      </p:sp>
      <p:sp>
        <p:nvSpPr>
          <p:cNvPr id="66" name="Text 56"/>
          <p:cNvSpPr txBox="1"/>
          <p:nvPr/>
        </p:nvSpPr>
        <p:spPr>
          <a:xfrm>
            <a:off x="8396935" y="5152644"/>
            <a:ext cx="1645920" cy="191110"/>
          </a:xfrm>
          <a:prstGeom prst="rect">
            <a:avLst/>
          </a:prstGeom>
          <a:noFill/>
          <a:ln/>
        </p:spPr>
        <p:txBody>
          <a:bodyPr wrap="square" lIns="0" tIns="0" rIns="0" bIns="0" rtlCol="0" anchor="ctr"/>
          <a:lstStyle/>
          <a:p>
            <a:pPr marL="0" indent="0" algn="ctr">
              <a:buNone/>
            </a:pPr>
            <a:r>
              <a:rPr lang="en-US" sz="1000" b="1" dirty="0">
                <a:solidFill>
                  <a:srgbClr val="F57C00"/>
                </a:solidFill>
                <a:latin typeface="Noto Sans JP" pitchFamily="34" charset="0"/>
                <a:ea typeface="Noto Sans JP" pitchFamily="34" charset="-122"/>
                <a:cs typeface="Noto Sans JP" pitchFamily="34" charset="-120"/>
              </a:rPr>
              <a:t>合格</a:t>
            </a:r>
            <a:endParaRPr lang="en-US" sz="1000" dirty="0"/>
          </a:p>
        </p:txBody>
      </p:sp>
      <p:sp>
        <p:nvSpPr>
          <p:cNvPr id="67" name="Shape 57"/>
          <p:cNvSpPr/>
          <p:nvPr/>
        </p:nvSpPr>
        <p:spPr>
          <a:xfrm>
            <a:off x="10134295" y="4848149"/>
            <a:ext cx="1676095" cy="571500"/>
          </a:xfrm>
          <a:prstGeom prst="roundRect">
            <a:avLst>
              <a:gd name="adj" fmla="val 21333"/>
            </a:avLst>
          </a:prstGeom>
          <a:solidFill>
            <a:srgbClr val="F3E5F5"/>
          </a:solidFill>
          <a:ln w="12700">
            <a:solidFill>
              <a:srgbClr val="FFFFFF">
                <a:alpha val="0"/>
              </a:srgbClr>
            </a:solidFill>
            <a:prstDash val="solid"/>
          </a:ln>
        </p:spPr>
      </p:sp>
      <p:sp>
        <p:nvSpPr>
          <p:cNvPr id="68" name="Text 58"/>
          <p:cNvSpPr txBox="1"/>
          <p:nvPr/>
        </p:nvSpPr>
        <p:spPr>
          <a:xfrm>
            <a:off x="10149840" y="5152644"/>
            <a:ext cx="1645920" cy="191110"/>
          </a:xfrm>
          <a:prstGeom prst="rect">
            <a:avLst/>
          </a:prstGeom>
          <a:noFill/>
          <a:ln/>
        </p:spPr>
        <p:txBody>
          <a:bodyPr wrap="square" lIns="0" tIns="0" rIns="0" bIns="0" rtlCol="0" anchor="ctr"/>
          <a:lstStyle/>
          <a:p>
            <a:pPr marL="0" indent="0" algn="ctr">
              <a:buNone/>
            </a:pPr>
            <a:r>
              <a:rPr lang="en-US" sz="1000" b="1" dirty="0">
                <a:solidFill>
                  <a:srgbClr val="7B1FA2"/>
                </a:solidFill>
                <a:latin typeface="Noto Sans JP" pitchFamily="34" charset="0"/>
                <a:ea typeface="Noto Sans JP" pitchFamily="34" charset="-122"/>
                <a:cs typeface="Noto Sans JP" pitchFamily="34" charset="-120"/>
              </a:rPr>
              <a:t>合格</a:t>
            </a:r>
            <a:endParaRPr lang="en-US" sz="1000" dirty="0"/>
          </a:p>
        </p:txBody>
      </p:sp>
      <p:sp>
        <p:nvSpPr>
          <p:cNvPr id="69" name="Shape 59"/>
          <p:cNvSpPr/>
          <p:nvPr/>
        </p:nvSpPr>
        <p:spPr>
          <a:xfrm>
            <a:off x="8382305" y="5495544"/>
            <a:ext cx="3429000" cy="314554"/>
          </a:xfrm>
          <a:prstGeom prst="roundRect">
            <a:avLst>
              <a:gd name="adj" fmla="val 70472"/>
            </a:avLst>
          </a:prstGeom>
          <a:solidFill>
            <a:srgbClr val="FFEBEE"/>
          </a:solidFill>
          <a:ln w="12700">
            <a:solidFill>
              <a:srgbClr val="FFFFFF">
                <a:alpha val="0"/>
              </a:srgbClr>
            </a:solidFill>
            <a:prstDash val="solid"/>
          </a:ln>
        </p:spPr>
      </p:sp>
      <p:sp>
        <p:nvSpPr>
          <p:cNvPr id="70" name="Text 60"/>
          <p:cNvSpPr txBox="1"/>
          <p:nvPr/>
        </p:nvSpPr>
        <p:spPr>
          <a:xfrm>
            <a:off x="8458200" y="5572354"/>
            <a:ext cx="657454" cy="162763"/>
          </a:xfrm>
          <a:prstGeom prst="rect">
            <a:avLst/>
          </a:prstGeom>
          <a:noFill/>
          <a:ln/>
        </p:spPr>
        <p:txBody>
          <a:bodyPr wrap="square" lIns="0" tIns="0" rIns="0" bIns="0" rtlCol="0" anchor="ctr"/>
          <a:lstStyle/>
          <a:p>
            <a:pPr marL="0" indent="0" algn="l">
              <a:buNone/>
            </a:pPr>
            <a:r>
              <a:rPr lang="en-US" sz="900" b="1" dirty="0">
                <a:solidFill>
                  <a:srgbClr val="C62828"/>
                </a:solidFill>
                <a:latin typeface="Noto Sans JP" pitchFamily="34" charset="0"/>
                <a:ea typeface="Noto Sans JP" pitchFamily="34" charset="-122"/>
                <a:cs typeface="Noto Sans JP" pitchFamily="34" charset="-120"/>
              </a:rPr>
              <a:t>緊急連絡先</a:t>
            </a:r>
            <a:endParaRPr lang="en-US" sz="900" dirty="0"/>
          </a:p>
        </p:txBody>
      </p:sp>
      <p:sp>
        <p:nvSpPr>
          <p:cNvPr id="71" name="Text 61"/>
          <p:cNvSpPr txBox="1"/>
          <p:nvPr/>
        </p:nvSpPr>
        <p:spPr>
          <a:xfrm>
            <a:off x="11309299" y="5572354"/>
            <a:ext cx="505663" cy="162763"/>
          </a:xfrm>
          <a:prstGeom prst="rect">
            <a:avLst/>
          </a:prstGeom>
          <a:noFill/>
          <a:ln/>
        </p:spPr>
        <p:txBody>
          <a:bodyPr wrap="square" lIns="0" tIns="0" rIns="0" bIns="0" rtlCol="0" anchor="ctr"/>
          <a:lstStyle/>
          <a:p>
            <a:pPr marL="0" indent="0" algn="l">
              <a:buNone/>
            </a:pPr>
            <a:r>
              <a:rPr lang="en-US" sz="900" dirty="0">
                <a:solidFill>
                  <a:srgbClr val="C62828"/>
                </a:solidFill>
                <a:latin typeface="Noto Sans JP" pitchFamily="34" charset="0"/>
                <a:ea typeface="Noto Sans JP" pitchFamily="34" charset="-122"/>
                <a:cs typeface="Noto Sans JP" pitchFamily="34" charset="-120"/>
              </a:rPr>
              <a:t>119/110</a:t>
            </a:r>
            <a:endParaRPr lang="en-US" sz="900" dirty="0"/>
          </a:p>
        </p:txBody>
      </p:sp>
      <p:sp>
        <p:nvSpPr>
          <p:cNvPr id="72" name="Text 62"/>
          <p:cNvSpPr txBox="1"/>
          <p:nvPr/>
        </p:nvSpPr>
        <p:spPr>
          <a:xfrm>
            <a:off x="8973007" y="4334256"/>
            <a:ext cx="495605" cy="152705"/>
          </a:xfrm>
          <a:prstGeom prst="rect">
            <a:avLst/>
          </a:prstGeom>
          <a:noFill/>
          <a:ln/>
        </p:spPr>
        <p:txBody>
          <a:bodyPr wrap="square" lIns="0" tIns="0" rIns="0" bIns="0" rtlCol="0" anchor="ctr"/>
          <a:lstStyle/>
          <a:p>
            <a:pPr marL="0" indent="0" algn="ctr">
              <a:buNone/>
            </a:pPr>
            <a:r>
              <a:rPr lang="en-US" sz="800" b="1" dirty="0">
                <a:solidFill>
                  <a:srgbClr val="2E7D32"/>
                </a:solidFill>
                <a:latin typeface="Noto Sans JP" pitchFamily="34" charset="0"/>
                <a:ea typeface="Noto Sans JP" pitchFamily="34" charset="-122"/>
                <a:cs typeface="Noto Sans JP" pitchFamily="34" charset="-120"/>
              </a:rPr>
              <a:t>構造安全</a:t>
            </a:r>
            <a:endParaRPr lang="en-US" sz="800" dirty="0"/>
          </a:p>
        </p:txBody>
      </p:sp>
      <p:sp>
        <p:nvSpPr>
          <p:cNvPr id="73" name="Text 63"/>
          <p:cNvSpPr txBox="1"/>
          <p:nvPr/>
        </p:nvSpPr>
        <p:spPr>
          <a:xfrm>
            <a:off x="10724998" y="4334256"/>
            <a:ext cx="495605" cy="152705"/>
          </a:xfrm>
          <a:prstGeom prst="rect">
            <a:avLst/>
          </a:prstGeom>
          <a:noFill/>
          <a:ln/>
        </p:spPr>
        <p:txBody>
          <a:bodyPr wrap="square" lIns="0" tIns="0" rIns="0" bIns="0" rtlCol="0" anchor="ctr"/>
          <a:lstStyle/>
          <a:p>
            <a:pPr marL="0" indent="0" algn="ctr">
              <a:buNone/>
            </a:pPr>
            <a:r>
              <a:rPr lang="en-US" sz="800" b="1" dirty="0">
                <a:solidFill>
                  <a:srgbClr val="1976D2"/>
                </a:solidFill>
                <a:latin typeface="Noto Sans JP" pitchFamily="34" charset="0"/>
                <a:ea typeface="Noto Sans JP" pitchFamily="34" charset="-122"/>
                <a:cs typeface="Noto Sans JP" pitchFamily="34" charset="-120"/>
              </a:rPr>
              <a:t>音響安全</a:t>
            </a:r>
            <a:endParaRPr lang="en-US" sz="800" dirty="0"/>
          </a:p>
        </p:txBody>
      </p:sp>
      <p:sp>
        <p:nvSpPr>
          <p:cNvPr id="74" name="Text 64"/>
          <p:cNvSpPr txBox="1"/>
          <p:nvPr/>
        </p:nvSpPr>
        <p:spPr>
          <a:xfrm>
            <a:off x="8973007" y="4981651"/>
            <a:ext cx="495605" cy="152705"/>
          </a:xfrm>
          <a:prstGeom prst="rect">
            <a:avLst/>
          </a:prstGeom>
          <a:noFill/>
          <a:ln/>
        </p:spPr>
        <p:txBody>
          <a:bodyPr wrap="square" lIns="0" tIns="0" rIns="0" bIns="0" rtlCol="0" anchor="ctr"/>
          <a:lstStyle/>
          <a:p>
            <a:pPr marL="0" indent="0" algn="ctr">
              <a:buNone/>
            </a:pPr>
            <a:r>
              <a:rPr lang="en-US" sz="800" b="1" dirty="0">
                <a:solidFill>
                  <a:srgbClr val="F57C00"/>
                </a:solidFill>
                <a:latin typeface="Noto Sans JP" pitchFamily="34" charset="0"/>
                <a:ea typeface="Noto Sans JP" pitchFamily="34" charset="-122"/>
                <a:cs typeface="Noto Sans JP" pitchFamily="34" charset="-120"/>
              </a:rPr>
              <a:t>照明安全</a:t>
            </a:r>
            <a:endParaRPr lang="en-US" sz="800" dirty="0"/>
          </a:p>
        </p:txBody>
      </p:sp>
      <p:sp>
        <p:nvSpPr>
          <p:cNvPr id="75" name="Text 65"/>
          <p:cNvSpPr txBox="1"/>
          <p:nvPr/>
        </p:nvSpPr>
        <p:spPr>
          <a:xfrm>
            <a:off x="10724998" y="4981651"/>
            <a:ext cx="495605" cy="152705"/>
          </a:xfrm>
          <a:prstGeom prst="rect">
            <a:avLst/>
          </a:prstGeom>
          <a:noFill/>
          <a:ln/>
        </p:spPr>
        <p:txBody>
          <a:bodyPr wrap="square" lIns="0" tIns="0" rIns="0" bIns="0" rtlCol="0" anchor="ctr"/>
          <a:lstStyle/>
          <a:p>
            <a:pPr marL="0" indent="0" algn="ctr">
              <a:buNone/>
            </a:pPr>
            <a:r>
              <a:rPr lang="en-US" sz="800" b="1" dirty="0">
                <a:solidFill>
                  <a:srgbClr val="7B1FA2"/>
                </a:solidFill>
                <a:latin typeface="Noto Sans JP" pitchFamily="34" charset="0"/>
                <a:ea typeface="Noto Sans JP" pitchFamily="34" charset="-122"/>
                <a:cs typeface="Noto Sans JP" pitchFamily="34" charset="-120"/>
              </a:rPr>
              <a:t>配信安全</a:t>
            </a:r>
            <a:endParaRPr lang="en-US" sz="800" dirty="0"/>
          </a:p>
        </p:txBody>
      </p:sp>
      <p:sp>
        <p:nvSpPr>
          <p:cNvPr id="76" name="Text 66"/>
          <p:cNvSpPr txBox="1"/>
          <p:nvPr/>
        </p:nvSpPr>
        <p:spPr>
          <a:xfrm>
            <a:off x="381305" y="6476695"/>
            <a:ext cx="3810305" cy="171907"/>
          </a:xfrm>
          <a:prstGeom prst="rect">
            <a:avLst/>
          </a:prstGeom>
          <a:noFill/>
          <a:ln/>
        </p:spPr>
        <p:txBody>
          <a:bodyPr wrap="square" lIns="0" tIns="0" rIns="0" bIns="0" rtlCol="0" anchor="ctr"/>
          <a:lstStyle/>
          <a:p>
            <a:pPr marL="0" indent="0" algn="l">
              <a:buNone/>
            </a:pPr>
            <a:r>
              <a:rPr lang="en-US" sz="900" dirty="0">
                <a:solidFill>
                  <a:srgbClr val="999999"/>
                </a:solidFill>
                <a:latin typeface="Noto Sans JP" pitchFamily="34" charset="0"/>
                <a:ea typeface="Noto Sans JP" pitchFamily="34" charset="-122"/>
                <a:cs typeface="Noto Sans JP" pitchFamily="34" charset="-120"/>
              </a:rPr>
              <a:t>Source: ステージ設備・音響・照明技術マニュアル</a:t>
            </a:r>
            <a:endParaRPr lang="en-US" sz="900" dirty="0"/>
          </a:p>
        </p:txBody>
      </p:sp>
      <p:sp>
        <p:nvSpPr>
          <p:cNvPr id="77" name="Text 67"/>
          <p:cNvSpPr txBox="1"/>
          <p:nvPr/>
        </p:nvSpPr>
        <p:spPr>
          <a:xfrm>
            <a:off x="10782605" y="6476695"/>
            <a:ext cx="1028700" cy="200254"/>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33</a:t>
            </a:r>
            <a:endParaRPr lang="en-US" sz="1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rot="2700000">
            <a:off x="10573207" y="-286207"/>
            <a:ext cx="1904695" cy="1904695"/>
          </a:xfrm>
          <a:prstGeom prst="rect">
            <a:avLst/>
          </a:prstGeom>
          <a:solidFill>
            <a:srgbClr val="ADD8E6">
              <a:alpha val="15000"/>
            </a:srgbClr>
          </a:solidFill>
          <a:ln w="12700">
            <a:solidFill>
              <a:srgbClr val="FFFFFF">
                <a:alpha val="0"/>
              </a:srgbClr>
            </a:solidFill>
            <a:prstDash val="solid"/>
          </a:ln>
        </p:spPr>
      </p:sp>
      <p:sp>
        <p:nvSpPr>
          <p:cNvPr id="5" name="Shape 3"/>
          <p:cNvSpPr/>
          <p:nvPr/>
        </p:nvSpPr>
        <p:spPr>
          <a:xfrm rot="1800000">
            <a:off x="476402" y="5715000"/>
            <a:ext cx="1429207" cy="1429207"/>
          </a:xfrm>
          <a:prstGeom prst="rect">
            <a:avLst/>
          </a:prstGeom>
          <a:solidFill>
            <a:srgbClr val="4A90E2">
              <a:alpha val="8000"/>
            </a:srgbClr>
          </a:solidFill>
          <a:ln w="12700">
            <a:solidFill>
              <a:srgbClr val="FFFFFF">
                <a:alpha val="0"/>
              </a:srgbClr>
            </a:solidFill>
            <a:prstDash val="solid"/>
          </a:ln>
        </p:spPr>
      </p:sp>
      <p:sp>
        <p:nvSpPr>
          <p:cNvPr id="6" name="Text 4"/>
          <p:cNvSpPr txBox="1"/>
          <p:nvPr/>
        </p:nvSpPr>
        <p:spPr>
          <a:xfrm>
            <a:off x="381305" y="286207"/>
            <a:ext cx="11621110" cy="372161"/>
          </a:xfrm>
          <a:prstGeom prst="rect">
            <a:avLst/>
          </a:prstGeom>
          <a:noFill/>
          <a:ln/>
        </p:spPr>
        <p:txBody>
          <a:bodyPr wrap="square" lIns="0" tIns="0" rIns="0" bIns="0" rtlCol="0" anchor="ctr"/>
          <a:lstStyle/>
          <a:p>
            <a:pPr marL="0" indent="0" algn="l">
              <a:buNone/>
            </a:pPr>
            <a:r>
              <a:rPr lang="en-US" sz="2400" b="1" dirty="0">
                <a:solidFill>
                  <a:srgbClr val="003366"/>
                </a:solidFill>
                <a:latin typeface="Montserrat" pitchFamily="34" charset="0"/>
                <a:ea typeface="Montserrat" pitchFamily="34" charset="-122"/>
                <a:cs typeface="Montserrat" pitchFamily="34" charset="-120"/>
              </a:rPr>
              <a:t>法規制・許認可・近隣調整</a:t>
            </a:r>
            <a:endParaRPr lang="en-US" sz="2400" dirty="0"/>
          </a:p>
        </p:txBody>
      </p:sp>
      <p:pic>
        <p:nvPicPr>
          <p:cNvPr id="7" name="Image 0" descr="preencoded.png"/>
          <p:cNvPicPr>
            <a:picLocks noChangeAspect="1"/>
          </p:cNvPicPr>
          <p:nvPr/>
        </p:nvPicPr>
        <p:blipFill>
          <a:blip r:embed="rId2"/>
          <a:srcRect t="-400" b="-400"/>
          <a:stretch/>
        </p:blipFill>
        <p:spPr>
          <a:xfrm>
            <a:off x="381305" y="666598"/>
            <a:ext cx="571500" cy="38405"/>
          </a:xfrm>
          <a:prstGeom prst="rect">
            <a:avLst/>
          </a:prstGeom>
        </p:spPr>
      </p:pic>
      <p:sp>
        <p:nvSpPr>
          <p:cNvPr id="8" name="Shape 5"/>
          <p:cNvSpPr/>
          <p:nvPr/>
        </p:nvSpPr>
        <p:spPr>
          <a:xfrm>
            <a:off x="381305" y="857707"/>
            <a:ext cx="3619195" cy="5810098"/>
          </a:xfrm>
          <a:prstGeom prst="roundRect">
            <a:avLst>
              <a:gd name="adj" fmla="val 1064"/>
            </a:avLst>
          </a:prstGeom>
          <a:solidFill>
            <a:srgbClr val="E3F2FD">
              <a:alpha val="30000"/>
            </a:srgbClr>
          </a:solidFill>
          <a:ln w="12700">
            <a:solidFill>
              <a:srgbClr val="FFFFFF">
                <a:alpha val="0"/>
              </a:srgbClr>
            </a:solidFill>
            <a:prstDash val="solid"/>
          </a:ln>
        </p:spPr>
      </p:sp>
      <p:sp>
        <p:nvSpPr>
          <p:cNvPr id="9" name="Shape 6"/>
          <p:cNvSpPr/>
          <p:nvPr/>
        </p:nvSpPr>
        <p:spPr>
          <a:xfrm>
            <a:off x="476402" y="1171346"/>
            <a:ext cx="3429000" cy="19202"/>
          </a:xfrm>
          <a:prstGeom prst="rect">
            <a:avLst/>
          </a:prstGeom>
          <a:solidFill>
            <a:srgbClr val="4A90E2"/>
          </a:solidFill>
          <a:ln w="12700">
            <a:solidFill>
              <a:srgbClr val="4A90E2">
                <a:alpha val="0"/>
              </a:srgbClr>
            </a:solidFill>
            <a:prstDash val="solid"/>
          </a:ln>
        </p:spPr>
      </p:sp>
      <p:sp>
        <p:nvSpPr>
          <p:cNvPr id="10" name="Text 7"/>
          <p:cNvSpPr txBox="1"/>
          <p:nvPr/>
        </p:nvSpPr>
        <p:spPr>
          <a:xfrm>
            <a:off x="685800" y="952805"/>
            <a:ext cx="3296412" cy="19111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 1. 道路・公共用地・施設 </a:t>
            </a:r>
            <a:endParaRPr lang="en-US" sz="1000" dirty="0"/>
          </a:p>
        </p:txBody>
      </p:sp>
      <p:pic>
        <p:nvPicPr>
          <p:cNvPr id="11" name="Image 1" descr="preencoded.png"/>
          <p:cNvPicPr>
            <a:picLocks noChangeAspect="1"/>
          </p:cNvPicPr>
          <p:nvPr/>
        </p:nvPicPr>
        <p:blipFill>
          <a:blip r:embed="rId3"/>
          <a:srcRect l="-837" r="-837"/>
          <a:stretch/>
        </p:blipFill>
        <p:spPr>
          <a:xfrm>
            <a:off x="476402" y="981151"/>
            <a:ext cx="152705" cy="133502"/>
          </a:xfrm>
          <a:prstGeom prst="rect">
            <a:avLst/>
          </a:prstGeom>
        </p:spPr>
      </p:pic>
      <p:sp>
        <p:nvSpPr>
          <p:cNvPr id="12" name="Text 8"/>
          <p:cNvSpPr txBox="1"/>
          <p:nvPr/>
        </p:nvSpPr>
        <p:spPr>
          <a:xfrm>
            <a:off x="476402" y="1295705"/>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道路使用許可</a:t>
            </a: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13" name="Text 9"/>
          <p:cNvSpPr txBox="1"/>
          <p:nvPr/>
        </p:nvSpPr>
        <p:spPr>
          <a:xfrm>
            <a:off x="609905" y="1477670"/>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所轄警察署へ交通規制図面提出、道路占用許可取得</a:t>
            </a:r>
            <a:endParaRPr lang="en-US" sz="800" dirty="0"/>
          </a:p>
        </p:txBody>
      </p:sp>
      <p:sp>
        <p:nvSpPr>
          <p:cNvPr id="14" name="Text 10"/>
          <p:cNvSpPr txBox="1"/>
          <p:nvPr/>
        </p:nvSpPr>
        <p:spPr>
          <a:xfrm>
            <a:off x="476402" y="1706270"/>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河川占用許可</a:t>
            </a: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15" name="Text 11"/>
          <p:cNvSpPr txBox="1"/>
          <p:nvPr/>
        </p:nvSpPr>
        <p:spPr>
          <a:xfrm>
            <a:off x="609905" y="1889150"/>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河川事務所へ水防対策・原状回復計画提出</a:t>
            </a:r>
            <a:endParaRPr lang="en-US" sz="800" dirty="0"/>
          </a:p>
        </p:txBody>
      </p:sp>
      <p:sp>
        <p:nvSpPr>
          <p:cNvPr id="16" name="Text 12"/>
          <p:cNvSpPr txBox="1"/>
          <p:nvPr/>
        </p:nvSpPr>
        <p:spPr>
          <a:xfrm>
            <a:off x="476402" y="2117750"/>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公園占用許可</a:t>
            </a: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17" name="Text 13"/>
          <p:cNvSpPr txBox="1"/>
          <p:nvPr/>
        </p:nvSpPr>
        <p:spPr>
          <a:xfrm>
            <a:off x="609905" y="2299716"/>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都道府県・原状回復保証金・損害賠償保険</a:t>
            </a:r>
            <a:endParaRPr lang="en-US" sz="800" dirty="0"/>
          </a:p>
        </p:txBody>
      </p:sp>
      <p:sp>
        <p:nvSpPr>
          <p:cNvPr id="18" name="Shape 14"/>
          <p:cNvSpPr/>
          <p:nvPr/>
        </p:nvSpPr>
        <p:spPr>
          <a:xfrm>
            <a:off x="476402" y="2756916"/>
            <a:ext cx="3429000" cy="19202"/>
          </a:xfrm>
          <a:prstGeom prst="rect">
            <a:avLst/>
          </a:prstGeom>
          <a:solidFill>
            <a:srgbClr val="4A90E2"/>
          </a:solidFill>
          <a:ln w="12700">
            <a:solidFill>
              <a:srgbClr val="4A90E2">
                <a:alpha val="0"/>
              </a:srgbClr>
            </a:solidFill>
            <a:prstDash val="solid"/>
          </a:ln>
        </p:spPr>
      </p:sp>
      <p:sp>
        <p:nvSpPr>
          <p:cNvPr id="19" name="Text 15"/>
          <p:cNvSpPr txBox="1"/>
          <p:nvPr/>
        </p:nvSpPr>
        <p:spPr>
          <a:xfrm>
            <a:off x="638251" y="2538374"/>
            <a:ext cx="3343961" cy="19111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 2. 施設・設備・安全 </a:t>
            </a:r>
            <a:endParaRPr lang="en-US" sz="1000" dirty="0"/>
          </a:p>
        </p:txBody>
      </p:sp>
      <p:pic>
        <p:nvPicPr>
          <p:cNvPr id="20" name="Image 2" descr="preencoded.png"/>
          <p:cNvPicPr>
            <a:picLocks noChangeAspect="1"/>
          </p:cNvPicPr>
          <p:nvPr/>
        </p:nvPicPr>
        <p:blipFill>
          <a:blip r:embed="rId4"/>
          <a:srcRect l="-2512" r="-2512"/>
          <a:stretch/>
        </p:blipFill>
        <p:spPr>
          <a:xfrm>
            <a:off x="476402" y="2566721"/>
            <a:ext cx="105156" cy="133502"/>
          </a:xfrm>
          <a:prstGeom prst="rect">
            <a:avLst/>
          </a:prstGeom>
        </p:spPr>
      </p:pic>
      <p:sp>
        <p:nvSpPr>
          <p:cNvPr id="21" name="Text 16"/>
          <p:cNvSpPr txBox="1"/>
          <p:nvPr/>
        </p:nvSpPr>
        <p:spPr>
          <a:xfrm>
            <a:off x="476402" y="2881274"/>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興行場法届出</a:t>
            </a: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22" name="Text 17"/>
          <p:cNvSpPr txBox="1"/>
          <p:nvPr/>
        </p:nvSpPr>
        <p:spPr>
          <a:xfrm>
            <a:off x="609905" y="3063240"/>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保健所・興行場営業許可・食品衛生責任者</a:t>
            </a:r>
            <a:endParaRPr lang="en-US" sz="800" dirty="0"/>
          </a:p>
        </p:txBody>
      </p:sp>
      <p:sp>
        <p:nvSpPr>
          <p:cNvPr id="23" name="Text 18"/>
          <p:cNvSpPr txBox="1"/>
          <p:nvPr/>
        </p:nvSpPr>
        <p:spPr>
          <a:xfrm>
            <a:off x="476402" y="3291840"/>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消防法届出</a:t>
            </a: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24" name="Text 19"/>
          <p:cNvSpPr txBox="1"/>
          <p:nvPr/>
        </p:nvSpPr>
        <p:spPr>
          <a:xfrm>
            <a:off x="609905" y="3474720"/>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消防署・防火管理者選任・消火器配置</a:t>
            </a:r>
            <a:endParaRPr lang="en-US" sz="800" dirty="0"/>
          </a:p>
        </p:txBody>
      </p:sp>
      <p:sp>
        <p:nvSpPr>
          <p:cNvPr id="25" name="Text 20"/>
          <p:cNvSpPr txBox="1"/>
          <p:nvPr/>
        </p:nvSpPr>
        <p:spPr>
          <a:xfrm>
            <a:off x="476402" y="3703320"/>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建築基準法</a:t>
            </a: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26" name="Text 21"/>
          <p:cNvSpPr txBox="1"/>
          <p:nvPr/>
        </p:nvSpPr>
        <p:spPr>
          <a:xfrm>
            <a:off x="609905" y="3885286"/>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仮設建築物許可・構造計算書・耐風設計</a:t>
            </a:r>
            <a:endParaRPr lang="en-US" sz="800" dirty="0"/>
          </a:p>
        </p:txBody>
      </p:sp>
      <p:sp>
        <p:nvSpPr>
          <p:cNvPr id="27" name="Text 22"/>
          <p:cNvSpPr txBox="1"/>
          <p:nvPr/>
        </p:nvSpPr>
        <p:spPr>
          <a:xfrm>
            <a:off x="476402" y="4113886"/>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電気事業法</a:t>
            </a:r>
            <a:r>
              <a:rPr lang="en-US" sz="800" dirty="0">
                <a:solidFill>
                  <a:srgbClr val="1565C0"/>
                </a:solidFill>
                <a:latin typeface="Noto Sans JP" pitchFamily="34" charset="0"/>
                <a:ea typeface="Noto Sans JP" pitchFamily="34" charset="-122"/>
                <a:cs typeface="Noto Sans JP" pitchFamily="34" charset="-120"/>
              </a:rPr>
              <a:t>推奨</a:t>
            </a:r>
            <a:endParaRPr lang="en-US" sz="800" dirty="0"/>
          </a:p>
        </p:txBody>
      </p:sp>
      <p:sp>
        <p:nvSpPr>
          <p:cNvPr id="28" name="Text 23"/>
          <p:cNvSpPr txBox="1"/>
          <p:nvPr/>
        </p:nvSpPr>
        <p:spPr>
          <a:xfrm>
            <a:off x="609905" y="4296766"/>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自家用電気工作物届出・主任技術者選任</a:t>
            </a:r>
            <a:endParaRPr lang="en-US" sz="800" dirty="0"/>
          </a:p>
        </p:txBody>
      </p:sp>
      <p:sp>
        <p:nvSpPr>
          <p:cNvPr id="29" name="Text 24"/>
          <p:cNvSpPr txBox="1"/>
          <p:nvPr/>
        </p:nvSpPr>
        <p:spPr>
          <a:xfrm>
            <a:off x="476402" y="4525366"/>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高圧ガス保安法</a:t>
            </a:r>
            <a:r>
              <a:rPr lang="en-US" sz="800" dirty="0">
                <a:solidFill>
                  <a:srgbClr val="1565C0"/>
                </a:solidFill>
                <a:latin typeface="Noto Sans JP" pitchFamily="34" charset="0"/>
                <a:ea typeface="Noto Sans JP" pitchFamily="34" charset="-122"/>
                <a:cs typeface="Noto Sans JP" pitchFamily="34" charset="-120"/>
              </a:rPr>
              <a:t>推奨</a:t>
            </a:r>
            <a:endParaRPr lang="en-US" sz="800" dirty="0"/>
          </a:p>
        </p:txBody>
      </p:sp>
      <p:sp>
        <p:nvSpPr>
          <p:cNvPr id="30" name="Text 25"/>
          <p:cNvSpPr txBox="1"/>
          <p:nvPr/>
        </p:nvSpPr>
        <p:spPr>
          <a:xfrm>
            <a:off x="609905" y="4707331"/>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LPG使用届・保安距離確保・設備検査</a:t>
            </a:r>
            <a:endParaRPr lang="en-US" sz="800" dirty="0"/>
          </a:p>
        </p:txBody>
      </p:sp>
      <p:sp>
        <p:nvSpPr>
          <p:cNvPr id="31" name="Shape 26"/>
          <p:cNvSpPr/>
          <p:nvPr/>
        </p:nvSpPr>
        <p:spPr>
          <a:xfrm>
            <a:off x="476402" y="5164531"/>
            <a:ext cx="3429000" cy="19202"/>
          </a:xfrm>
          <a:prstGeom prst="rect">
            <a:avLst/>
          </a:prstGeom>
          <a:solidFill>
            <a:srgbClr val="4A90E2"/>
          </a:solidFill>
          <a:ln w="12700">
            <a:solidFill>
              <a:srgbClr val="4A90E2">
                <a:alpha val="0"/>
              </a:srgbClr>
            </a:solidFill>
            <a:prstDash val="solid"/>
          </a:ln>
        </p:spPr>
      </p:sp>
      <p:sp>
        <p:nvSpPr>
          <p:cNvPr id="32" name="Text 27"/>
          <p:cNvSpPr txBox="1"/>
          <p:nvPr/>
        </p:nvSpPr>
        <p:spPr>
          <a:xfrm>
            <a:off x="705002" y="4945990"/>
            <a:ext cx="3277210" cy="19111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 3. 騒音・環境規制 </a:t>
            </a:r>
            <a:endParaRPr lang="en-US" sz="1000" dirty="0"/>
          </a:p>
        </p:txBody>
      </p:sp>
      <p:pic>
        <p:nvPicPr>
          <p:cNvPr id="33" name="Image 3" descr="preencoded.png"/>
          <p:cNvPicPr>
            <a:picLocks noChangeAspect="1"/>
          </p:cNvPicPr>
          <p:nvPr/>
        </p:nvPicPr>
        <p:blipFill>
          <a:blip r:embed="rId5"/>
          <a:srcRect l="-1507" r="-1507"/>
          <a:stretch/>
        </p:blipFill>
        <p:spPr>
          <a:xfrm>
            <a:off x="476402" y="4974336"/>
            <a:ext cx="171907" cy="133502"/>
          </a:xfrm>
          <a:prstGeom prst="rect">
            <a:avLst/>
          </a:prstGeom>
        </p:spPr>
      </p:pic>
      <p:sp>
        <p:nvSpPr>
          <p:cNvPr id="34" name="Text 28"/>
          <p:cNvSpPr txBox="1"/>
          <p:nvPr/>
        </p:nvSpPr>
        <p:spPr>
          <a:xfrm>
            <a:off x="476402" y="5288890"/>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騒音規制法</a:t>
            </a: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35" name="Text 29"/>
          <p:cNvSpPr txBox="1"/>
          <p:nvPr/>
        </p:nvSpPr>
        <p:spPr>
          <a:xfrm>
            <a:off x="609905" y="5470855"/>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騒音測定・基準値遵守・近隣配慮</a:t>
            </a:r>
            <a:endParaRPr lang="en-US" sz="800" dirty="0"/>
          </a:p>
        </p:txBody>
      </p:sp>
      <p:sp>
        <p:nvSpPr>
          <p:cNvPr id="36" name="Text 30"/>
          <p:cNvSpPr txBox="1"/>
          <p:nvPr/>
        </p:nvSpPr>
        <p:spPr>
          <a:xfrm>
            <a:off x="476402" y="5699455"/>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振動規制法</a:t>
            </a:r>
            <a:r>
              <a:rPr lang="en-US" sz="800" dirty="0">
                <a:solidFill>
                  <a:srgbClr val="1565C0"/>
                </a:solidFill>
                <a:latin typeface="Noto Sans JP" pitchFamily="34" charset="0"/>
                <a:ea typeface="Noto Sans JP" pitchFamily="34" charset="-122"/>
                <a:cs typeface="Noto Sans JP" pitchFamily="34" charset="-120"/>
              </a:rPr>
              <a:t>推奨</a:t>
            </a:r>
            <a:endParaRPr lang="en-US" sz="800" dirty="0"/>
          </a:p>
        </p:txBody>
      </p:sp>
      <p:sp>
        <p:nvSpPr>
          <p:cNvPr id="37" name="Text 31"/>
          <p:cNvSpPr txBox="1"/>
          <p:nvPr/>
        </p:nvSpPr>
        <p:spPr>
          <a:xfrm>
            <a:off x="609905" y="5882335"/>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振動レベル測定・基準値管理</a:t>
            </a:r>
            <a:endParaRPr lang="en-US" sz="800" dirty="0"/>
          </a:p>
        </p:txBody>
      </p:sp>
      <p:sp>
        <p:nvSpPr>
          <p:cNvPr id="38" name="Text 32"/>
          <p:cNvSpPr txBox="1"/>
          <p:nvPr/>
        </p:nvSpPr>
        <p:spPr>
          <a:xfrm>
            <a:off x="476402" y="6110935"/>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屋外広告物条例</a:t>
            </a:r>
            <a:r>
              <a:rPr lang="en-US" sz="800" dirty="0">
                <a:solidFill>
                  <a:srgbClr val="1565C0"/>
                </a:solidFill>
                <a:latin typeface="Noto Sans JP" pitchFamily="34" charset="0"/>
                <a:ea typeface="Noto Sans JP" pitchFamily="34" charset="-122"/>
                <a:cs typeface="Noto Sans JP" pitchFamily="34" charset="-120"/>
              </a:rPr>
              <a:t>推奨</a:t>
            </a:r>
            <a:endParaRPr lang="en-US" sz="800" dirty="0"/>
          </a:p>
        </p:txBody>
      </p:sp>
      <p:sp>
        <p:nvSpPr>
          <p:cNvPr id="39" name="Text 33"/>
          <p:cNvSpPr txBox="1"/>
          <p:nvPr/>
        </p:nvSpPr>
        <p:spPr>
          <a:xfrm>
            <a:off x="609905" y="6292901"/>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看板・幕類の掲出許可</a:t>
            </a:r>
            <a:endParaRPr lang="en-US" sz="800" dirty="0"/>
          </a:p>
        </p:txBody>
      </p:sp>
      <p:sp>
        <p:nvSpPr>
          <p:cNvPr id="40" name="Shape 34"/>
          <p:cNvSpPr/>
          <p:nvPr/>
        </p:nvSpPr>
        <p:spPr>
          <a:xfrm>
            <a:off x="4190695" y="857707"/>
            <a:ext cx="3619195" cy="5810098"/>
          </a:xfrm>
          <a:prstGeom prst="roundRect">
            <a:avLst>
              <a:gd name="adj" fmla="val 1064"/>
            </a:avLst>
          </a:prstGeom>
          <a:solidFill>
            <a:srgbClr val="E3F2FD">
              <a:alpha val="30000"/>
            </a:srgbClr>
          </a:solidFill>
          <a:ln w="12700">
            <a:solidFill>
              <a:srgbClr val="FFFFFF">
                <a:alpha val="0"/>
              </a:srgbClr>
            </a:solidFill>
            <a:prstDash val="solid"/>
          </a:ln>
        </p:spPr>
      </p:sp>
      <p:sp>
        <p:nvSpPr>
          <p:cNvPr id="41" name="Shape 35"/>
          <p:cNvSpPr/>
          <p:nvPr/>
        </p:nvSpPr>
        <p:spPr>
          <a:xfrm>
            <a:off x="4286707" y="1171346"/>
            <a:ext cx="3429000" cy="19202"/>
          </a:xfrm>
          <a:prstGeom prst="rect">
            <a:avLst/>
          </a:prstGeom>
          <a:solidFill>
            <a:srgbClr val="4A90E2"/>
          </a:solidFill>
          <a:ln w="12700">
            <a:solidFill>
              <a:srgbClr val="4A90E2">
                <a:alpha val="0"/>
              </a:srgbClr>
            </a:solidFill>
            <a:prstDash val="solid"/>
          </a:ln>
        </p:spPr>
      </p:sp>
      <p:sp>
        <p:nvSpPr>
          <p:cNvPr id="42" name="Text 36"/>
          <p:cNvSpPr txBox="1"/>
          <p:nvPr/>
        </p:nvSpPr>
        <p:spPr>
          <a:xfrm>
            <a:off x="4496105" y="952805"/>
            <a:ext cx="3296412" cy="19111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 4. 営業・販売・衛生 </a:t>
            </a:r>
            <a:endParaRPr lang="en-US" sz="1000" dirty="0"/>
          </a:p>
        </p:txBody>
      </p:sp>
      <p:pic>
        <p:nvPicPr>
          <p:cNvPr id="43" name="Image 4" descr="preencoded.png"/>
          <p:cNvPicPr>
            <a:picLocks noChangeAspect="1"/>
          </p:cNvPicPr>
          <p:nvPr/>
        </p:nvPicPr>
        <p:blipFill>
          <a:blip r:embed="rId6"/>
          <a:srcRect l="-837" r="-837"/>
          <a:stretch/>
        </p:blipFill>
        <p:spPr>
          <a:xfrm>
            <a:off x="4286707" y="981151"/>
            <a:ext cx="152705" cy="133502"/>
          </a:xfrm>
          <a:prstGeom prst="rect">
            <a:avLst/>
          </a:prstGeom>
        </p:spPr>
      </p:pic>
      <p:sp>
        <p:nvSpPr>
          <p:cNvPr id="44" name="Text 37"/>
          <p:cNvSpPr txBox="1"/>
          <p:nvPr/>
        </p:nvSpPr>
        <p:spPr>
          <a:xfrm>
            <a:off x="4286707" y="1295705"/>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食品衛生法</a:t>
            </a: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45" name="Text 38"/>
          <p:cNvSpPr txBox="1"/>
          <p:nvPr/>
        </p:nvSpPr>
        <p:spPr>
          <a:xfrm>
            <a:off x="4419295" y="1477670"/>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臨時営業許可・食品衛生責任者・調理施設基準</a:t>
            </a:r>
            <a:endParaRPr lang="en-US" sz="800" dirty="0"/>
          </a:p>
        </p:txBody>
      </p:sp>
      <p:sp>
        <p:nvSpPr>
          <p:cNvPr id="46" name="Text 39"/>
          <p:cNvSpPr txBox="1"/>
          <p:nvPr/>
        </p:nvSpPr>
        <p:spPr>
          <a:xfrm>
            <a:off x="4286707" y="1706270"/>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酒類販売</a:t>
            </a: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47" name="Text 40"/>
          <p:cNvSpPr txBox="1"/>
          <p:nvPr/>
        </p:nvSpPr>
        <p:spPr>
          <a:xfrm>
            <a:off x="4419295" y="1889150"/>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酒販免許確認・年齢確認体制・販売時間制限</a:t>
            </a:r>
            <a:endParaRPr lang="en-US" sz="800" dirty="0"/>
          </a:p>
        </p:txBody>
      </p:sp>
      <p:sp>
        <p:nvSpPr>
          <p:cNvPr id="48" name="Text 41"/>
          <p:cNvSpPr txBox="1"/>
          <p:nvPr/>
        </p:nvSpPr>
        <p:spPr>
          <a:xfrm>
            <a:off x="4286707" y="2117750"/>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古物営業法</a:t>
            </a:r>
            <a:r>
              <a:rPr lang="en-US" sz="800" dirty="0">
                <a:solidFill>
                  <a:srgbClr val="1565C0"/>
                </a:solidFill>
                <a:latin typeface="Noto Sans JP" pitchFamily="34" charset="0"/>
                <a:ea typeface="Noto Sans JP" pitchFamily="34" charset="-122"/>
                <a:cs typeface="Noto Sans JP" pitchFamily="34" charset="-120"/>
              </a:rPr>
              <a:t>推奨</a:t>
            </a:r>
            <a:endParaRPr lang="en-US" sz="800" dirty="0"/>
          </a:p>
        </p:txBody>
      </p:sp>
      <p:sp>
        <p:nvSpPr>
          <p:cNvPr id="49" name="Text 42"/>
          <p:cNvSpPr txBox="1"/>
          <p:nvPr/>
        </p:nvSpPr>
        <p:spPr>
          <a:xfrm>
            <a:off x="4419295" y="2299716"/>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中古品販売・古物商許可</a:t>
            </a:r>
            <a:endParaRPr lang="en-US" sz="800" dirty="0"/>
          </a:p>
        </p:txBody>
      </p:sp>
      <p:sp>
        <p:nvSpPr>
          <p:cNvPr id="50" name="Text 43"/>
          <p:cNvSpPr txBox="1"/>
          <p:nvPr/>
        </p:nvSpPr>
        <p:spPr>
          <a:xfrm>
            <a:off x="4286707" y="2528316"/>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風俗営業法</a:t>
            </a:r>
            <a:r>
              <a:rPr lang="en-US" sz="800" dirty="0">
                <a:solidFill>
                  <a:srgbClr val="1565C0"/>
                </a:solidFill>
                <a:latin typeface="Noto Sans JP" pitchFamily="34" charset="0"/>
                <a:ea typeface="Noto Sans JP" pitchFamily="34" charset="-122"/>
                <a:cs typeface="Noto Sans JP" pitchFamily="34" charset="-120"/>
              </a:rPr>
              <a:t>推奨</a:t>
            </a:r>
            <a:endParaRPr lang="en-US" sz="800" dirty="0"/>
          </a:p>
        </p:txBody>
      </p:sp>
      <p:sp>
        <p:nvSpPr>
          <p:cNvPr id="51" name="Text 44"/>
          <p:cNvSpPr txBox="1"/>
          <p:nvPr/>
        </p:nvSpPr>
        <p:spPr>
          <a:xfrm>
            <a:off x="4419295" y="2711196"/>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深夜営業・音響基準確認</a:t>
            </a:r>
            <a:endParaRPr lang="en-US" sz="800" dirty="0"/>
          </a:p>
        </p:txBody>
      </p:sp>
      <p:sp>
        <p:nvSpPr>
          <p:cNvPr id="52" name="Shape 45"/>
          <p:cNvSpPr/>
          <p:nvPr/>
        </p:nvSpPr>
        <p:spPr>
          <a:xfrm>
            <a:off x="4286707" y="3167482"/>
            <a:ext cx="3429000" cy="19202"/>
          </a:xfrm>
          <a:prstGeom prst="rect">
            <a:avLst/>
          </a:prstGeom>
          <a:solidFill>
            <a:srgbClr val="4A90E2"/>
          </a:solidFill>
          <a:ln w="12700">
            <a:solidFill>
              <a:srgbClr val="4A90E2">
                <a:alpha val="0"/>
              </a:srgbClr>
            </a:solidFill>
            <a:prstDash val="solid"/>
          </a:ln>
        </p:spPr>
      </p:sp>
      <p:sp>
        <p:nvSpPr>
          <p:cNvPr id="53" name="Text 46"/>
          <p:cNvSpPr txBox="1"/>
          <p:nvPr/>
        </p:nvSpPr>
        <p:spPr>
          <a:xfrm>
            <a:off x="4458614" y="2948940"/>
            <a:ext cx="3333902" cy="19111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 5. 廃棄物処理 </a:t>
            </a:r>
            <a:endParaRPr lang="en-US" sz="1000" dirty="0"/>
          </a:p>
        </p:txBody>
      </p:sp>
      <p:pic>
        <p:nvPicPr>
          <p:cNvPr id="54" name="Image 5" descr="preencoded.png"/>
          <p:cNvPicPr>
            <a:picLocks noChangeAspect="1"/>
          </p:cNvPicPr>
          <p:nvPr/>
        </p:nvPicPr>
        <p:blipFill>
          <a:blip r:embed="rId7"/>
          <a:srcRect t="-1100" b="-1100"/>
          <a:stretch/>
        </p:blipFill>
        <p:spPr>
          <a:xfrm>
            <a:off x="4286707" y="2978201"/>
            <a:ext cx="114300" cy="133502"/>
          </a:xfrm>
          <a:prstGeom prst="rect">
            <a:avLst/>
          </a:prstGeom>
        </p:spPr>
      </p:pic>
      <p:sp>
        <p:nvSpPr>
          <p:cNvPr id="55" name="Text 47"/>
          <p:cNvSpPr txBox="1"/>
          <p:nvPr/>
        </p:nvSpPr>
        <p:spPr>
          <a:xfrm>
            <a:off x="4286707" y="3291840"/>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産業廃棄物管理</a:t>
            </a: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56" name="Text 48"/>
          <p:cNvSpPr txBox="1"/>
          <p:nvPr/>
        </p:nvSpPr>
        <p:spPr>
          <a:xfrm>
            <a:off x="4419295" y="3474720"/>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マニフェスト発行・処理業者契約・最終処分場確認</a:t>
            </a:r>
            <a:endParaRPr lang="en-US" sz="800" dirty="0"/>
          </a:p>
        </p:txBody>
      </p:sp>
      <p:sp>
        <p:nvSpPr>
          <p:cNvPr id="57" name="Text 49"/>
          <p:cNvSpPr txBox="1"/>
          <p:nvPr/>
        </p:nvSpPr>
        <p:spPr>
          <a:xfrm>
            <a:off x="4286707" y="3703320"/>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一般廃棄物処理</a:t>
            </a: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58" name="Text 50"/>
          <p:cNvSpPr txBox="1"/>
          <p:nvPr/>
        </p:nvSpPr>
        <p:spPr>
          <a:xfrm>
            <a:off x="4419295" y="3885286"/>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自治体協議・分別基準・回収ルート</a:t>
            </a:r>
            <a:endParaRPr lang="en-US" sz="800" dirty="0"/>
          </a:p>
        </p:txBody>
      </p:sp>
      <p:sp>
        <p:nvSpPr>
          <p:cNvPr id="59" name="Shape 51"/>
          <p:cNvSpPr/>
          <p:nvPr/>
        </p:nvSpPr>
        <p:spPr>
          <a:xfrm>
            <a:off x="4286707" y="4342486"/>
            <a:ext cx="3429000" cy="19202"/>
          </a:xfrm>
          <a:prstGeom prst="rect">
            <a:avLst/>
          </a:prstGeom>
          <a:solidFill>
            <a:srgbClr val="4A90E2"/>
          </a:solidFill>
          <a:ln w="12700">
            <a:solidFill>
              <a:srgbClr val="4A90E2">
                <a:alpha val="0"/>
              </a:srgbClr>
            </a:solidFill>
            <a:prstDash val="solid"/>
          </a:ln>
        </p:spPr>
      </p:sp>
      <p:sp>
        <p:nvSpPr>
          <p:cNvPr id="60" name="Text 52"/>
          <p:cNvSpPr txBox="1"/>
          <p:nvPr/>
        </p:nvSpPr>
        <p:spPr>
          <a:xfrm>
            <a:off x="4496105" y="4123944"/>
            <a:ext cx="3296412" cy="19111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 6. 救護・医療 </a:t>
            </a:r>
            <a:endParaRPr lang="en-US" sz="1000" dirty="0"/>
          </a:p>
        </p:txBody>
      </p:sp>
      <p:pic>
        <p:nvPicPr>
          <p:cNvPr id="61" name="Image 6" descr="preencoded.png"/>
          <p:cNvPicPr>
            <a:picLocks noChangeAspect="1"/>
          </p:cNvPicPr>
          <p:nvPr/>
        </p:nvPicPr>
        <p:blipFill>
          <a:blip r:embed="rId8"/>
          <a:srcRect l="-837" r="-837"/>
          <a:stretch/>
        </p:blipFill>
        <p:spPr>
          <a:xfrm>
            <a:off x="4286707" y="4152290"/>
            <a:ext cx="152705" cy="133502"/>
          </a:xfrm>
          <a:prstGeom prst="rect">
            <a:avLst/>
          </a:prstGeom>
        </p:spPr>
      </p:pic>
      <p:sp>
        <p:nvSpPr>
          <p:cNvPr id="62" name="Text 53"/>
          <p:cNvSpPr txBox="1"/>
          <p:nvPr/>
        </p:nvSpPr>
        <p:spPr>
          <a:xfrm>
            <a:off x="4286707" y="4466844"/>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救護体制</a:t>
            </a: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63" name="Text 54"/>
          <p:cNvSpPr txBox="1"/>
          <p:nvPr/>
        </p:nvSpPr>
        <p:spPr>
          <a:xfrm>
            <a:off x="4419295" y="4648810"/>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医療テント配置・救急搬送ルート・医療スタッフ</a:t>
            </a:r>
            <a:endParaRPr lang="en-US" sz="800" dirty="0"/>
          </a:p>
        </p:txBody>
      </p:sp>
      <p:sp>
        <p:nvSpPr>
          <p:cNvPr id="64" name="Text 55"/>
          <p:cNvSpPr txBox="1"/>
          <p:nvPr/>
        </p:nvSpPr>
        <p:spPr>
          <a:xfrm>
            <a:off x="4286707" y="4877410"/>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感染症対策</a:t>
            </a: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65" name="Text 56"/>
          <p:cNvSpPr txBox="1"/>
          <p:nvPr/>
        </p:nvSpPr>
        <p:spPr>
          <a:xfrm>
            <a:off x="4419295" y="5060290"/>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手指衛生・換気・体調不良者導線</a:t>
            </a:r>
            <a:endParaRPr lang="en-US" sz="800" dirty="0"/>
          </a:p>
        </p:txBody>
      </p:sp>
      <p:sp>
        <p:nvSpPr>
          <p:cNvPr id="66" name="Shape 57"/>
          <p:cNvSpPr/>
          <p:nvPr/>
        </p:nvSpPr>
        <p:spPr>
          <a:xfrm>
            <a:off x="8001000" y="857707"/>
            <a:ext cx="3619195" cy="5810098"/>
          </a:xfrm>
          <a:prstGeom prst="roundRect">
            <a:avLst>
              <a:gd name="adj" fmla="val 1064"/>
            </a:avLst>
          </a:prstGeom>
          <a:solidFill>
            <a:srgbClr val="E3F2FD">
              <a:alpha val="30000"/>
            </a:srgbClr>
          </a:solidFill>
          <a:ln w="12700">
            <a:solidFill>
              <a:srgbClr val="FFFFFF">
                <a:alpha val="0"/>
              </a:srgbClr>
            </a:solidFill>
            <a:prstDash val="solid"/>
          </a:ln>
        </p:spPr>
      </p:sp>
      <p:sp>
        <p:nvSpPr>
          <p:cNvPr id="67" name="Shape 58"/>
          <p:cNvSpPr/>
          <p:nvPr/>
        </p:nvSpPr>
        <p:spPr>
          <a:xfrm>
            <a:off x="8096098" y="1171346"/>
            <a:ext cx="3429000" cy="19202"/>
          </a:xfrm>
          <a:prstGeom prst="rect">
            <a:avLst/>
          </a:prstGeom>
          <a:solidFill>
            <a:srgbClr val="4A90E2"/>
          </a:solidFill>
          <a:ln w="12700">
            <a:solidFill>
              <a:srgbClr val="4A90E2">
                <a:alpha val="0"/>
              </a:srgbClr>
            </a:solidFill>
            <a:prstDash val="solid"/>
          </a:ln>
        </p:spPr>
      </p:sp>
      <p:sp>
        <p:nvSpPr>
          <p:cNvPr id="68" name="Text 59"/>
          <p:cNvSpPr txBox="1"/>
          <p:nvPr/>
        </p:nvSpPr>
        <p:spPr>
          <a:xfrm>
            <a:off x="8324698" y="952805"/>
            <a:ext cx="3277210" cy="19111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 7. 協議・調整・事後 </a:t>
            </a:r>
            <a:endParaRPr lang="en-US" sz="1000" dirty="0"/>
          </a:p>
        </p:txBody>
      </p:sp>
      <p:pic>
        <p:nvPicPr>
          <p:cNvPr id="69" name="Image 7" descr="preencoded.png"/>
          <p:cNvPicPr>
            <a:picLocks noChangeAspect="1"/>
          </p:cNvPicPr>
          <p:nvPr/>
        </p:nvPicPr>
        <p:blipFill>
          <a:blip r:embed="rId9"/>
          <a:srcRect l="-1507" r="-1507"/>
          <a:stretch/>
        </p:blipFill>
        <p:spPr>
          <a:xfrm>
            <a:off x="8096098" y="981151"/>
            <a:ext cx="171907" cy="133502"/>
          </a:xfrm>
          <a:prstGeom prst="rect">
            <a:avLst/>
          </a:prstGeom>
        </p:spPr>
      </p:pic>
      <p:sp>
        <p:nvSpPr>
          <p:cNvPr id="70" name="Text 60"/>
          <p:cNvSpPr txBox="1"/>
          <p:nvPr/>
        </p:nvSpPr>
        <p:spPr>
          <a:xfrm>
            <a:off x="8096098" y="1295705"/>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警察協議</a:t>
            </a: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71" name="Text 61"/>
          <p:cNvSpPr txBox="1"/>
          <p:nvPr/>
        </p:nvSpPr>
        <p:spPr>
          <a:xfrm>
            <a:off x="8229600" y="1477670"/>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雑踏警備計画・交通整理計画提出</a:t>
            </a:r>
            <a:endParaRPr lang="en-US" sz="800" dirty="0"/>
          </a:p>
        </p:txBody>
      </p:sp>
      <p:sp>
        <p:nvSpPr>
          <p:cNvPr id="72" name="Text 62"/>
          <p:cNvSpPr txBox="1"/>
          <p:nvPr/>
        </p:nvSpPr>
        <p:spPr>
          <a:xfrm>
            <a:off x="8096098" y="1706270"/>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消防協議</a:t>
            </a: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73" name="Text 63"/>
          <p:cNvSpPr txBox="1"/>
          <p:nvPr/>
        </p:nvSpPr>
        <p:spPr>
          <a:xfrm>
            <a:off x="8229600" y="1889150"/>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消防計画書・避難訓練実施</a:t>
            </a:r>
            <a:endParaRPr lang="en-US" sz="800" dirty="0"/>
          </a:p>
        </p:txBody>
      </p:sp>
      <p:sp>
        <p:nvSpPr>
          <p:cNvPr id="74" name="Text 64"/>
          <p:cNvSpPr txBox="1"/>
          <p:nvPr/>
        </p:nvSpPr>
        <p:spPr>
          <a:xfrm>
            <a:off x="8096098" y="2117750"/>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保健所協議</a:t>
            </a: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75" name="Text 65"/>
          <p:cNvSpPr txBox="1"/>
          <p:nvPr/>
        </p:nvSpPr>
        <p:spPr>
          <a:xfrm>
            <a:off x="8229600" y="2299716"/>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衛生管理計画・食中毒予防</a:t>
            </a:r>
            <a:endParaRPr lang="en-US" sz="800" dirty="0"/>
          </a:p>
        </p:txBody>
      </p:sp>
      <p:sp>
        <p:nvSpPr>
          <p:cNvPr id="76" name="Text 66"/>
          <p:cNvSpPr txBox="1"/>
          <p:nvPr/>
        </p:nvSpPr>
        <p:spPr>
          <a:xfrm>
            <a:off x="8096098" y="2528316"/>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近隣合意書</a:t>
            </a: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77" name="Text 67"/>
          <p:cNvSpPr txBox="1"/>
          <p:nvPr/>
        </p:nvSpPr>
        <p:spPr>
          <a:xfrm>
            <a:off x="8229600" y="2711196"/>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町内会・自治会への説明と合意形成</a:t>
            </a:r>
            <a:endParaRPr lang="en-US" sz="800" dirty="0"/>
          </a:p>
        </p:txBody>
      </p:sp>
      <p:sp>
        <p:nvSpPr>
          <p:cNvPr id="78" name="Text 68"/>
          <p:cNvSpPr txBox="1"/>
          <p:nvPr/>
        </p:nvSpPr>
        <p:spPr>
          <a:xfrm>
            <a:off x="8096098" y="2939796"/>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苦情窓口</a:t>
            </a:r>
            <a:r>
              <a:rPr lang="en-US" sz="800" dirty="0">
                <a:solidFill>
                  <a:srgbClr val="1565C0"/>
                </a:solidFill>
                <a:latin typeface="Noto Sans JP" pitchFamily="34" charset="0"/>
                <a:ea typeface="Noto Sans JP" pitchFamily="34" charset="-122"/>
                <a:cs typeface="Noto Sans JP" pitchFamily="34" charset="-120"/>
              </a:rPr>
              <a:t>推奨</a:t>
            </a:r>
            <a:endParaRPr lang="en-US" sz="800" dirty="0"/>
          </a:p>
        </p:txBody>
      </p:sp>
      <p:sp>
        <p:nvSpPr>
          <p:cNvPr id="79" name="Text 69"/>
          <p:cNvSpPr txBox="1"/>
          <p:nvPr/>
        </p:nvSpPr>
        <p:spPr>
          <a:xfrm>
            <a:off x="8229600" y="3121762"/>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24時間対応・記録管理・改善反映</a:t>
            </a:r>
            <a:endParaRPr lang="en-US" sz="800" dirty="0"/>
          </a:p>
        </p:txBody>
      </p:sp>
      <p:sp>
        <p:nvSpPr>
          <p:cNvPr id="80" name="Shape 70"/>
          <p:cNvSpPr/>
          <p:nvPr/>
        </p:nvSpPr>
        <p:spPr>
          <a:xfrm>
            <a:off x="8096098" y="3578962"/>
            <a:ext cx="3429000" cy="19202"/>
          </a:xfrm>
          <a:prstGeom prst="rect">
            <a:avLst/>
          </a:prstGeom>
          <a:solidFill>
            <a:srgbClr val="4A90E2"/>
          </a:solidFill>
          <a:ln w="12700">
            <a:solidFill>
              <a:srgbClr val="4A90E2">
                <a:alpha val="0"/>
              </a:srgbClr>
            </a:solidFill>
            <a:prstDash val="solid"/>
          </a:ln>
        </p:spPr>
      </p:sp>
      <p:sp>
        <p:nvSpPr>
          <p:cNvPr id="81" name="Text 71"/>
          <p:cNvSpPr txBox="1"/>
          <p:nvPr/>
        </p:nvSpPr>
        <p:spPr>
          <a:xfrm>
            <a:off x="8257946" y="3360420"/>
            <a:ext cx="3343961" cy="19111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000" b="1" dirty="0">
                <a:solidFill>
                  <a:srgbClr val="0052CC"/>
                </a:solidFill>
                <a:latin typeface="Noto Sans JP" pitchFamily="34" charset="0"/>
                <a:ea typeface="Noto Sans JP" pitchFamily="34" charset="-122"/>
                <a:cs typeface="Noto Sans JP" pitchFamily="34" charset="-120"/>
              </a:rPr>
              <a:t> 8. 事後報告・評価 </a:t>
            </a:r>
            <a:endParaRPr lang="en-US" sz="1000" dirty="0"/>
          </a:p>
        </p:txBody>
      </p:sp>
      <p:pic>
        <p:nvPicPr>
          <p:cNvPr id="82" name="Image 8" descr="preencoded.png"/>
          <p:cNvPicPr>
            <a:picLocks noChangeAspect="1"/>
          </p:cNvPicPr>
          <p:nvPr/>
        </p:nvPicPr>
        <p:blipFill>
          <a:blip r:embed="rId10"/>
          <a:srcRect l="-2512" r="-2512"/>
          <a:stretch/>
        </p:blipFill>
        <p:spPr>
          <a:xfrm>
            <a:off x="8096098" y="3388766"/>
            <a:ext cx="105156" cy="133502"/>
          </a:xfrm>
          <a:prstGeom prst="rect">
            <a:avLst/>
          </a:prstGeom>
        </p:spPr>
      </p:pic>
      <p:sp>
        <p:nvSpPr>
          <p:cNvPr id="83" name="Text 72"/>
          <p:cNvSpPr txBox="1"/>
          <p:nvPr/>
        </p:nvSpPr>
        <p:spPr>
          <a:xfrm>
            <a:off x="8096098" y="3703320"/>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事後報告書</a:t>
            </a:r>
            <a:r>
              <a:rPr lang="en-US" sz="800" dirty="0">
                <a:solidFill>
                  <a:srgbClr val="C62828"/>
                </a:solidFill>
                <a:latin typeface="Noto Sans JP" pitchFamily="34" charset="0"/>
                <a:ea typeface="Noto Sans JP" pitchFamily="34" charset="-122"/>
                <a:cs typeface="Noto Sans JP" pitchFamily="34" charset="-120"/>
              </a:rPr>
              <a:t>必須</a:t>
            </a:r>
            <a:endParaRPr lang="en-US" sz="800" dirty="0"/>
          </a:p>
        </p:txBody>
      </p:sp>
      <p:sp>
        <p:nvSpPr>
          <p:cNvPr id="84" name="Text 73"/>
          <p:cNvSpPr txBox="1"/>
          <p:nvPr/>
        </p:nvSpPr>
        <p:spPr>
          <a:xfrm>
            <a:off x="8229600" y="3885286"/>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行政・住民への結果報告・課題共有</a:t>
            </a:r>
            <a:endParaRPr lang="en-US" sz="800" dirty="0"/>
          </a:p>
        </p:txBody>
      </p:sp>
      <p:sp>
        <p:nvSpPr>
          <p:cNvPr id="85" name="Text 74"/>
          <p:cNvSpPr txBox="1"/>
          <p:nvPr/>
        </p:nvSpPr>
        <p:spPr>
          <a:xfrm>
            <a:off x="8096098" y="4113886"/>
            <a:ext cx="3620110" cy="162763"/>
          </a:xfrm>
          <a:prstGeom prst="rect">
            <a:avLst/>
          </a:prstGeom>
          <a:noFill/>
          <a:ln/>
        </p:spPr>
        <p:txBody>
          <a:bodyPr wrap="square" lIns="0" tIns="0" rIns="0" bIns="0" rtlCol="0" anchor="ctr"/>
          <a:lstStyle/>
          <a:p>
            <a:pPr marL="0" indent="0" algn="l">
              <a:buNone/>
            </a:pPr>
            <a:r>
              <a:rPr lang="en-US" sz="800" dirty="0">
                <a:solidFill>
                  <a:srgbClr val="333333"/>
                </a:solidFill>
                <a:latin typeface="Noto Sans JP" pitchFamily="34" charset="0"/>
                <a:ea typeface="Noto Sans JP" pitchFamily="34" charset="-122"/>
                <a:cs typeface="Noto Sans JP" pitchFamily="34" charset="-120"/>
              </a:rPr>
              <a:t>改善計画</a:t>
            </a:r>
            <a:r>
              <a:rPr lang="en-US" sz="800" dirty="0">
                <a:solidFill>
                  <a:srgbClr val="1565C0"/>
                </a:solidFill>
                <a:latin typeface="Noto Sans JP" pitchFamily="34" charset="0"/>
                <a:ea typeface="Noto Sans JP" pitchFamily="34" charset="-122"/>
                <a:cs typeface="Noto Sans JP" pitchFamily="34" charset="-120"/>
              </a:rPr>
              <a:t>推奨</a:t>
            </a:r>
            <a:endParaRPr lang="en-US" sz="800" dirty="0"/>
          </a:p>
        </p:txBody>
      </p:sp>
      <p:sp>
        <p:nvSpPr>
          <p:cNvPr id="86" name="Text 75"/>
          <p:cNvSpPr txBox="1"/>
          <p:nvPr/>
        </p:nvSpPr>
        <p:spPr>
          <a:xfrm>
            <a:off x="8229600" y="4296766"/>
            <a:ext cx="3486607" cy="124358"/>
          </a:xfrm>
          <a:prstGeom prst="rect">
            <a:avLst/>
          </a:prstGeom>
          <a:noFill/>
          <a:ln/>
        </p:spPr>
        <p:txBody>
          <a:bodyPr wrap="square" lIns="0" tIns="0" rIns="0" bIns="0" rtlCol="0" anchor="ctr"/>
          <a:lstStyle/>
          <a:p>
            <a:pPr marL="0" indent="0" algn="l">
              <a:buNone/>
            </a:pPr>
            <a:r>
              <a:rPr lang="en-US" sz="800" dirty="0">
                <a:solidFill>
                  <a:srgbClr val="666666"/>
                </a:solidFill>
                <a:latin typeface="Noto Sans JP" pitchFamily="34" charset="0"/>
                <a:ea typeface="Noto Sans JP" pitchFamily="34" charset="-122"/>
                <a:cs typeface="Noto Sans JP" pitchFamily="34" charset="-120"/>
              </a:rPr>
              <a:t>問題点分析・対策立案・次回反映</a:t>
            </a:r>
            <a:endParaRPr lang="en-US" sz="800" dirty="0"/>
          </a:p>
        </p:txBody>
      </p:sp>
      <p:sp>
        <p:nvSpPr>
          <p:cNvPr id="87" name="Shape 76"/>
          <p:cNvSpPr/>
          <p:nvPr/>
        </p:nvSpPr>
        <p:spPr>
          <a:xfrm>
            <a:off x="8096098" y="4477817"/>
            <a:ext cx="3429000" cy="819302"/>
          </a:xfrm>
          <a:prstGeom prst="roundRect">
            <a:avLst>
              <a:gd name="adj" fmla="val 10382"/>
            </a:avLst>
          </a:prstGeom>
          <a:solidFill>
            <a:srgbClr val="FFEBEE">
              <a:alpha val="40000"/>
            </a:srgbClr>
          </a:solidFill>
          <a:ln/>
        </p:spPr>
      </p:sp>
      <p:sp>
        <p:nvSpPr>
          <p:cNvPr id="88" name="Shape 77"/>
          <p:cNvSpPr/>
          <p:nvPr/>
        </p:nvSpPr>
        <p:spPr>
          <a:xfrm>
            <a:off x="8096098" y="4477817"/>
            <a:ext cx="28346" cy="819302"/>
          </a:xfrm>
          <a:prstGeom prst="roundRect">
            <a:avLst>
              <a:gd name="adj" fmla="val 300079"/>
            </a:avLst>
          </a:prstGeom>
          <a:solidFill>
            <a:srgbClr val="C62828"/>
          </a:solidFill>
          <a:ln w="12700">
            <a:solidFill>
              <a:srgbClr val="C62828">
                <a:alpha val="0"/>
              </a:srgbClr>
            </a:solidFill>
            <a:prstDash val="solid"/>
          </a:ln>
        </p:spPr>
      </p:sp>
      <p:sp>
        <p:nvSpPr>
          <p:cNvPr id="89" name="Text 78"/>
          <p:cNvSpPr txBox="1"/>
          <p:nvPr/>
        </p:nvSpPr>
        <p:spPr>
          <a:xfrm>
            <a:off x="8172907" y="4620463"/>
            <a:ext cx="3381451" cy="534010"/>
          </a:xfrm>
          <a:prstGeom prst="rect">
            <a:avLst/>
          </a:prstGeom>
          <a:noFill/>
          <a:ln/>
        </p:spPr>
        <p:txBody>
          <a:bodyPr wrap="square" lIns="0" tIns="0" rIns="0" bIns="0" rtlCol="0" anchor="ctr"/>
          <a:lstStyle/>
          <a:p>
            <a:pPr marL="0" indent="0" algn="l">
              <a:buNone/>
            </a:pPr>
            <a:r>
              <a:rPr lang="en-US" sz="800" b="1" dirty="0">
                <a:solidFill>
                  <a:srgbClr val="333333"/>
                </a:solidFill>
                <a:latin typeface="Noto Sans JP" pitchFamily="34" charset="0"/>
                <a:ea typeface="Noto Sans JP" pitchFamily="34" charset="-122"/>
                <a:cs typeface="Noto Sans JP" pitchFamily="34" charset="-120"/>
              </a:rPr>
              <a:t>重要ポイント：</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全ての許認可は開催前3-6ヶ月前から申請開始</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複数の行政機関との並行調整が必要</a:t>
            </a:r>
            <a:endParaRPr lang="en-US" sz="800" dirty="0"/>
          </a:p>
          <a:p>
            <a:pPr marL="0" indent="0" algn="l">
              <a:buNone/>
            </a:pPr>
            <a:r>
              <a:rPr lang="en-US" sz="800" dirty="0">
                <a:solidFill>
                  <a:srgbClr val="333333"/>
                </a:solidFill>
                <a:latin typeface="Noto Sans JP" pitchFamily="34" charset="0"/>
                <a:ea typeface="Noto Sans JP" pitchFamily="34" charset="-122"/>
                <a:cs typeface="Noto Sans JP" pitchFamily="34" charset="-120"/>
              </a:rPr>
              <a:t> • 地域住民との合意形成が成功の鍵 </a:t>
            </a:r>
            <a:endParaRPr lang="en-US" sz="800" dirty="0"/>
          </a:p>
        </p:txBody>
      </p:sp>
      <p:sp>
        <p:nvSpPr>
          <p:cNvPr id="90" name="Text 79"/>
          <p:cNvSpPr txBox="1"/>
          <p:nvPr/>
        </p:nvSpPr>
        <p:spPr>
          <a:xfrm>
            <a:off x="381305" y="6486754"/>
            <a:ext cx="3048610" cy="152705"/>
          </a:xfrm>
          <a:prstGeom prst="rect">
            <a:avLst/>
          </a:prstGeom>
          <a:noFill/>
          <a:ln/>
        </p:spPr>
        <p:txBody>
          <a:bodyPr wrap="square" lIns="0" tIns="0" rIns="0" bIns="0" rtlCol="0" anchor="ctr"/>
          <a:lstStyle/>
          <a:p>
            <a:pPr marL="0" indent="0" algn="l">
              <a:buNone/>
            </a:pPr>
            <a:r>
              <a:rPr lang="en-US" sz="800" dirty="0">
                <a:solidFill>
                  <a:srgbClr val="999999"/>
                </a:solidFill>
                <a:latin typeface="Noto Sans JP" pitchFamily="34" charset="0"/>
                <a:ea typeface="Noto Sans JP" pitchFamily="34" charset="-122"/>
                <a:cs typeface="Noto Sans JP" pitchFamily="34" charset="-120"/>
              </a:rPr>
              <a:t>Source: 各種行政手続きガイド・業界レポート統合</a:t>
            </a:r>
            <a:endParaRPr lang="en-US" sz="800" dirty="0"/>
          </a:p>
        </p:txBody>
      </p:sp>
      <p:sp>
        <p:nvSpPr>
          <p:cNvPr id="91" name="Text 80"/>
          <p:cNvSpPr txBox="1"/>
          <p:nvPr/>
        </p:nvSpPr>
        <p:spPr>
          <a:xfrm>
            <a:off x="10782605" y="6467551"/>
            <a:ext cx="1028700" cy="191110"/>
          </a:xfrm>
          <a:prstGeom prst="rect">
            <a:avLst/>
          </a:prstGeom>
          <a:noFill/>
          <a:ln/>
        </p:spPr>
        <p:txBody>
          <a:bodyPr wrap="square" lIns="0" tIns="0" rIns="0" bIns="0" rtlCol="0" anchor="ctr"/>
          <a:lstStyle/>
          <a:p>
            <a:pPr marL="0" indent="0" algn="r">
              <a:buNone/>
            </a:pPr>
            <a:r>
              <a:rPr lang="en-US" sz="1000" dirty="0">
                <a:solidFill>
                  <a:srgbClr val="003366"/>
                </a:solidFill>
                <a:latin typeface="Noto Sans JP" pitchFamily="34" charset="0"/>
                <a:ea typeface="Noto Sans JP" pitchFamily="34" charset="-122"/>
                <a:cs typeface="Noto Sans JP" pitchFamily="34" charset="-120"/>
              </a:rPr>
              <a:t>34</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489</TotalTime>
  <Words>7218</Words>
  <Application>Microsoft Office PowerPoint</Application>
  <PresentationFormat>ワイド画面</PresentationFormat>
  <Paragraphs>2273</Paragraphs>
  <Slides>47</Slides>
  <Notes>29</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47</vt:i4>
      </vt:variant>
    </vt:vector>
  </HeadingPairs>
  <TitlesOfParts>
    <vt:vector size="52" baseType="lpstr">
      <vt:lpstr>Noto JP</vt:lpstr>
      <vt:lpstr>Noto Sans JP</vt:lpstr>
      <vt:lpstr>Arial</vt:lpstr>
      <vt:lpstr>Montserrat</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Generated by Gen-Spark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Multi-page HTML Content</dc:title>
  <dc:subject>PptxGenJS Presentation</dc:subject>
  <dc:creator>Visual Extract to PPTX Converter</dc:creator>
  <cp:lastModifiedBy>夢 寿</cp:lastModifiedBy>
  <cp:revision>4</cp:revision>
  <dcterms:created xsi:type="dcterms:W3CDTF">2026-04-01T21:55:59Z</dcterms:created>
  <dcterms:modified xsi:type="dcterms:W3CDTF">2026-04-05T10:49:58Z</dcterms:modified>
</cp:coreProperties>
</file>