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sp>
        <p:nvSpPr>
          <p:cNvPr id="5" name="Shape 3"/>
          <p:cNvSpPr/>
          <p:nvPr/>
        </p:nvSpPr>
        <p:spPr>
          <a:xfrm>
            <a:off x="609905" y="4858207"/>
            <a:ext cx="7144207" cy="571500"/>
          </a:xfrm>
          <a:prstGeom prst="rect">
            <a:avLst/>
          </a:prstGeom>
          <a:solidFill>
            <a:srgbClr val="007BFF"/>
          </a:solidFill>
          <a:ln w="12700">
            <a:solidFill>
              <a:srgbClr val="FFFFFF">
                <a:alpha val="0"/>
              </a:srgbClr>
            </a:solidFill>
            <a:prstDash val="solid"/>
          </a:ln>
        </p:spPr>
      </p:sp>
      <p:pic>
        <p:nvPicPr>
          <p:cNvPr id="6" name="Image 0" descr="preencoded.png">    </p:cNvPr>
          <p:cNvPicPr>
            <a:picLocks noChangeAspect="1"/>
          </p:cNvPicPr>
          <p:nvPr/>
        </p:nvPicPr>
        <p:blipFill>
          <a:blip r:embed="rId1"/>
          <a:srcRect l="-133" r="-133" t="0" b="0"/>
          <a:stretch/>
        </p:blipFill>
        <p:spPr>
          <a:xfrm>
            <a:off x="609905" y="609905"/>
            <a:ext cx="171907" cy="228600"/>
          </a:xfrm>
          <a:prstGeom prst="rect">
            <a:avLst/>
          </a:prstGeom>
        </p:spPr>
      </p:pic>
      <p:sp>
        <p:nvSpPr>
          <p:cNvPr id="7" name="Text 4"/>
          <p:cNvSpPr txBox="1"/>
          <p:nvPr/>
        </p:nvSpPr>
        <p:spPr>
          <a:xfrm>
            <a:off x="1009498" y="571500"/>
            <a:ext cx="4000500" cy="342900"/>
          </a:xfrm>
          <a:prstGeom prst="rect">
            <a:avLst/>
          </a:prstGeom>
          <a:noFill/>
          <a:ln/>
        </p:spPr>
        <p:txBody>
          <a:bodyPr wrap="square" lIns="0" tIns="0" rIns="0" bIns="0" rtlCol="0" anchor="ctr"/>
          <a:lstStyle/>
          <a:p>
            <a:pPr algn="l" indent="0" marL="0">
              <a:buNone/>
            </a:pPr>
            <a:r>
              <a:rPr lang="en-US" sz="1800" dirty="0">
                <a:solidFill>
                  <a:srgbClr val="333333"/>
                </a:solidFill>
                <a:latin typeface="BIZ UDGothic" pitchFamily="34" charset="0"/>
                <a:ea typeface="BIZ UDGothic" pitchFamily="34" charset="-122"/>
                <a:cs typeface="BIZ UDGothic" pitchFamily="34" charset="-120"/>
              </a:rPr>
              <a:t>管理組合総会</a:t>
            </a:r>
            <a:endParaRPr lang="en-US" sz="1800" dirty="0"/>
          </a:p>
        </p:txBody>
      </p:sp>
      <p:sp>
        <p:nvSpPr>
          <p:cNvPr id="8" name="Text 5"/>
          <p:cNvSpPr txBox="1"/>
          <p:nvPr/>
        </p:nvSpPr>
        <p:spPr>
          <a:xfrm>
            <a:off x="609905" y="1714500"/>
            <a:ext cx="11163910" cy="419710"/>
          </a:xfrm>
          <a:prstGeom prst="rect">
            <a:avLst/>
          </a:prstGeom>
          <a:noFill/>
          <a:ln/>
        </p:spPr>
        <p:txBody>
          <a:bodyPr wrap="square" lIns="0" tIns="0" rIns="0" bIns="0" rtlCol="0" anchor="ctr"/>
          <a:lstStyle/>
          <a:p>
            <a:pPr algn="l" indent="0" marL="0">
              <a:buNone/>
            </a:pPr>
            <a:r>
              <a:rPr lang="en-US" sz="2100" b="1" dirty="0">
                <a:solidFill>
                  <a:srgbClr val="007BFF"/>
                </a:solidFill>
                <a:latin typeface="Noto Sans JP" pitchFamily="34" charset="0"/>
                <a:ea typeface="Noto Sans JP" pitchFamily="34" charset="-122"/>
                <a:cs typeface="Noto Sans JP" pitchFamily="34" charset="-120"/>
              </a:rPr>
              <a:t>議案第◯号</a:t>
            </a:r>
            <a:endParaRPr lang="en-US" sz="2100" dirty="0"/>
          </a:p>
        </p:txBody>
      </p:sp>
      <p:sp>
        <p:nvSpPr>
          <p:cNvPr id="9" name="Text 6"/>
          <p:cNvSpPr txBox="1"/>
          <p:nvPr/>
        </p:nvSpPr>
        <p:spPr>
          <a:xfrm>
            <a:off x="609905" y="2190902"/>
            <a:ext cx="11144707" cy="2267712"/>
          </a:xfrm>
          <a:prstGeom prst="rect">
            <a:avLst/>
          </a:prstGeom>
          <a:noFill/>
          <a:ln/>
        </p:spPr>
        <p:txBody>
          <a:bodyPr wrap="square" lIns="0" tIns="0" rIns="0" bIns="0" rtlCol="0" anchor="ctr"/>
          <a:lstStyle/>
          <a:p>
            <a:pPr algn="l" indent="0" marL="0">
              <a:buNone/>
            </a:pPr>
            <a:r>
              <a:rPr lang="en-US" sz="5400" b="1" dirty="0">
                <a:solidFill>
                  <a:srgbClr val="333333"/>
                </a:solidFill>
                <a:latin typeface="BIZ UDGothic" pitchFamily="34" charset="0"/>
                <a:ea typeface="BIZ UDGothic" pitchFamily="34" charset="-122"/>
                <a:cs typeface="BIZ UDGothic" pitchFamily="34" charset="-120"/>
              </a:rPr>
              <a:t> 道路拡張に伴う</a:t>
            </a:r>
            <a:pPr algn="l" indent="0" marL="0">
              <a:buNone/>
            </a:pPr>
            <a:endParaRPr lang="en-US" sz="5400" dirty="0"/>
          </a:p>
          <a:p>
            <a:pPr algn="l" indent="0" marL="0">
              <a:buNone/>
            </a:pPr>
            <a:r>
              <a:rPr lang="en-US" sz="5400" b="1" dirty="0">
                <a:solidFill>
                  <a:srgbClr val="007BFF"/>
                </a:solidFill>
                <a:latin typeface="BIZ UDGothic" pitchFamily="34" charset="0"/>
                <a:ea typeface="BIZ UDGothic" pitchFamily="34" charset="-122"/>
                <a:cs typeface="BIZ UDGothic" pitchFamily="34" charset="-120"/>
              </a:rPr>
              <a:t>敷地一部売却</a:t>
            </a:r>
            <a:pPr algn="l" indent="0" marL="0">
              <a:buNone/>
            </a:pPr>
            <a:r>
              <a:rPr lang="en-US" sz="5400" b="1" dirty="0">
                <a:solidFill>
                  <a:srgbClr val="333333"/>
                </a:solidFill>
                <a:latin typeface="BIZ UDGothic" pitchFamily="34" charset="0"/>
                <a:ea typeface="BIZ UDGothic" pitchFamily="34" charset="-122"/>
                <a:cs typeface="BIZ UDGothic" pitchFamily="34" charset="-120"/>
              </a:rPr>
              <a:t>、関連工事</a:t>
            </a:r>
            <a:pPr algn="l" indent="0" marL="0">
              <a:buNone/>
            </a:pPr>
            <a:endParaRPr lang="en-US" sz="5400" dirty="0"/>
          </a:p>
          <a:p>
            <a:pPr algn="l" indent="0" marL="0">
              <a:buNone/>
            </a:pPr>
            <a:r>
              <a:rPr lang="en-US" sz="5400" b="1" dirty="0">
                <a:solidFill>
                  <a:srgbClr val="333333"/>
                </a:solidFill>
                <a:latin typeface="BIZ UDGothic" pitchFamily="34" charset="0"/>
                <a:ea typeface="BIZ UDGothic" pitchFamily="34" charset="-122"/>
                <a:cs typeface="BIZ UDGothic" pitchFamily="34" charset="-120"/>
              </a:rPr>
              <a:t> および管理組合法人設立の件 </a:t>
            </a:r>
            <a:endParaRPr lang="en-US" sz="5400" dirty="0"/>
          </a:p>
        </p:txBody>
      </p:sp>
      <p:sp>
        <p:nvSpPr>
          <p:cNvPr id="10" name="Text 7"/>
          <p:cNvSpPr txBox="1"/>
          <p:nvPr/>
        </p:nvSpPr>
        <p:spPr>
          <a:xfrm>
            <a:off x="914400" y="4953305"/>
            <a:ext cx="6858000" cy="419710"/>
          </a:xfrm>
          <a:prstGeom prst="rect">
            <a:avLst/>
          </a:prstGeom>
          <a:noFill/>
          <a:ln/>
        </p:spPr>
        <p:txBody>
          <a:bodyPr wrap="square" lIns="0" tIns="0" rIns="0" bIns="0" rtlCol="0" anchor="ctr"/>
          <a:lstStyle/>
          <a:p>
            <a:pPr algn="l" indent="0" marL="0">
              <a:buNone/>
            </a:pPr>
            <a:r>
              <a:rPr lang="en-US" sz="2100" dirty="0">
                <a:solidFill>
                  <a:srgbClr val="FFFFFF"/>
                </a:solidFill>
                <a:latin typeface="Noto Sans JP" pitchFamily="34" charset="0"/>
                <a:ea typeface="Noto Sans JP" pitchFamily="34" charset="-122"/>
                <a:cs typeface="Noto Sans JP" pitchFamily="34" charset="-120"/>
              </a:rPr>
              <a:t>戸田市 道路拡張事業への協力に関する一体的対応案</a:t>
            </a:r>
            <a:endParaRPr lang="en-US" sz="2100" dirty="0"/>
          </a:p>
        </p:txBody>
      </p:sp>
      <p:sp>
        <p:nvSpPr>
          <p:cNvPr id="11" name="Text 8"/>
          <p:cNvSpPr txBox="1"/>
          <p:nvPr/>
        </p:nvSpPr>
        <p:spPr>
          <a:xfrm>
            <a:off x="609905" y="5619902"/>
            <a:ext cx="7810805" cy="286207"/>
          </a:xfrm>
          <a:prstGeom prst="rect">
            <a:avLst/>
          </a:prstGeom>
          <a:noFill/>
          <a:ln/>
        </p:spPr>
        <p:txBody>
          <a:bodyPr wrap="square" lIns="0" tIns="0" rIns="0" bIns="0" rtlCol="0" anchor="ctr"/>
          <a:lstStyle/>
          <a:p>
            <a:pPr algn="l" indent="0" marL="0">
              <a:buNone/>
            </a:pPr>
            <a:r>
              <a:rPr lang="en-US" sz="1500" dirty="0">
                <a:solidFill>
                  <a:srgbClr val="333333"/>
                </a:solidFill>
                <a:latin typeface="BIZ UDGothic" pitchFamily="34" charset="0"/>
                <a:ea typeface="BIZ UDGothic" pitchFamily="34" charset="-122"/>
                <a:cs typeface="BIZ UDGothic" pitchFamily="34" charset="-120"/>
              </a:rPr>
              <a:t>総会議案書（最終版）</a:t>
            </a:r>
            <a:endParaRPr lang="en-US" sz="1500" dirty="0"/>
          </a:p>
        </p:txBody>
      </p:sp>
      <p:sp>
        <p:nvSpPr>
          <p:cNvPr id="12" name="Text 9"/>
          <p:cNvSpPr txBox="1"/>
          <p:nvPr/>
        </p:nvSpPr>
        <p:spPr>
          <a:xfrm>
            <a:off x="609905" y="6149340"/>
            <a:ext cx="4000500" cy="286207"/>
          </a:xfrm>
          <a:prstGeom prst="rect">
            <a:avLst/>
          </a:prstGeom>
          <a:noFill/>
          <a:ln/>
        </p:spPr>
        <p:txBody>
          <a:bodyPr wrap="square" lIns="0" tIns="0" rIns="0" bIns="0" rtlCol="0" anchor="ctr"/>
          <a:lstStyle/>
          <a:p>
            <a:pPr algn="l" indent="0" marL="0">
              <a:buNone/>
            </a:pPr>
            <a:r>
              <a:rPr lang="en-US" sz="1500" b="1" dirty="0">
                <a:solidFill>
                  <a:srgbClr val="333333"/>
                </a:solidFill>
                <a:latin typeface="BIZ UDGothic" pitchFamily="34" charset="0"/>
                <a:ea typeface="BIZ UDGothic" pitchFamily="34" charset="-122"/>
                <a:cs typeface="BIZ UDGothic" pitchFamily="34" charset="-120"/>
              </a:rPr>
              <a:t>理事会</a:t>
            </a:r>
            <a:endParaRPr lang="en-US" sz="1500" dirty="0"/>
          </a:p>
        </p:txBody>
      </p:sp>
      <p:sp>
        <p:nvSpPr>
          <p:cNvPr id="13" name="Text 10"/>
          <p:cNvSpPr txBox="1"/>
          <p:nvPr/>
        </p:nvSpPr>
        <p:spPr>
          <a:xfrm>
            <a:off x="609905" y="5905195"/>
            <a:ext cx="4000500" cy="210312"/>
          </a:xfrm>
          <a:prstGeom prst="rect">
            <a:avLst/>
          </a:prstGeom>
          <a:noFill/>
          <a:ln/>
        </p:spPr>
        <p:txBody>
          <a:bodyPr wrap="square" lIns="0" tIns="0" rIns="0" bIns="0" rtlCol="0" anchor="ctr"/>
          <a:lstStyle/>
          <a:p>
            <a:pPr algn="l" indent="0" marL="0">
              <a:buNone/>
            </a:pPr>
            <a:r>
              <a:rPr lang="en-US" sz="1000" dirty="0">
                <a:solidFill>
                  <a:srgbClr val="333333">
                    <a:alpha val="80000"/>
                  </a:srgbClr>
                </a:solidFill>
                <a:latin typeface="BIZ UDGothic" pitchFamily="34" charset="0"/>
                <a:ea typeface="BIZ UDGothic" pitchFamily="34" charset="-122"/>
                <a:cs typeface="BIZ UDGothic" pitchFamily="34" charset="-120"/>
              </a:rPr>
              <a:t>提出者:</a:t>
            </a:r>
            <a:endParaRPr lang="en-US" sz="1000" dirty="0"/>
          </a:p>
        </p:txBody>
      </p:sp>
      <p:pic>
        <p:nvPicPr>
          <p:cNvPr id="14" name="Image 1" descr="preencoded.png">    </p:cNvPr>
          <p:cNvPicPr>
            <a:picLocks noChangeAspect="1"/>
          </p:cNvPicPr>
          <p:nvPr/>
        </p:nvPicPr>
        <p:blipFill>
          <a:blip r:embed="rId2"/>
          <a:srcRect l="-1773" r="-1773" t="0" b="0"/>
          <a:stretch/>
        </p:blipFill>
        <p:spPr>
          <a:xfrm>
            <a:off x="9296705" y="6289243"/>
            <a:ext cx="133502" cy="171907"/>
          </a:xfrm>
          <a:prstGeom prst="rect">
            <a:avLst/>
          </a:prstGeom>
        </p:spPr>
      </p:pic>
      <p:sp>
        <p:nvSpPr>
          <p:cNvPr id="15" name="Text 11"/>
          <p:cNvSpPr txBox="1"/>
          <p:nvPr/>
        </p:nvSpPr>
        <p:spPr>
          <a:xfrm>
            <a:off x="9421978" y="6229807"/>
            <a:ext cx="2160727" cy="210312"/>
          </a:xfrm>
          <a:prstGeom prst="rect">
            <a:avLst/>
          </a:prstGeom>
          <a:noFill/>
          <a:ln/>
        </p:spPr>
        <p:txBody>
          <a:bodyPr wrap="square" lIns="0" tIns="0" rIns="0" bIns="0" rtlCol="0" anchor="ctr"/>
          <a:lstStyle/>
          <a:p>
            <a:pPr algn="r" indent="0" marL="0">
              <a:buNone/>
            </a:pPr>
            <a:r>
              <a:rPr lang="en-US" sz="1000" dirty="0">
                <a:solidFill>
                  <a:srgbClr val="333333"/>
                </a:solidFill>
                <a:latin typeface="BIZ UDGothic" pitchFamily="34" charset="0"/>
                <a:ea typeface="BIZ UDGothic" pitchFamily="34" charset="-122"/>
                <a:cs typeface="BIZ UDGothic" pitchFamily="34" charset="-120"/>
              </a:rPr>
              <a:t>令和8年3月吉日</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sp>
        <p:nvSpPr>
          <p:cNvPr id="5" name="Shape 3"/>
          <p:cNvSpPr/>
          <p:nvPr/>
        </p:nvSpPr>
        <p:spPr>
          <a:xfrm>
            <a:off x="6248095" y="2667305"/>
            <a:ext cx="5410505" cy="3905402"/>
          </a:xfrm>
          <a:prstGeom prst="roundRect">
            <a:avLst>
              <a:gd name="adj" fmla="val 457"/>
            </a:avLst>
          </a:prstGeom>
          <a:solidFill>
            <a:srgbClr val="F8F9FA"/>
          </a:solidFill>
          <a:ln/>
        </p:spPr>
      </p:sp>
      <p:sp>
        <p:nvSpPr>
          <p:cNvPr id="6" name="Shape 4"/>
          <p:cNvSpPr/>
          <p:nvPr/>
        </p:nvSpPr>
        <p:spPr>
          <a:xfrm>
            <a:off x="6248095" y="2667305"/>
            <a:ext cx="75895" cy="3905402"/>
          </a:xfrm>
          <a:prstGeom prst="roundRect">
            <a:avLst>
              <a:gd name="adj" fmla="val 23509"/>
            </a:avLst>
          </a:prstGeom>
          <a:solidFill>
            <a:srgbClr val="007BFF"/>
          </a:solidFill>
          <a:ln w="12700">
            <a:solidFill>
              <a:srgbClr val="007BFF">
                <a:alpha val="0"/>
              </a:srgbClr>
            </a:solidFill>
            <a:prstDash val="solid"/>
          </a:ln>
        </p:spPr>
      </p:sp>
      <p:pic>
        <p:nvPicPr>
          <p:cNvPr id="7" name="Image 0" descr="preencoded.png">    </p:cNvPr>
          <p:cNvPicPr>
            <a:picLocks noChangeAspect="1"/>
          </p:cNvPicPr>
          <p:nvPr/>
        </p:nvPicPr>
        <p:blipFill>
          <a:blip r:embed="rId1"/>
          <a:srcRect l="-133" r="-133" t="0" b="0"/>
          <a:stretch/>
        </p:blipFill>
        <p:spPr>
          <a:xfrm>
            <a:off x="609905" y="609905"/>
            <a:ext cx="171907" cy="228600"/>
          </a:xfrm>
          <a:prstGeom prst="rect">
            <a:avLst/>
          </a:prstGeom>
        </p:spPr>
      </p:pic>
      <p:sp>
        <p:nvSpPr>
          <p:cNvPr id="8" name="Text 5"/>
          <p:cNvSpPr txBox="1"/>
          <p:nvPr/>
        </p:nvSpPr>
        <p:spPr>
          <a:xfrm>
            <a:off x="952805" y="571500"/>
            <a:ext cx="4000500" cy="277063"/>
          </a:xfrm>
          <a:prstGeom prst="rect">
            <a:avLst/>
          </a:prstGeom>
          <a:noFill/>
          <a:ln/>
        </p:spPr>
        <p:txBody>
          <a:bodyPr wrap="square" lIns="0" tIns="0" rIns="0" bIns="0" rtlCol="0" anchor="ctr"/>
          <a:lstStyle/>
          <a:p>
            <a:pPr algn="l" indent="0" marL="0">
              <a:buNone/>
            </a:pPr>
            <a:r>
              <a:rPr lang="en-US" sz="1500" dirty="0">
                <a:solidFill>
                  <a:srgbClr val="007BFF"/>
                </a:solidFill>
                <a:latin typeface="Noto Sans JP" pitchFamily="34" charset="0"/>
                <a:ea typeface="Noto Sans JP" pitchFamily="34" charset="-122"/>
                <a:cs typeface="Noto Sans JP" pitchFamily="34" charset="-120"/>
              </a:rPr>
              <a:t>議案第◯号 関連資料</a:t>
            </a:r>
            <a:endParaRPr lang="en-US" sz="1500" dirty="0"/>
          </a:p>
        </p:txBody>
      </p:sp>
      <p:sp>
        <p:nvSpPr>
          <p:cNvPr id="9" name="Text 6"/>
          <p:cNvSpPr txBox="1"/>
          <p:nvPr/>
        </p:nvSpPr>
        <p:spPr>
          <a:xfrm>
            <a:off x="609905" y="1143000"/>
            <a:ext cx="11144707" cy="1286561"/>
          </a:xfrm>
          <a:prstGeom prst="rect">
            <a:avLst/>
          </a:prstGeom>
          <a:noFill/>
          <a:ln/>
        </p:spPr>
        <p:txBody>
          <a:bodyPr wrap="square" lIns="0" tIns="0" rIns="0" bIns="0" rtlCol="0" anchor="ctr"/>
          <a:lstStyle/>
          <a:p>
            <a:pPr algn="l" indent="0" marL="0">
              <a:buNone/>
            </a:pPr>
            <a:r>
              <a:rPr lang="en-US" sz="4200" b="1" dirty="0">
                <a:solidFill>
                  <a:srgbClr val="333333"/>
                </a:solidFill>
                <a:latin typeface="BIZ UDGothic" pitchFamily="34" charset="0"/>
                <a:ea typeface="BIZ UDGothic" pitchFamily="34" charset="-122"/>
                <a:cs typeface="BIZ UDGothic" pitchFamily="34" charset="-120"/>
              </a:rPr>
              <a:t> 提案の背景・目的／</a:t>
            </a:r>
            <a:pPr algn="l" indent="0" marL="0">
              <a:buNone/>
            </a:pPr>
            <a:endParaRPr lang="en-US" sz="4200" dirty="0"/>
          </a:p>
          <a:p>
            <a:pPr algn="l" indent="0" marL="0">
              <a:buNone/>
            </a:pPr>
            <a:r>
              <a:rPr lang="en-US" sz="4200" b="1" dirty="0">
                <a:solidFill>
                  <a:srgbClr val="007BFF"/>
                </a:solidFill>
                <a:latin typeface="BIZ UDGothic" pitchFamily="34" charset="0"/>
                <a:ea typeface="BIZ UDGothic" pitchFamily="34" charset="-122"/>
                <a:cs typeface="BIZ UDGothic" pitchFamily="34" charset="-120"/>
              </a:rPr>
              <a:t>本件の性質（重要）</a:t>
            </a:r>
            <a:endParaRPr lang="en-US" sz="4200" dirty="0"/>
          </a:p>
        </p:txBody>
      </p:sp>
      <p:sp>
        <p:nvSpPr>
          <p:cNvPr id="10" name="Shape 7"/>
          <p:cNvSpPr/>
          <p:nvPr/>
        </p:nvSpPr>
        <p:spPr>
          <a:xfrm>
            <a:off x="609905" y="3076956"/>
            <a:ext cx="5333695" cy="19202"/>
          </a:xfrm>
          <a:prstGeom prst="rect">
            <a:avLst/>
          </a:prstGeom>
          <a:solidFill>
            <a:srgbClr val="007BFF"/>
          </a:solidFill>
          <a:ln w="12700">
            <a:solidFill>
              <a:srgbClr val="007BFF">
                <a:alpha val="0"/>
              </a:srgbClr>
            </a:solidFill>
            <a:prstDash val="solid"/>
          </a:ln>
        </p:spPr>
      </p:sp>
      <p:sp>
        <p:nvSpPr>
          <p:cNvPr id="11" name="Text 8"/>
          <p:cNvSpPr txBox="1"/>
          <p:nvPr/>
        </p:nvSpPr>
        <p:spPr>
          <a:xfrm>
            <a:off x="609905" y="2667305"/>
            <a:ext cx="5420563" cy="333756"/>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800" b="1" dirty="0">
                <a:solidFill>
                  <a:srgbClr val="007BFF"/>
                </a:solidFill>
                <a:latin typeface="Noto Sans JP" pitchFamily="34" charset="0"/>
                <a:ea typeface="Noto Sans JP" pitchFamily="34" charset="-122"/>
                <a:cs typeface="Noto Sans JP" pitchFamily="34" charset="-120"/>
              </a:rPr>
              <a:t>1. 提案の背景および目的</a:t>
            </a:r>
            <a:endParaRPr lang="en-US" sz="1800" dirty="0"/>
          </a:p>
        </p:txBody>
      </p:sp>
      <p:sp>
        <p:nvSpPr>
          <p:cNvPr id="12" name="Text 9"/>
          <p:cNvSpPr txBox="1"/>
          <p:nvPr/>
        </p:nvSpPr>
        <p:spPr>
          <a:xfrm>
            <a:off x="609905" y="3247949"/>
            <a:ext cx="5410505" cy="829361"/>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本マンションは、戸田市による道路拡張事業に伴い、敷地の一部売却の協力要請を受けています。本件は、単なる土地売却にとどまらず、将来必須となるインフラ更新を一体的に行う計画です。</a:t>
            </a:r>
            <a:endParaRPr lang="en-US" sz="1300" dirty="0"/>
          </a:p>
        </p:txBody>
      </p:sp>
      <p:sp>
        <p:nvSpPr>
          <p:cNvPr id="13" name="Text 10"/>
          <p:cNvSpPr txBox="1"/>
          <p:nvPr/>
        </p:nvSpPr>
        <p:spPr>
          <a:xfrm>
            <a:off x="609905" y="4261104"/>
            <a:ext cx="5524805" cy="277063"/>
          </a:xfrm>
          <a:prstGeom prst="rect">
            <a:avLst/>
          </a:prstGeom>
          <a:noFill/>
          <a:ln/>
        </p:spPr>
        <p:txBody>
          <a:bodyPr wrap="square" lIns="0" tIns="0" rIns="0" bIns="0" rtlCol="0" anchor="ctr"/>
          <a:lstStyle/>
          <a:p>
            <a:pPr algn="l" indent="0" marL="0">
              <a:buNone/>
            </a:pPr>
            <a:r>
              <a:rPr lang="en-US" sz="1500" b="1" dirty="0">
                <a:solidFill>
                  <a:srgbClr val="333333"/>
                </a:solidFill>
                <a:latin typeface="Noto Sans JP" pitchFamily="34" charset="0"/>
                <a:ea typeface="Noto Sans JP" pitchFamily="34" charset="-122"/>
                <a:cs typeface="Noto Sans JP" pitchFamily="34" charset="-120"/>
              </a:rPr>
              <a:t>一体実施項目：</a:t>
            </a:r>
            <a:endParaRPr lang="en-US" sz="1500" dirty="0"/>
          </a:p>
        </p:txBody>
      </p:sp>
      <p:sp>
        <p:nvSpPr>
          <p:cNvPr id="14" name="Shape 11"/>
          <p:cNvSpPr/>
          <p:nvPr/>
        </p:nvSpPr>
        <p:spPr>
          <a:xfrm>
            <a:off x="609905" y="4633265"/>
            <a:ext cx="38405" cy="933602"/>
          </a:xfrm>
          <a:prstGeom prst="rect">
            <a:avLst/>
          </a:prstGeom>
          <a:solidFill>
            <a:srgbClr val="E9ECEF"/>
          </a:solidFill>
          <a:ln w="12700">
            <a:solidFill>
              <a:srgbClr val="E9ECEF">
                <a:alpha val="0"/>
              </a:srgbClr>
            </a:solidFill>
            <a:prstDash val="solid"/>
          </a:ln>
        </p:spPr>
      </p:sp>
      <p:sp>
        <p:nvSpPr>
          <p:cNvPr id="15" name="Text 12"/>
          <p:cNvSpPr txBox="1"/>
          <p:nvPr/>
        </p:nvSpPr>
        <p:spPr>
          <a:xfrm>
            <a:off x="743407" y="4633265"/>
            <a:ext cx="5391302" cy="314554"/>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 敷地の一部売却（道路用地として提供）</a:t>
            </a:r>
            <a:endParaRPr lang="en-US" sz="1300" dirty="0"/>
          </a:p>
        </p:txBody>
      </p:sp>
      <p:sp>
        <p:nvSpPr>
          <p:cNvPr id="16" name="Text 13"/>
          <p:cNvSpPr txBox="1"/>
          <p:nvPr/>
        </p:nvSpPr>
        <p:spPr>
          <a:xfrm>
            <a:off x="743407" y="4941418"/>
            <a:ext cx="5391302" cy="314554"/>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 道路拡張対応工事（塀・フェンス等の再整備）</a:t>
            </a:r>
            <a:endParaRPr lang="en-US" sz="1300" dirty="0"/>
          </a:p>
        </p:txBody>
      </p:sp>
      <p:sp>
        <p:nvSpPr>
          <p:cNvPr id="17" name="Text 14"/>
          <p:cNvSpPr txBox="1"/>
          <p:nvPr/>
        </p:nvSpPr>
        <p:spPr>
          <a:xfrm>
            <a:off x="743407" y="5250485"/>
            <a:ext cx="5391302" cy="314554"/>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 </a:t>
            </a:r>
            <a:pPr algn="l" indent="0" marL="0">
              <a:buNone/>
            </a:pPr>
            <a:r>
              <a:rPr lang="en-US" sz="1300" b="1" dirty="0">
                <a:solidFill>
                  <a:srgbClr val="007BFF"/>
                </a:solidFill>
                <a:latin typeface="BIZ UDGothic" pitchFamily="34" charset="0"/>
                <a:ea typeface="BIZ UDGothic" pitchFamily="34" charset="-122"/>
                <a:cs typeface="BIZ UDGothic" pitchFamily="34" charset="-120"/>
              </a:rPr>
              <a:t>浄化槽撤去および公共下水接続工事</a:t>
            </a:r>
            <a:endParaRPr lang="en-US" sz="1300" dirty="0"/>
          </a:p>
        </p:txBody>
      </p:sp>
      <p:sp>
        <p:nvSpPr>
          <p:cNvPr id="18" name="Text 15"/>
          <p:cNvSpPr txBox="1"/>
          <p:nvPr/>
        </p:nvSpPr>
        <p:spPr>
          <a:xfrm>
            <a:off x="609905" y="5787238"/>
            <a:ext cx="5410505" cy="553212"/>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 また、売却契約・工事請負契約・補償金の受領等の主体を明確にし、登記等の実務を円滑に進めるため、</a:t>
            </a:r>
            <a:pPr algn="l" indent="0" marL="0">
              <a:buNone/>
            </a:pPr>
            <a:r>
              <a:rPr lang="en-US" sz="1300" b="1" u="sng" dirty="0">
                <a:solidFill>
                  <a:srgbClr val="333333"/>
                </a:solidFill>
                <a:latin typeface="BIZ UDGothic" pitchFamily="34" charset="0"/>
                <a:ea typeface="BIZ UDGothic" pitchFamily="34" charset="-122"/>
                <a:cs typeface="BIZ UDGothic" pitchFamily="34" charset="-120"/>
              </a:rPr>
              <a:t>管理組合法人を設立</a:t>
            </a:r>
            <a:pPr algn="l" indent="0" marL="0">
              <a:buNone/>
            </a:pPr>
            <a:r>
              <a:rPr lang="en-US" sz="1300" dirty="0">
                <a:solidFill>
                  <a:srgbClr val="333333"/>
                </a:solidFill>
                <a:latin typeface="BIZ UDGothic" pitchFamily="34" charset="0"/>
                <a:ea typeface="BIZ UDGothic" pitchFamily="34" charset="-122"/>
                <a:cs typeface="BIZ UDGothic" pitchFamily="34" charset="-120"/>
              </a:rPr>
              <a:t>します。 </a:t>
            </a:r>
            <a:endParaRPr lang="en-US" sz="1300" dirty="0"/>
          </a:p>
        </p:txBody>
      </p:sp>
      <p:sp>
        <p:nvSpPr>
          <p:cNvPr id="19" name="Text 16"/>
          <p:cNvSpPr txBox="1"/>
          <p:nvPr/>
        </p:nvSpPr>
        <p:spPr>
          <a:xfrm>
            <a:off x="6915607" y="2952598"/>
            <a:ext cx="4572000" cy="381305"/>
          </a:xfrm>
          <a:prstGeom prst="rect">
            <a:avLst/>
          </a:prstGeom>
          <a:noFill/>
          <a:ln/>
        </p:spPr>
        <p:txBody>
          <a:bodyPr wrap="square" lIns="0" tIns="0" rIns="0" bIns="0" rtlCol="0" anchor="ctr"/>
          <a:lstStyle/>
          <a:p>
            <a:pPr algn="l" indent="0" marL="0">
              <a:buNone/>
            </a:pPr>
            <a:r>
              <a:rPr lang="en-US" sz="2100" b="1" dirty="0">
                <a:solidFill>
                  <a:srgbClr val="007BFF"/>
                </a:solidFill>
                <a:latin typeface="Noto Sans JP" pitchFamily="34" charset="0"/>
                <a:ea typeface="Noto Sans JP" pitchFamily="34" charset="-122"/>
                <a:cs typeface="Noto Sans JP" pitchFamily="34" charset="-120"/>
              </a:rPr>
              <a:t>2. 本件の性質（重要） </a:t>
            </a:r>
            <a:endParaRPr lang="en-US" sz="2100" dirty="0"/>
          </a:p>
        </p:txBody>
      </p:sp>
      <p:sp>
        <p:nvSpPr>
          <p:cNvPr id="20" name="Shape 17"/>
          <p:cNvSpPr/>
          <p:nvPr/>
        </p:nvSpPr>
        <p:spPr>
          <a:xfrm>
            <a:off x="6534302" y="3619195"/>
            <a:ext cx="4762195" cy="819302"/>
          </a:xfrm>
          <a:prstGeom prst="roundRect">
            <a:avLst>
              <a:gd name="adj" fmla="val 20764"/>
            </a:avLst>
          </a:prstGeom>
          <a:solidFill>
            <a:srgbClr val="FFFFFF"/>
          </a:solidFill>
          <a:ln w="12700">
            <a:solidFill>
              <a:srgbClr val="FFFFFF">
                <a:alpha val="0"/>
              </a:srgbClr>
            </a:solidFill>
            <a:prstDash val="solid"/>
          </a:ln>
        </p:spPr>
      </p:sp>
      <p:sp>
        <p:nvSpPr>
          <p:cNvPr id="21" name="Text 18"/>
          <p:cNvSpPr txBox="1"/>
          <p:nvPr/>
        </p:nvSpPr>
        <p:spPr>
          <a:xfrm>
            <a:off x="7028993" y="3810305"/>
            <a:ext cx="4267505" cy="210312"/>
          </a:xfrm>
          <a:prstGeom prst="rect">
            <a:avLst/>
          </a:prstGeom>
          <a:noFill/>
          <a:ln/>
        </p:spPr>
        <p:txBody>
          <a:bodyPr wrap="square" lIns="0" tIns="0" rIns="0" bIns="0" rtlCol="0" anchor="ctr"/>
          <a:lstStyle/>
          <a:p>
            <a:pPr algn="l" indent="0" marL="0">
              <a:buNone/>
            </a:pPr>
            <a:r>
              <a:rPr lang="en-US" sz="1600" b="1" dirty="0">
                <a:solidFill>
                  <a:srgbClr val="DC3545"/>
                </a:solidFill>
                <a:latin typeface="BIZ UDGothic" pitchFamily="34" charset="0"/>
                <a:ea typeface="BIZ UDGothic" pitchFamily="34" charset="-122"/>
                <a:cs typeface="BIZ UDGothic" pitchFamily="34" charset="-120"/>
              </a:rPr>
              <a:t> 住民負担を求める事業ではない </a:t>
            </a:r>
            <a:endParaRPr lang="en-US" sz="1600" dirty="0"/>
          </a:p>
        </p:txBody>
      </p:sp>
      <p:pic>
        <p:nvPicPr>
          <p:cNvPr id="22" name="Image 1" descr="preencoded.png">    </p:cNvPr>
          <p:cNvPicPr>
            <a:picLocks noChangeAspect="1"/>
          </p:cNvPicPr>
          <p:nvPr/>
        </p:nvPicPr>
        <p:blipFill>
          <a:blip r:embed="rId2"/>
          <a:srcRect l="0" r="0" t="0" b="0"/>
          <a:stretch/>
        </p:blipFill>
        <p:spPr>
          <a:xfrm>
            <a:off x="6724498" y="3810305"/>
            <a:ext cx="209398" cy="209398"/>
          </a:xfrm>
          <a:prstGeom prst="rect">
            <a:avLst/>
          </a:prstGeom>
        </p:spPr>
      </p:pic>
      <p:sp>
        <p:nvSpPr>
          <p:cNvPr id="23" name="Text 19"/>
          <p:cNvSpPr txBox="1"/>
          <p:nvPr/>
        </p:nvSpPr>
        <p:spPr>
          <a:xfrm>
            <a:off x="7048195" y="4095598"/>
            <a:ext cx="4248302" cy="152705"/>
          </a:xfrm>
          <a:prstGeom prst="rect">
            <a:avLst/>
          </a:prstGeom>
          <a:noFill/>
          <a:ln/>
        </p:spPr>
        <p:txBody>
          <a:bodyPr wrap="square" lIns="0" tIns="0" rIns="0" bIns="0" rtlCol="0" anchor="ctr"/>
          <a:lstStyle/>
          <a:p>
            <a:pPr algn="l" indent="0" marL="0">
              <a:buNone/>
            </a:pPr>
            <a:r>
              <a:rPr lang="en-US" sz="1200" dirty="0">
                <a:solidFill>
                  <a:srgbClr val="666666"/>
                </a:solidFill>
                <a:latin typeface="BIZ UDGothic" pitchFamily="34" charset="0"/>
                <a:ea typeface="BIZ UDGothic" pitchFamily="34" charset="-122"/>
                <a:cs typeface="BIZ UDGothic" pitchFamily="34" charset="-120"/>
              </a:rPr>
              <a:t>一時金の徴収や管理費等の増額は発生しません。</a:t>
            </a:r>
            <a:endParaRPr lang="en-US" sz="1200" dirty="0"/>
          </a:p>
        </p:txBody>
      </p:sp>
      <p:sp>
        <p:nvSpPr>
          <p:cNvPr id="24" name="Shape 20"/>
          <p:cNvSpPr/>
          <p:nvPr/>
        </p:nvSpPr>
        <p:spPr>
          <a:xfrm>
            <a:off x="6534302" y="4667098"/>
            <a:ext cx="4762195" cy="1123798"/>
          </a:xfrm>
          <a:prstGeom prst="roundRect">
            <a:avLst>
              <a:gd name="adj" fmla="val 11033"/>
            </a:avLst>
          </a:prstGeom>
          <a:solidFill>
            <a:srgbClr val="FFFFFF"/>
          </a:solidFill>
          <a:ln w="12700">
            <a:solidFill>
              <a:srgbClr val="FFFFFF">
                <a:alpha val="0"/>
              </a:srgbClr>
            </a:solidFill>
            <a:prstDash val="solid"/>
          </a:ln>
        </p:spPr>
      </p:sp>
      <p:sp>
        <p:nvSpPr>
          <p:cNvPr id="25" name="Text 21"/>
          <p:cNvSpPr txBox="1"/>
          <p:nvPr/>
        </p:nvSpPr>
        <p:spPr>
          <a:xfrm>
            <a:off x="7028993" y="4858207"/>
            <a:ext cx="4267505" cy="210312"/>
          </a:xfrm>
          <a:prstGeom prst="rect">
            <a:avLst/>
          </a:prstGeom>
          <a:noFill/>
          <a:ln/>
        </p:spPr>
        <p:txBody>
          <a:bodyPr wrap="square" lIns="0" tIns="0" rIns="0" bIns="0" rtlCol="0" anchor="ctr"/>
          <a:lstStyle/>
          <a:p>
            <a:pPr algn="l" indent="0" marL="0">
              <a:buNone/>
            </a:pPr>
            <a:r>
              <a:rPr lang="en-US" sz="1600" b="1" dirty="0">
                <a:solidFill>
                  <a:srgbClr val="28A745"/>
                </a:solidFill>
                <a:latin typeface="BIZ UDGothic" pitchFamily="34" charset="0"/>
                <a:ea typeface="BIZ UDGothic" pitchFamily="34" charset="-122"/>
                <a:cs typeface="BIZ UDGothic" pitchFamily="34" charset="-120"/>
              </a:rPr>
              <a:t> 資産増加 &amp; 将来工事の前倒し </a:t>
            </a:r>
            <a:endParaRPr lang="en-US" sz="1600" dirty="0"/>
          </a:p>
        </p:txBody>
      </p:sp>
      <p:pic>
        <p:nvPicPr>
          <p:cNvPr id="26" name="Image 2" descr="preencoded.png">    </p:cNvPr>
          <p:cNvPicPr>
            <a:picLocks noChangeAspect="1"/>
          </p:cNvPicPr>
          <p:nvPr/>
        </p:nvPicPr>
        <p:blipFill>
          <a:blip r:embed="rId3"/>
          <a:srcRect l="0" r="0" t="0" b="0"/>
          <a:stretch/>
        </p:blipFill>
        <p:spPr>
          <a:xfrm>
            <a:off x="6724498" y="4858207"/>
            <a:ext cx="209398" cy="209398"/>
          </a:xfrm>
          <a:prstGeom prst="rect">
            <a:avLst/>
          </a:prstGeom>
        </p:spPr>
      </p:pic>
      <p:sp>
        <p:nvSpPr>
          <p:cNvPr id="27" name="Text 22"/>
          <p:cNvSpPr txBox="1"/>
          <p:nvPr/>
        </p:nvSpPr>
        <p:spPr>
          <a:xfrm>
            <a:off x="7048195" y="5143500"/>
            <a:ext cx="4134002" cy="457200"/>
          </a:xfrm>
          <a:prstGeom prst="rect">
            <a:avLst/>
          </a:prstGeom>
          <a:noFill/>
          <a:ln/>
        </p:spPr>
        <p:txBody>
          <a:bodyPr wrap="square" lIns="0" tIns="0" rIns="0" bIns="0" rtlCol="0" anchor="ctr"/>
          <a:lstStyle/>
          <a:p>
            <a:pPr algn="l" indent="0" marL="0">
              <a:buNone/>
            </a:pPr>
            <a:r>
              <a:rPr lang="en-US" sz="1200" dirty="0">
                <a:solidFill>
                  <a:srgbClr val="666666"/>
                </a:solidFill>
                <a:latin typeface="BIZ UDGothic" pitchFamily="34" charset="0"/>
                <a:ea typeface="BIZ UDGothic" pitchFamily="34" charset="-122"/>
                <a:cs typeface="BIZ UDGothic" pitchFamily="34" charset="-120"/>
              </a:rPr>
              <a:t>売却益による修繕積立金の積み増しと、将来必須の下水工事を自治体工事と同時施工することでコスト削減を実現します。</a:t>
            </a:r>
            <a:endParaRPr lang="en-US" sz="1200" dirty="0"/>
          </a:p>
        </p:txBody>
      </p:sp>
      <p:pic>
        <p:nvPicPr>
          <p:cNvPr id="28" name="Image 3" descr="preencoded.png">    </p:cNvPr>
          <p:cNvPicPr>
            <a:picLocks noChangeAspect="1"/>
          </p:cNvPicPr>
          <p:nvPr/>
        </p:nvPicPr>
        <p:blipFill>
          <a:blip r:embed="rId4"/>
          <a:srcRect l="0" r="0" t="0" b="0"/>
          <a:stretch/>
        </p:blipFill>
        <p:spPr>
          <a:xfrm>
            <a:off x="6534302" y="3023921"/>
            <a:ext cx="267005" cy="2670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6476695" y="-1904695"/>
            <a:ext cx="7619695" cy="7619695"/>
          </a:xfrm>
          <a:prstGeom prst="ellipse">
            <a:avLst/>
          </a:prstGeom>
          <a:solidFill>
            <a:srgbClr val="007BFF">
              <a:alpha val="3000"/>
            </a:srgbClr>
          </a:solidFill>
          <a:ln w="12700">
            <a:solidFill>
              <a:srgbClr val="FFFFFF">
                <a:alpha val="0"/>
              </a:srgbClr>
            </a:solidFill>
            <a:prstDash val="solid"/>
          </a:ln>
        </p:spPr>
      </p:sp>
      <p:sp>
        <p:nvSpPr>
          <p:cNvPr id="5" name="Shape 3"/>
          <p:cNvSpPr/>
          <p:nvPr/>
        </p:nvSpPr>
        <p:spPr>
          <a:xfrm>
            <a:off x="609905" y="2286000"/>
            <a:ext cx="5333695" cy="761695"/>
          </a:xfrm>
          <a:prstGeom prst="roundRect">
            <a:avLst>
              <a:gd name="adj" fmla="val 24010"/>
            </a:avLst>
          </a:prstGeom>
          <a:solidFill>
            <a:srgbClr val="F8F9FA"/>
          </a:solidFill>
          <a:ln/>
        </p:spPr>
      </p:sp>
      <p:sp>
        <p:nvSpPr>
          <p:cNvPr id="6" name="Shape 4"/>
          <p:cNvSpPr/>
          <p:nvPr/>
        </p:nvSpPr>
        <p:spPr>
          <a:xfrm>
            <a:off x="609905" y="2286000"/>
            <a:ext cx="38405" cy="761695"/>
          </a:xfrm>
          <a:prstGeom prst="roundRect">
            <a:avLst>
              <a:gd name="adj" fmla="val 476188"/>
            </a:avLst>
          </a:prstGeom>
          <a:solidFill>
            <a:srgbClr val="007BFF"/>
          </a:solidFill>
          <a:ln w="12700">
            <a:solidFill>
              <a:srgbClr val="007BFF">
                <a:alpha val="0"/>
              </a:srgbClr>
            </a:solidFill>
            <a:prstDash val="solid"/>
          </a:ln>
        </p:spPr>
      </p:sp>
      <p:sp>
        <p:nvSpPr>
          <p:cNvPr id="7" name="Shape 5"/>
          <p:cNvSpPr/>
          <p:nvPr/>
        </p:nvSpPr>
        <p:spPr>
          <a:xfrm>
            <a:off x="609905" y="3191256"/>
            <a:ext cx="5333695" cy="1047902"/>
          </a:xfrm>
          <a:prstGeom prst="roundRect">
            <a:avLst>
              <a:gd name="adj" fmla="val 12692"/>
            </a:avLst>
          </a:prstGeom>
          <a:solidFill>
            <a:srgbClr val="F8F9FA"/>
          </a:solidFill>
          <a:ln/>
        </p:spPr>
      </p:sp>
      <p:sp>
        <p:nvSpPr>
          <p:cNvPr id="8" name="Shape 6"/>
          <p:cNvSpPr/>
          <p:nvPr/>
        </p:nvSpPr>
        <p:spPr>
          <a:xfrm>
            <a:off x="609905" y="3191256"/>
            <a:ext cx="38405" cy="1047902"/>
          </a:xfrm>
          <a:prstGeom prst="roundRect">
            <a:avLst>
              <a:gd name="adj" fmla="val 346319"/>
            </a:avLst>
          </a:prstGeom>
          <a:solidFill>
            <a:srgbClr val="DC3545"/>
          </a:solidFill>
          <a:ln w="12700">
            <a:solidFill>
              <a:srgbClr val="DC3545">
                <a:alpha val="0"/>
              </a:srgbClr>
            </a:solidFill>
            <a:prstDash val="solid"/>
          </a:ln>
        </p:spPr>
      </p:sp>
      <p:sp>
        <p:nvSpPr>
          <p:cNvPr id="9" name="Shape 7"/>
          <p:cNvSpPr/>
          <p:nvPr/>
        </p:nvSpPr>
        <p:spPr>
          <a:xfrm>
            <a:off x="609905" y="4381805"/>
            <a:ext cx="5333695" cy="952805"/>
          </a:xfrm>
          <a:prstGeom prst="roundRect">
            <a:avLst>
              <a:gd name="adj" fmla="val 15355"/>
            </a:avLst>
          </a:prstGeom>
          <a:solidFill>
            <a:srgbClr val="E8F4FF"/>
          </a:solidFill>
          <a:ln/>
        </p:spPr>
      </p:sp>
      <p:sp>
        <p:nvSpPr>
          <p:cNvPr id="10" name="Shape 8"/>
          <p:cNvSpPr/>
          <p:nvPr/>
        </p:nvSpPr>
        <p:spPr>
          <a:xfrm>
            <a:off x="609905" y="4381805"/>
            <a:ext cx="38405" cy="952805"/>
          </a:xfrm>
          <a:prstGeom prst="roundRect">
            <a:avLst>
              <a:gd name="adj" fmla="val 380950"/>
            </a:avLst>
          </a:prstGeom>
          <a:solidFill>
            <a:srgbClr val="28A745"/>
          </a:solidFill>
          <a:ln w="12700">
            <a:solidFill>
              <a:srgbClr val="28A745">
                <a:alpha val="0"/>
              </a:srgbClr>
            </a:solidFill>
            <a:prstDash val="solid"/>
          </a:ln>
        </p:spPr>
      </p:sp>
      <p:sp>
        <p:nvSpPr>
          <p:cNvPr id="11" name="Shape 9"/>
          <p:cNvSpPr/>
          <p:nvPr/>
        </p:nvSpPr>
        <p:spPr>
          <a:xfrm>
            <a:off x="6286500" y="1429207"/>
            <a:ext cx="5296205" cy="4286707"/>
          </a:xfrm>
          <a:prstGeom prst="roundRect">
            <a:avLst>
              <a:gd name="adj" fmla="val 758"/>
            </a:avLst>
          </a:prstGeom>
          <a:solidFill>
            <a:srgbClr val="007BFF">
              <a:alpha val="5000"/>
            </a:srgbClr>
          </a:solidFill>
          <a:ln w="12700">
            <a:solidFill>
              <a:srgbClr val="007BFF">
                <a:alpha val="10000"/>
              </a:srgbClr>
            </a:solidFill>
            <a:prstDash val="solid"/>
          </a:ln>
        </p:spPr>
      </p:sp>
      <p:pic>
        <p:nvPicPr>
          <p:cNvPr id="12" name="Image 0" descr="preencoded.png">    </p:cNvPr>
          <p:cNvPicPr>
            <a:picLocks noChangeAspect="1"/>
          </p:cNvPicPr>
          <p:nvPr/>
        </p:nvPicPr>
        <p:blipFill>
          <a:blip r:embed="rId1"/>
          <a:srcRect l="0" r="0" t="0" b="0"/>
          <a:stretch/>
        </p:blipFill>
        <p:spPr>
          <a:xfrm>
            <a:off x="609905" y="304495"/>
            <a:ext cx="228600" cy="228600"/>
          </a:xfrm>
          <a:prstGeom prst="rect">
            <a:avLst/>
          </a:prstGeom>
        </p:spPr>
      </p:pic>
      <p:sp>
        <p:nvSpPr>
          <p:cNvPr id="13" name="Text 10"/>
          <p:cNvSpPr txBox="1"/>
          <p:nvPr/>
        </p:nvSpPr>
        <p:spPr>
          <a:xfrm>
            <a:off x="933602" y="304495"/>
            <a:ext cx="4000500" cy="286207"/>
          </a:xfrm>
          <a:prstGeom prst="rect">
            <a:avLst/>
          </a:prstGeom>
          <a:noFill/>
          <a:ln/>
        </p:spPr>
        <p:txBody>
          <a:bodyPr wrap="square" lIns="0" tIns="0" rIns="0" bIns="0" rtlCol="0" anchor="ctr"/>
          <a:lstStyle/>
          <a:p>
            <a:pPr algn="l" indent="0" marL="0">
              <a:buNone/>
            </a:pPr>
            <a:r>
              <a:rPr lang="en-US" sz="1500" dirty="0">
                <a:solidFill>
                  <a:srgbClr val="333333"/>
                </a:solidFill>
                <a:latin typeface="BIZ UDGothic" pitchFamily="34" charset="0"/>
                <a:ea typeface="BIZ UDGothic" pitchFamily="34" charset="-122"/>
                <a:cs typeface="BIZ UDGothic" pitchFamily="34" charset="-120"/>
              </a:rPr>
              <a:t>道路拡張に伴う敷地一部売却 総会議案書</a:t>
            </a:r>
            <a:endParaRPr lang="en-US" sz="1500" dirty="0"/>
          </a:p>
        </p:txBody>
      </p:sp>
      <p:sp>
        <p:nvSpPr>
          <p:cNvPr id="14" name="Text 11"/>
          <p:cNvSpPr txBox="1"/>
          <p:nvPr/>
        </p:nvSpPr>
        <p:spPr>
          <a:xfrm>
            <a:off x="609905" y="761695"/>
            <a:ext cx="6020410" cy="505663"/>
          </a:xfrm>
          <a:prstGeom prst="rect">
            <a:avLst/>
          </a:prstGeom>
          <a:noFill/>
          <a:ln/>
        </p:spPr>
        <p:txBody>
          <a:bodyPr wrap="square" lIns="0" tIns="0" rIns="0" bIns="0" rtlCol="0" anchor="ctr"/>
          <a:lstStyle/>
          <a:p>
            <a:pPr algn="l" indent="0" marL="0">
              <a:buNone/>
            </a:pPr>
            <a:r>
              <a:rPr lang="en-US" sz="3300" b="1" dirty="0">
                <a:solidFill>
                  <a:srgbClr val="333333"/>
                </a:solidFill>
                <a:latin typeface="BIZ UDGothic" pitchFamily="34" charset="0"/>
                <a:ea typeface="BIZ UDGothic" pitchFamily="34" charset="-122"/>
                <a:cs typeface="BIZ UDGothic" pitchFamily="34" charset="-120"/>
              </a:rPr>
              <a:t>金額整理（標準ケース）</a:t>
            </a:r>
            <a:endParaRPr lang="en-US" sz="3300" dirty="0"/>
          </a:p>
        </p:txBody>
      </p:sp>
      <p:sp>
        <p:nvSpPr>
          <p:cNvPr id="15" name="Text 12"/>
          <p:cNvSpPr txBox="1"/>
          <p:nvPr/>
        </p:nvSpPr>
        <p:spPr>
          <a:xfrm>
            <a:off x="609905" y="1619402"/>
            <a:ext cx="5410505" cy="495605"/>
          </a:xfrm>
          <a:prstGeom prst="rect">
            <a:avLst/>
          </a:prstGeom>
          <a:noFill/>
          <a:ln/>
        </p:spPr>
        <p:txBody>
          <a:bodyPr wrap="square" lIns="0" tIns="0" rIns="0" bIns="0" rtlCol="0" anchor="ctr"/>
          <a:lstStyle/>
          <a:p>
            <a:pPr algn="l" indent="0" marL="0">
              <a:buNone/>
            </a:pPr>
            <a:r>
              <a:rPr lang="en-US" sz="1200" dirty="0">
                <a:solidFill>
                  <a:srgbClr val="333333"/>
                </a:solidFill>
                <a:latin typeface="BIZ UDGothic" pitchFamily="34" charset="0"/>
                <a:ea typeface="BIZ UDGothic" pitchFamily="34" charset="-122"/>
                <a:cs typeface="BIZ UDGothic" pitchFamily="34" charset="-120"/>
              </a:rPr>
              <a:t>公共事業補償基準に基づく補償・精算を前提とし、工事は同時施工によるコスト最適化を図ります。</a:t>
            </a:r>
            <a:endParaRPr lang="en-US" sz="1200" dirty="0"/>
          </a:p>
        </p:txBody>
      </p:sp>
      <p:sp>
        <p:nvSpPr>
          <p:cNvPr id="16" name="Text 13"/>
          <p:cNvSpPr txBox="1"/>
          <p:nvPr/>
        </p:nvSpPr>
        <p:spPr>
          <a:xfrm>
            <a:off x="761695" y="2381098"/>
            <a:ext cx="5162702" cy="257861"/>
          </a:xfrm>
          <a:prstGeom prst="rect">
            <a:avLst/>
          </a:prstGeom>
          <a:noFill/>
          <a:ln/>
        </p:spPr>
        <p:txBody>
          <a:bodyPr wrap="square" lIns="0" tIns="0" rIns="0" bIns="0" rtlCol="0" anchor="ctr"/>
          <a:lstStyle/>
          <a:p>
            <a:pPr algn="l" indent="0" marL="0">
              <a:buNone/>
            </a:pPr>
            <a:r>
              <a:rPr lang="en-US" sz="1300" b="1" dirty="0">
                <a:solidFill>
                  <a:srgbClr val="333333"/>
                </a:solidFill>
                <a:latin typeface="BIZ UDGothic" pitchFamily="34" charset="0"/>
                <a:ea typeface="BIZ UDGothic" pitchFamily="34" charset="-122"/>
                <a:cs typeface="BIZ UDGothic" pitchFamily="34" charset="-120"/>
              </a:rPr>
              <a:t>（1）収入</a:t>
            </a:r>
            <a:endParaRPr lang="en-US" sz="1300" dirty="0"/>
          </a:p>
        </p:txBody>
      </p:sp>
      <p:sp>
        <p:nvSpPr>
          <p:cNvPr id="17" name="Text 14"/>
          <p:cNvSpPr txBox="1"/>
          <p:nvPr/>
        </p:nvSpPr>
        <p:spPr>
          <a:xfrm>
            <a:off x="761695" y="2670962"/>
            <a:ext cx="5162702" cy="277063"/>
          </a:xfrm>
          <a:prstGeom prst="rect">
            <a:avLst/>
          </a:prstGeom>
          <a:noFill/>
          <a:ln/>
        </p:spPr>
        <p:txBody>
          <a:bodyPr wrap="square" lIns="0" tIns="0" rIns="0" bIns="0" rtlCol="0" anchor="ctr"/>
          <a:lstStyle/>
          <a:p>
            <a:pPr algn="l" indent="0" marL="0">
              <a:buNone/>
            </a:pPr>
            <a:r>
              <a:rPr lang="en-US" sz="800" dirty="0">
                <a:solidFill>
                  <a:srgbClr val="333333"/>
                </a:solidFill>
                <a:latin typeface="BIZ UDGothic" pitchFamily="34" charset="0"/>
                <a:ea typeface="BIZ UDGothic" pitchFamily="34" charset="-122"/>
                <a:cs typeface="BIZ UDGothic" pitchFamily="34" charset="-120"/>
              </a:rPr>
              <a:t>敷地売却額：</a:t>
            </a:r>
            <a:pPr algn="l" indent="0" marL="0">
              <a:buNone/>
            </a:pPr>
            <a:r>
              <a:rPr lang="en-US" sz="800" b="1" dirty="0">
                <a:solidFill>
                  <a:srgbClr val="007BFF"/>
                </a:solidFill>
                <a:latin typeface="BIZ UDGothic" pitchFamily="34" charset="0"/>
                <a:ea typeface="BIZ UDGothic" pitchFamily="34" charset="-122"/>
                <a:cs typeface="BIZ UDGothic" pitchFamily="34" charset="-120"/>
              </a:rPr>
              <a:t>3,000万円</a:t>
            </a:r>
            <a:endParaRPr lang="en-US" sz="1200" dirty="0"/>
          </a:p>
        </p:txBody>
      </p:sp>
      <p:sp>
        <p:nvSpPr>
          <p:cNvPr id="18" name="Text 15"/>
          <p:cNvSpPr txBox="1"/>
          <p:nvPr/>
        </p:nvSpPr>
        <p:spPr>
          <a:xfrm>
            <a:off x="761695" y="3286354"/>
            <a:ext cx="5162702" cy="257861"/>
          </a:xfrm>
          <a:prstGeom prst="rect">
            <a:avLst/>
          </a:prstGeom>
          <a:noFill/>
          <a:ln/>
        </p:spPr>
        <p:txBody>
          <a:bodyPr wrap="square" lIns="0" tIns="0" rIns="0" bIns="0" rtlCol="0" anchor="ctr"/>
          <a:lstStyle/>
          <a:p>
            <a:pPr algn="l" indent="0" marL="0">
              <a:buNone/>
            </a:pPr>
            <a:r>
              <a:rPr lang="en-US" sz="1300" b="1" dirty="0">
                <a:solidFill>
                  <a:srgbClr val="333333"/>
                </a:solidFill>
                <a:latin typeface="BIZ UDGothic" pitchFamily="34" charset="0"/>
                <a:ea typeface="BIZ UDGothic" pitchFamily="34" charset="-122"/>
                <a:cs typeface="BIZ UDGothic" pitchFamily="34" charset="-120"/>
              </a:rPr>
              <a:t>（2）支出</a:t>
            </a:r>
            <a:endParaRPr lang="en-US" sz="1300" dirty="0"/>
          </a:p>
        </p:txBody>
      </p:sp>
      <p:sp>
        <p:nvSpPr>
          <p:cNvPr id="19" name="Text 16"/>
          <p:cNvSpPr txBox="1"/>
          <p:nvPr/>
        </p:nvSpPr>
        <p:spPr>
          <a:xfrm>
            <a:off x="761695" y="3575304"/>
            <a:ext cx="5125212" cy="438912"/>
          </a:xfrm>
          <a:prstGeom prst="rect">
            <a:avLst/>
          </a:prstGeom>
          <a:noFill/>
          <a:ln/>
        </p:spPr>
        <p:txBody>
          <a:bodyPr wrap="square" lIns="0" tIns="0" rIns="0" bIns="0" rtlCol="0" anchor="ctr"/>
          <a:lstStyle/>
          <a:p>
            <a:pPr algn="l" indent="0" marL="0">
              <a:buNone/>
            </a:pPr>
            <a:r>
              <a:rPr lang="en-US" sz="800" dirty="0">
                <a:solidFill>
                  <a:srgbClr val="333333"/>
                </a:solidFill>
                <a:latin typeface="BIZ UDGothic" pitchFamily="34" charset="0"/>
                <a:ea typeface="BIZ UDGothic" pitchFamily="34" charset="-122"/>
                <a:cs typeface="BIZ UDGothic" pitchFamily="34" charset="-120"/>
              </a:rPr>
              <a:t>道路拡張関連 補填不足：1,500万円</a:t>
            </a:r>
            <a:pPr algn="l" indent="0" marL="0">
              <a:buNone/>
            </a:pPr>
            <a:endParaRPr lang="en-US" sz="1100" dirty="0"/>
          </a:p>
          <a:p>
            <a:pPr algn="l" indent="0" marL="0">
              <a:buNone/>
            </a:pPr>
            <a:r>
              <a:rPr lang="en-US" sz="800" dirty="0">
                <a:solidFill>
                  <a:srgbClr val="333333"/>
                </a:solidFill>
                <a:latin typeface="BIZ UDGothic" pitchFamily="34" charset="0"/>
                <a:ea typeface="BIZ UDGothic" pitchFamily="34" charset="-122"/>
                <a:cs typeface="BIZ UDGothic" pitchFamily="34" charset="-120"/>
              </a:rPr>
              <a:t>浄化槽撤去・下水接続工事：約450万円</a:t>
            </a:r>
            <a:endParaRPr lang="en-US" sz="1100" dirty="0"/>
          </a:p>
        </p:txBody>
      </p:sp>
      <p:sp>
        <p:nvSpPr>
          <p:cNvPr id="20" name="Text 17"/>
          <p:cNvSpPr txBox="1"/>
          <p:nvPr/>
        </p:nvSpPr>
        <p:spPr>
          <a:xfrm>
            <a:off x="761695" y="4476902"/>
            <a:ext cx="5239512" cy="257861"/>
          </a:xfrm>
          <a:prstGeom prst="rect">
            <a:avLst/>
          </a:prstGeom>
          <a:noFill/>
          <a:ln/>
        </p:spPr>
        <p:txBody>
          <a:bodyPr wrap="square" lIns="0" tIns="0" rIns="0" bIns="0" rtlCol="0" anchor="ctr"/>
          <a:lstStyle/>
          <a:p>
            <a:pPr algn="l" indent="0" marL="0">
              <a:buNone/>
            </a:pPr>
            <a:r>
              <a:rPr lang="en-US" sz="1300" b="1" dirty="0">
                <a:solidFill>
                  <a:srgbClr val="333333"/>
                </a:solidFill>
                <a:latin typeface="BIZ UDGothic" pitchFamily="34" charset="0"/>
                <a:ea typeface="BIZ UDGothic" pitchFamily="34" charset="-122"/>
                <a:cs typeface="BIZ UDGothic" pitchFamily="34" charset="-120"/>
              </a:rPr>
              <a:t>（3）差引（標準想定）</a:t>
            </a:r>
            <a:endParaRPr lang="en-US" sz="1300" dirty="0"/>
          </a:p>
        </p:txBody>
      </p:sp>
      <p:sp>
        <p:nvSpPr>
          <p:cNvPr id="21" name="Text 18"/>
          <p:cNvSpPr txBox="1"/>
          <p:nvPr/>
        </p:nvSpPr>
        <p:spPr>
          <a:xfrm>
            <a:off x="761695" y="4766767"/>
            <a:ext cx="5239512" cy="277063"/>
          </a:xfrm>
          <a:prstGeom prst="rect">
            <a:avLst/>
          </a:prstGeom>
          <a:noFill/>
          <a:ln/>
        </p:spPr>
        <p:txBody>
          <a:bodyPr wrap="square" lIns="0" tIns="0" rIns="0" bIns="0" rtlCol="0" anchor="ctr"/>
          <a:lstStyle/>
          <a:p>
            <a:pPr algn="l" indent="0" marL="0">
              <a:buNone/>
            </a:pPr>
            <a:r>
              <a:rPr lang="en-US" sz="1400" b="1" dirty="0">
                <a:solidFill>
                  <a:srgbClr val="28A745"/>
                </a:solidFill>
                <a:latin typeface="BIZ UDGothic" pitchFamily="34" charset="0"/>
                <a:ea typeface="BIZ UDGothic" pitchFamily="34" charset="-122"/>
                <a:cs typeface="BIZ UDGothic" pitchFamily="34" charset="-120"/>
              </a:rPr>
              <a:t>＋1,050万円</a:t>
            </a:r>
            <a:pPr algn="l" indent="0" marL="0">
              <a:buNone/>
            </a:pPr>
            <a:r>
              <a:rPr lang="en-US" sz="800" dirty="0">
                <a:solidFill>
                  <a:srgbClr val="333333"/>
                </a:solidFill>
                <a:latin typeface="BIZ UDGothic" pitchFamily="34" charset="0"/>
                <a:ea typeface="BIZ UDGothic" pitchFamily="34" charset="-122"/>
                <a:cs typeface="BIZ UDGothic" pitchFamily="34" charset="-120"/>
              </a:rPr>
              <a:t>(マンション全体の資産増)</a:t>
            </a:r>
            <a:endParaRPr lang="en-US" sz="1400" dirty="0"/>
          </a:p>
        </p:txBody>
      </p:sp>
      <p:sp>
        <p:nvSpPr>
          <p:cNvPr id="22" name="Text 19"/>
          <p:cNvSpPr txBox="1"/>
          <p:nvPr/>
        </p:nvSpPr>
        <p:spPr>
          <a:xfrm>
            <a:off x="609905" y="5477256"/>
            <a:ext cx="5524805" cy="228600"/>
          </a:xfrm>
          <a:prstGeom prst="rect">
            <a:avLst/>
          </a:prstGeom>
          <a:noFill/>
          <a:ln/>
        </p:spPr>
        <p:txBody>
          <a:bodyPr wrap="square" lIns="0" tIns="0" rIns="0" bIns="0" rtlCol="0" anchor="ctr"/>
          <a:lstStyle/>
          <a:p>
            <a:pPr algn="l" indent="0" marL="0">
              <a:buNone/>
            </a:pPr>
            <a:r>
              <a:rPr lang="en-US" sz="1000" b="1" dirty="0">
                <a:solidFill>
                  <a:srgbClr val="007BFF"/>
                </a:solidFill>
                <a:latin typeface="BIZ UDGothic" pitchFamily="34" charset="0"/>
                <a:ea typeface="BIZ UDGothic" pitchFamily="34" charset="-122"/>
                <a:cs typeface="BIZ UDGothic" pitchFamily="34" charset="-120"/>
              </a:rPr>
              <a:t>● 戸あたり参考：</a:t>
            </a:r>
            <a:pPr algn="l" indent="0" marL="0">
              <a:buNone/>
            </a:pPr>
            <a:r>
              <a:rPr lang="en-US" sz="1000" dirty="0">
                <a:solidFill>
                  <a:srgbClr val="333333"/>
                </a:solidFill>
                <a:latin typeface="BIZ UDGothic" pitchFamily="34" charset="0"/>
                <a:ea typeface="BIZ UDGothic" pitchFamily="34" charset="-122"/>
                <a:cs typeface="BIZ UDGothic" pitchFamily="34" charset="-120"/>
              </a:rPr>
              <a:t> 約39万円／戸の資産増相当</a:t>
            </a:r>
            <a:endParaRPr lang="en-US" sz="1000" dirty="0"/>
          </a:p>
        </p:txBody>
      </p:sp>
      <p:sp>
        <p:nvSpPr>
          <p:cNvPr id="23" name="Text 20"/>
          <p:cNvSpPr txBox="1"/>
          <p:nvPr/>
        </p:nvSpPr>
        <p:spPr>
          <a:xfrm>
            <a:off x="609905" y="5772607"/>
            <a:ext cx="5524805" cy="228600"/>
          </a:xfrm>
          <a:prstGeom prst="rect">
            <a:avLst/>
          </a:prstGeom>
          <a:noFill/>
          <a:ln/>
        </p:spPr>
        <p:txBody>
          <a:bodyPr wrap="square" lIns="0" tIns="0" rIns="0" bIns="0" rtlCol="0" anchor="ctr"/>
          <a:lstStyle/>
          <a:p>
            <a:pPr algn="l" indent="0" marL="0">
              <a:buNone/>
            </a:pPr>
            <a:r>
              <a:rPr lang="en-US" sz="1000" b="1" dirty="0">
                <a:solidFill>
                  <a:srgbClr val="007BFF"/>
                </a:solidFill>
                <a:latin typeface="BIZ UDGothic" pitchFamily="34" charset="0"/>
                <a:ea typeface="BIZ UDGothic" pitchFamily="34" charset="-122"/>
                <a:cs typeface="BIZ UDGothic" pitchFamily="34" charset="-120"/>
              </a:rPr>
              <a:t>● 住民負担：</a:t>
            </a:r>
            <a:pPr algn="l" indent="0" marL="0">
              <a:buNone/>
            </a:pPr>
            <a:r>
              <a:rPr lang="en-US" sz="1000" dirty="0">
                <a:solidFill>
                  <a:srgbClr val="333333"/>
                </a:solidFill>
                <a:latin typeface="BIZ UDGothic" pitchFamily="34" charset="0"/>
                <a:ea typeface="BIZ UDGothic" pitchFamily="34" charset="-122"/>
                <a:cs typeface="BIZ UDGothic" pitchFamily="34" charset="-120"/>
              </a:rPr>
              <a:t> 一時金徴収なし／管理費等の値上げなし</a:t>
            </a:r>
            <a:endParaRPr lang="en-US" sz="1000" dirty="0"/>
          </a:p>
        </p:txBody>
      </p:sp>
      <p:sp>
        <p:nvSpPr>
          <p:cNvPr id="24" name="Text 21"/>
          <p:cNvSpPr txBox="1"/>
          <p:nvPr/>
        </p:nvSpPr>
        <p:spPr>
          <a:xfrm>
            <a:off x="609905" y="6067958"/>
            <a:ext cx="5524805" cy="228600"/>
          </a:xfrm>
          <a:prstGeom prst="rect">
            <a:avLst/>
          </a:prstGeom>
          <a:noFill/>
          <a:ln/>
        </p:spPr>
        <p:txBody>
          <a:bodyPr wrap="square" lIns="0" tIns="0" rIns="0" bIns="0" rtlCol="0" anchor="ctr"/>
          <a:lstStyle/>
          <a:p>
            <a:pPr algn="l" indent="0" marL="0">
              <a:buNone/>
            </a:pPr>
            <a:r>
              <a:rPr lang="en-US" sz="1000" dirty="0">
                <a:solidFill>
                  <a:srgbClr val="666666"/>
                </a:solidFill>
                <a:latin typeface="BIZ UDGothic" pitchFamily="34" charset="0"/>
                <a:ea typeface="BIZ UDGothic" pitchFamily="34" charset="-122"/>
                <a:cs typeface="BIZ UDGothic" pitchFamily="34" charset="-120"/>
              </a:rPr>
              <a:t>※工事費が上振れ（+150万円）しても約+900万円の資産増を維持</a:t>
            </a:r>
            <a:endParaRPr lang="en-US" sz="1000" dirty="0"/>
          </a:p>
        </p:txBody>
      </p:sp>
      <p:pic>
        <p:nvPicPr>
          <p:cNvPr id="25" name="Image 1" descr="preencoded.png">    </p:cNvPr>
          <p:cNvPicPr>
            <a:picLocks noChangeAspect="1"/>
          </p:cNvPicPr>
          <p:nvPr/>
        </p:nvPicPr>
        <p:blipFill>
          <a:blip r:embed="rId2"/>
          <a:srcRect l="0" r="0" t="-9" b="-9"/>
          <a:stretch/>
        </p:blipFill>
        <p:spPr>
          <a:xfrm>
            <a:off x="6553505" y="1714500"/>
            <a:ext cx="4762195" cy="3715207"/>
          </a:xfrm>
          <a:prstGeom prst="rect">
            <a:avLst/>
          </a:prstGeom>
        </p:spPr>
      </p:pic>
      <p:sp>
        <p:nvSpPr>
          <p:cNvPr id="26" name="Text 22"/>
          <p:cNvSpPr txBox="1"/>
          <p:nvPr/>
        </p:nvSpPr>
        <p:spPr>
          <a:xfrm>
            <a:off x="609905" y="6476695"/>
            <a:ext cx="4000500" cy="200254"/>
          </a:xfrm>
          <a:prstGeom prst="rect">
            <a:avLst/>
          </a:prstGeom>
          <a:noFill/>
          <a:ln/>
        </p:spPr>
        <p:txBody>
          <a:bodyPr wrap="square" lIns="0" tIns="0" rIns="0" bIns="0" rtlCol="0" anchor="ctr"/>
          <a:lstStyle/>
          <a:p>
            <a:pPr algn="l" indent="0" marL="0">
              <a:buNone/>
            </a:pPr>
            <a:r>
              <a:rPr lang="en-US" sz="1000" dirty="0">
                <a:solidFill>
                  <a:srgbClr val="666666"/>
                </a:solidFill>
                <a:latin typeface="BIZ UDGothic" pitchFamily="34" charset="0"/>
                <a:ea typeface="BIZ UDGothic" pitchFamily="34" charset="-122"/>
                <a:cs typeface="BIZ UDGothic" pitchFamily="34" charset="-120"/>
              </a:rPr>
              <a:t>総会議案書資料 - 金額整理</a:t>
            </a:r>
            <a:endParaRPr lang="en-US" sz="1000" dirty="0"/>
          </a:p>
        </p:txBody>
      </p:sp>
      <p:sp>
        <p:nvSpPr>
          <p:cNvPr id="27" name="Text 23"/>
          <p:cNvSpPr txBox="1"/>
          <p:nvPr/>
        </p:nvSpPr>
        <p:spPr>
          <a:xfrm>
            <a:off x="7582205" y="6476695"/>
            <a:ext cx="4000500" cy="200254"/>
          </a:xfrm>
          <a:prstGeom prst="rect">
            <a:avLst/>
          </a:prstGeom>
          <a:noFill/>
          <a:ln/>
        </p:spPr>
        <p:txBody>
          <a:bodyPr wrap="square" lIns="0" tIns="0" rIns="0" bIns="0" rtlCol="0" anchor="ctr"/>
          <a:lstStyle/>
          <a:p>
            <a:pPr algn="r" indent="0" marL="0">
              <a:buNone/>
            </a:pPr>
            <a:r>
              <a:rPr lang="en-US" sz="1000" dirty="0">
                <a:solidFill>
                  <a:srgbClr val="666666"/>
                </a:solidFill>
                <a:latin typeface="BIZ UDGothic" pitchFamily="34" charset="0"/>
                <a:ea typeface="BIZ UDGothic" pitchFamily="34" charset="-122"/>
                <a:cs typeface="BIZ UDGothic" pitchFamily="34" charset="-120"/>
              </a:rPr>
              <a:t>※金額は概算であり、最終契約時に変動する可能性があります</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sp>
        <p:nvSpPr>
          <p:cNvPr id="5" name="Shape 3"/>
          <p:cNvSpPr/>
          <p:nvPr/>
        </p:nvSpPr>
        <p:spPr>
          <a:xfrm>
            <a:off x="609905" y="3047695"/>
            <a:ext cx="3476549" cy="3524098"/>
          </a:xfrm>
          <a:prstGeom prst="roundRect">
            <a:avLst>
              <a:gd name="adj" fmla="val 1153"/>
            </a:avLst>
          </a:prstGeom>
          <a:solidFill>
            <a:srgbClr val="007BFF"/>
          </a:solidFill>
          <a:ln w="12700">
            <a:solidFill>
              <a:srgbClr val="FFFFFF">
                <a:alpha val="0"/>
              </a:srgbClr>
            </a:solidFill>
            <a:prstDash val="solid"/>
          </a:ln>
        </p:spPr>
      </p:sp>
      <p:sp>
        <p:nvSpPr>
          <p:cNvPr id="6" name="Shape 4"/>
          <p:cNvSpPr/>
          <p:nvPr/>
        </p:nvSpPr>
        <p:spPr>
          <a:xfrm>
            <a:off x="4352544" y="3047695"/>
            <a:ext cx="3486607" cy="3524098"/>
          </a:xfrm>
          <a:prstGeom prst="roundRect">
            <a:avLst>
              <a:gd name="adj" fmla="val 1146"/>
            </a:avLst>
          </a:prstGeom>
          <a:solidFill>
            <a:srgbClr val="0069D9"/>
          </a:solidFill>
          <a:ln w="12700">
            <a:solidFill>
              <a:srgbClr val="FFFFFF">
                <a:alpha val="0"/>
              </a:srgbClr>
            </a:solidFill>
            <a:prstDash val="solid"/>
          </a:ln>
        </p:spPr>
      </p:sp>
      <p:sp>
        <p:nvSpPr>
          <p:cNvPr id="7" name="Shape 5"/>
          <p:cNvSpPr/>
          <p:nvPr/>
        </p:nvSpPr>
        <p:spPr>
          <a:xfrm>
            <a:off x="8106156" y="3047695"/>
            <a:ext cx="3476549" cy="3524098"/>
          </a:xfrm>
          <a:prstGeom prst="roundRect">
            <a:avLst>
              <a:gd name="adj" fmla="val 1153"/>
            </a:avLst>
          </a:prstGeom>
          <a:solidFill>
            <a:srgbClr val="0056B3"/>
          </a:solidFill>
          <a:ln w="12700">
            <a:solidFill>
              <a:srgbClr val="FFFFFF">
                <a:alpha val="0"/>
              </a:srgbClr>
            </a:solidFill>
            <a:prstDash val="solid"/>
          </a:ln>
        </p:spPr>
      </p:sp>
      <p:pic>
        <p:nvPicPr>
          <p:cNvPr id="8" name="Image 0" descr="preencoded.png">    </p:cNvPr>
          <p:cNvPicPr>
            <a:picLocks noChangeAspect="1"/>
          </p:cNvPicPr>
          <p:nvPr/>
        </p:nvPicPr>
        <p:blipFill>
          <a:blip r:embed="rId1"/>
          <a:srcRect l="-133" r="-133" t="0" b="0"/>
          <a:stretch/>
        </p:blipFill>
        <p:spPr>
          <a:xfrm>
            <a:off x="609905" y="609905"/>
            <a:ext cx="171907" cy="228600"/>
          </a:xfrm>
          <a:prstGeom prst="rect">
            <a:avLst/>
          </a:prstGeom>
        </p:spPr>
      </p:pic>
      <p:sp>
        <p:nvSpPr>
          <p:cNvPr id="9" name="Text 6"/>
          <p:cNvSpPr txBox="1"/>
          <p:nvPr/>
        </p:nvSpPr>
        <p:spPr>
          <a:xfrm>
            <a:off x="990295" y="571500"/>
            <a:ext cx="4000500" cy="305410"/>
          </a:xfrm>
          <a:prstGeom prst="rect">
            <a:avLst/>
          </a:prstGeom>
          <a:noFill/>
          <a:ln/>
        </p:spPr>
        <p:txBody>
          <a:bodyPr wrap="square" lIns="0" tIns="0" rIns="0" bIns="0" rtlCol="0" anchor="ctr"/>
          <a:lstStyle/>
          <a:p>
            <a:pPr algn="l" indent="0" marL="0">
              <a:buNone/>
            </a:pPr>
            <a:r>
              <a:rPr lang="en-US" sz="1500" b="1" dirty="0">
                <a:solidFill>
                  <a:srgbClr val="333333"/>
                </a:solidFill>
                <a:latin typeface="BIZ UDGothic" pitchFamily="34" charset="0"/>
                <a:ea typeface="BIZ UDGothic" pitchFamily="34" charset="-122"/>
                <a:cs typeface="BIZ UDGothic" pitchFamily="34" charset="-120"/>
              </a:rPr>
              <a:t>議案第◯号 関連資料</a:t>
            </a:r>
            <a:endParaRPr lang="en-US" sz="1500" dirty="0"/>
          </a:p>
        </p:txBody>
      </p:sp>
      <p:sp>
        <p:nvSpPr>
          <p:cNvPr id="10" name="Text 7"/>
          <p:cNvSpPr txBox="1"/>
          <p:nvPr/>
        </p:nvSpPr>
        <p:spPr>
          <a:xfrm>
            <a:off x="609905" y="1143000"/>
            <a:ext cx="5410505" cy="1343254"/>
          </a:xfrm>
          <a:prstGeom prst="rect">
            <a:avLst/>
          </a:prstGeom>
          <a:noFill/>
          <a:ln/>
        </p:spPr>
        <p:txBody>
          <a:bodyPr wrap="square" lIns="0" tIns="0" rIns="0" bIns="0" rtlCol="0" anchor="ctr"/>
          <a:lstStyle/>
          <a:p>
            <a:pPr algn="l" indent="0" marL="0">
              <a:buNone/>
            </a:pPr>
            <a:r>
              <a:rPr lang="en-US" sz="4800" b="1" spc="-150" kern="0" dirty="0">
                <a:solidFill>
                  <a:srgbClr val="333333"/>
                </a:solidFill>
                <a:latin typeface="BIZ UDGothic" pitchFamily="34" charset="0"/>
                <a:ea typeface="BIZ UDGothic" pitchFamily="34" charset="-122"/>
                <a:cs typeface="BIZ UDGothic" pitchFamily="34" charset="-120"/>
              </a:rPr>
              <a:t>工事・法人</a:t>
            </a:r>
            <a:pPr algn="l" indent="0" marL="0">
              <a:buNone/>
            </a:pPr>
            <a:endParaRPr lang="en-US" sz="4800" dirty="0"/>
          </a:p>
          <a:p>
            <a:pPr algn="l" indent="0" marL="0">
              <a:buNone/>
            </a:pPr>
            <a:r>
              <a:rPr lang="en-US" sz="4800" b="1" spc="-150" kern="0" dirty="0">
                <a:solidFill>
                  <a:srgbClr val="333333"/>
                </a:solidFill>
                <a:latin typeface="BIZ UDGothic" pitchFamily="34" charset="0"/>
                <a:ea typeface="BIZ UDGothic" pitchFamily="34" charset="-122"/>
                <a:cs typeface="BIZ UDGothic" pitchFamily="34" charset="-120"/>
              </a:rPr>
              <a:t>税務整理</a:t>
            </a:r>
            <a:endParaRPr lang="en-US" sz="4800" dirty="0"/>
          </a:p>
        </p:txBody>
      </p:sp>
      <p:sp>
        <p:nvSpPr>
          <p:cNvPr id="11" name="Text 8"/>
          <p:cNvSpPr txBox="1"/>
          <p:nvPr/>
        </p:nvSpPr>
        <p:spPr>
          <a:xfrm>
            <a:off x="6191402" y="1190549"/>
            <a:ext cx="5468112" cy="1105510"/>
          </a:xfrm>
          <a:prstGeom prst="rect">
            <a:avLst/>
          </a:prstGeom>
          <a:noFill/>
          <a:ln/>
        </p:spPr>
        <p:txBody>
          <a:bodyPr wrap="square" lIns="0" tIns="0" rIns="0" bIns="0" rtlCol="0" anchor="ctr"/>
          <a:lstStyle/>
          <a:p>
            <a:pPr algn="just" indent="0" marL="0">
              <a:buNone/>
            </a:pPr>
            <a:r>
              <a:rPr lang="en-US" sz="1300" dirty="0">
                <a:solidFill>
                  <a:srgbClr val="333333"/>
                </a:solidFill>
                <a:latin typeface="BIZ UDGothic" pitchFamily="34" charset="0"/>
                <a:ea typeface="BIZ UDGothic" pitchFamily="34" charset="-122"/>
                <a:cs typeface="BIZ UDGothic" pitchFamily="34" charset="-120"/>
              </a:rPr>
              <a:t>本件事業の円滑な遂行には、関連工事の合理的な実施、契約主体の法的な明確化、および適切な税務処理が不可欠です。これら3つの要素を一体的に整理し、将来にわたるマンション管理の適正化を図ります。</a:t>
            </a:r>
            <a:endParaRPr lang="en-US" sz="1300" dirty="0"/>
          </a:p>
        </p:txBody>
      </p:sp>
      <p:pic>
        <p:nvPicPr>
          <p:cNvPr id="12" name="Image 1" descr="preencoded.png">    </p:cNvPr>
          <p:cNvPicPr>
            <a:picLocks noChangeAspect="1"/>
          </p:cNvPicPr>
          <p:nvPr/>
        </p:nvPicPr>
        <p:blipFill>
          <a:blip r:embed="rId2"/>
          <a:srcRect l="0" r="0" t="0" b="0"/>
          <a:stretch/>
        </p:blipFill>
        <p:spPr>
          <a:xfrm>
            <a:off x="800100" y="3238805"/>
            <a:ext cx="267005" cy="267005"/>
          </a:xfrm>
          <a:prstGeom prst="rect">
            <a:avLst/>
          </a:prstGeom>
        </p:spPr>
      </p:pic>
      <p:sp>
        <p:nvSpPr>
          <p:cNvPr id="13" name="Text 9"/>
          <p:cNvSpPr txBox="1"/>
          <p:nvPr/>
        </p:nvSpPr>
        <p:spPr>
          <a:xfrm>
            <a:off x="800100" y="3619195"/>
            <a:ext cx="3286354" cy="342900"/>
          </a:xfrm>
          <a:prstGeom prst="rect">
            <a:avLst/>
          </a:prstGeom>
          <a:noFill/>
          <a:ln/>
        </p:spPr>
        <p:txBody>
          <a:bodyPr wrap="square" lIns="0" tIns="0" rIns="0" bIns="0" rtlCol="0" anchor="ctr"/>
          <a:lstStyle/>
          <a:p>
            <a:pPr algn="l" indent="0" marL="0">
              <a:buNone/>
            </a:pPr>
            <a:r>
              <a:rPr lang="en-US" sz="1600" b="1" dirty="0">
                <a:solidFill>
                  <a:srgbClr val="FFFFFF"/>
                </a:solidFill>
                <a:latin typeface="BIZ UDGothic" pitchFamily="34" charset="0"/>
                <a:ea typeface="BIZ UDGothic" pitchFamily="34" charset="-122"/>
                <a:cs typeface="BIZ UDGothic" pitchFamily="34" charset="-120"/>
              </a:rPr>
              <a:t>浄化槽撤去・下水接続</a:t>
            </a:r>
            <a:endParaRPr lang="en-US" sz="1600" dirty="0"/>
          </a:p>
        </p:txBody>
      </p:sp>
      <p:sp>
        <p:nvSpPr>
          <p:cNvPr id="14" name="Text 10"/>
          <p:cNvSpPr txBox="1"/>
          <p:nvPr/>
        </p:nvSpPr>
        <p:spPr>
          <a:xfrm>
            <a:off x="800100" y="4095598"/>
            <a:ext cx="3172054" cy="914400"/>
          </a:xfrm>
          <a:prstGeom prst="rect">
            <a:avLst/>
          </a:prstGeom>
          <a:noFill/>
          <a:ln/>
        </p:spPr>
        <p:txBody>
          <a:bodyPr wrap="square" lIns="0" tIns="0" rIns="0" bIns="0" rtlCol="0" anchor="ctr"/>
          <a:lstStyle/>
          <a:p>
            <a:pPr algn="l" indent="0" marL="0">
              <a:buNone/>
            </a:pPr>
            <a:r>
              <a:rPr lang="en-US" sz="1100" b="1" dirty="0">
                <a:solidFill>
                  <a:srgbClr val="FFFFFF"/>
                </a:solidFill>
                <a:latin typeface="BIZ UDGothic" pitchFamily="34" charset="0"/>
                <a:ea typeface="BIZ UDGothic" pitchFamily="34" charset="-122"/>
                <a:cs typeface="BIZ UDGothic" pitchFamily="34" charset="-120"/>
              </a:rPr>
              <a:t>工事の位置づけ</a:t>
            </a:r>
            <a:pPr algn="l" indent="0" marL="0">
              <a:buNone/>
            </a:pPr>
            <a:endParaRPr lang="en-US" sz="1100" dirty="0"/>
          </a:p>
          <a:p>
            <a:pPr algn="l" indent="0" marL="0">
              <a:buNone/>
            </a:pPr>
            <a:r>
              <a:rPr lang="en-US" sz="1100" dirty="0">
                <a:solidFill>
                  <a:srgbClr val="FFFFFF"/>
                </a:solidFill>
                <a:latin typeface="BIZ UDGothic" pitchFamily="34" charset="0"/>
                <a:ea typeface="BIZ UDGothic" pitchFamily="34" charset="-122"/>
                <a:cs typeface="BIZ UDGothic" pitchFamily="34" charset="-120"/>
              </a:rPr>
              <a:t> 下水接続は将来的に必須の更新工事です。道路拡張工事と同時施工することで、掘削・仮設費用の大幅な削減が可能です。 </a:t>
            </a:r>
            <a:endParaRPr lang="en-US" sz="1100" dirty="0"/>
          </a:p>
        </p:txBody>
      </p:sp>
      <p:sp>
        <p:nvSpPr>
          <p:cNvPr id="15" name="Text 11"/>
          <p:cNvSpPr txBox="1"/>
          <p:nvPr/>
        </p:nvSpPr>
        <p:spPr>
          <a:xfrm>
            <a:off x="800100" y="5124298"/>
            <a:ext cx="3172054" cy="914400"/>
          </a:xfrm>
          <a:prstGeom prst="rect">
            <a:avLst/>
          </a:prstGeom>
          <a:noFill/>
          <a:ln/>
        </p:spPr>
        <p:txBody>
          <a:bodyPr wrap="square" lIns="0" tIns="0" rIns="0" bIns="0" rtlCol="0" anchor="ctr"/>
          <a:lstStyle/>
          <a:p>
            <a:pPr algn="l" indent="0" marL="0">
              <a:buNone/>
            </a:pPr>
            <a:r>
              <a:rPr lang="en-US" sz="1100" b="1" dirty="0">
                <a:solidFill>
                  <a:srgbClr val="FFFFFF"/>
                </a:solidFill>
                <a:latin typeface="BIZ UDGothic" pitchFamily="34" charset="0"/>
                <a:ea typeface="BIZ UDGothic" pitchFamily="34" charset="-122"/>
                <a:cs typeface="BIZ UDGothic" pitchFamily="34" charset="-120"/>
              </a:rPr>
              <a:t>費用負担の原則</a:t>
            </a:r>
            <a:pPr algn="l" indent="0" marL="0">
              <a:buNone/>
            </a:pPr>
            <a:endParaRPr lang="en-US" sz="1100" dirty="0"/>
          </a:p>
          <a:p>
            <a:pPr algn="l" indent="0" marL="0">
              <a:buNone/>
            </a:pPr>
            <a:r>
              <a:rPr lang="en-US" sz="1100" dirty="0">
                <a:solidFill>
                  <a:srgbClr val="FFFFFF"/>
                </a:solidFill>
                <a:latin typeface="BIZ UDGothic" pitchFamily="34" charset="0"/>
                <a:ea typeface="BIZ UDGothic" pitchFamily="34" charset="-122"/>
                <a:cs typeface="BIZ UDGothic" pitchFamily="34" charset="-120"/>
              </a:rPr>
              <a:t> 当該工事は私有地内の設備更新であり、受益者（マンション側）負担が原則です。自治体が負担した事例は確認されていません。 </a:t>
            </a:r>
            <a:endParaRPr lang="en-US" sz="1100" dirty="0"/>
          </a:p>
        </p:txBody>
      </p:sp>
      <p:pic>
        <p:nvPicPr>
          <p:cNvPr id="16" name="Image 2" descr="preencoded.png">    </p:cNvPr>
          <p:cNvPicPr>
            <a:picLocks noChangeAspect="1"/>
          </p:cNvPicPr>
          <p:nvPr/>
        </p:nvPicPr>
        <p:blipFill>
          <a:blip r:embed="rId3"/>
          <a:srcRect l="0" r="0" t="0" b="0"/>
          <a:stretch/>
        </p:blipFill>
        <p:spPr>
          <a:xfrm>
            <a:off x="4543654" y="3238805"/>
            <a:ext cx="200254" cy="267005"/>
          </a:xfrm>
          <a:prstGeom prst="rect">
            <a:avLst/>
          </a:prstGeom>
        </p:spPr>
      </p:pic>
      <p:sp>
        <p:nvSpPr>
          <p:cNvPr id="17" name="Text 12"/>
          <p:cNvSpPr txBox="1"/>
          <p:nvPr/>
        </p:nvSpPr>
        <p:spPr>
          <a:xfrm>
            <a:off x="4543654" y="3619195"/>
            <a:ext cx="3296412" cy="342900"/>
          </a:xfrm>
          <a:prstGeom prst="rect">
            <a:avLst/>
          </a:prstGeom>
          <a:noFill/>
          <a:ln/>
        </p:spPr>
        <p:txBody>
          <a:bodyPr wrap="square" lIns="0" tIns="0" rIns="0" bIns="0" rtlCol="0" anchor="ctr"/>
          <a:lstStyle/>
          <a:p>
            <a:pPr algn="l" indent="0" marL="0">
              <a:buNone/>
            </a:pPr>
            <a:r>
              <a:rPr lang="en-US" sz="1600" b="1" dirty="0">
                <a:solidFill>
                  <a:srgbClr val="FFFFFF"/>
                </a:solidFill>
                <a:latin typeface="BIZ UDGothic" pitchFamily="34" charset="0"/>
                <a:ea typeface="BIZ UDGothic" pitchFamily="34" charset="-122"/>
                <a:cs typeface="BIZ UDGothic" pitchFamily="34" charset="-120"/>
              </a:rPr>
              <a:t>管理組合法人設立</a:t>
            </a:r>
            <a:endParaRPr lang="en-US" sz="1600" dirty="0"/>
          </a:p>
        </p:txBody>
      </p:sp>
      <p:sp>
        <p:nvSpPr>
          <p:cNvPr id="18" name="Text 13"/>
          <p:cNvSpPr txBox="1"/>
          <p:nvPr/>
        </p:nvSpPr>
        <p:spPr>
          <a:xfrm>
            <a:off x="4543654" y="4095598"/>
            <a:ext cx="3182112" cy="685800"/>
          </a:xfrm>
          <a:prstGeom prst="rect">
            <a:avLst/>
          </a:prstGeom>
          <a:noFill/>
          <a:ln/>
        </p:spPr>
        <p:txBody>
          <a:bodyPr wrap="square" lIns="0" tIns="0" rIns="0" bIns="0" rtlCol="0" anchor="ctr"/>
          <a:lstStyle/>
          <a:p>
            <a:pPr algn="l" indent="0" marL="0">
              <a:buNone/>
            </a:pPr>
            <a:r>
              <a:rPr lang="en-US" sz="1100" b="1" dirty="0">
                <a:solidFill>
                  <a:srgbClr val="FFFFFF"/>
                </a:solidFill>
                <a:latin typeface="BIZ UDGothic" pitchFamily="34" charset="0"/>
                <a:ea typeface="BIZ UDGothic" pitchFamily="34" charset="-122"/>
                <a:cs typeface="BIZ UDGothic" pitchFamily="34" charset="-120"/>
              </a:rPr>
              <a:t>設立の目的</a:t>
            </a:r>
            <a:pPr algn="l" indent="0" marL="0">
              <a:buNone/>
            </a:pPr>
            <a:endParaRPr lang="en-US" sz="1100" dirty="0"/>
          </a:p>
          <a:p>
            <a:pPr algn="l" indent="0" marL="0">
              <a:buNone/>
            </a:pPr>
            <a:r>
              <a:rPr lang="en-US" sz="1100" dirty="0">
                <a:solidFill>
                  <a:srgbClr val="FFFFFF"/>
                </a:solidFill>
                <a:latin typeface="BIZ UDGothic" pitchFamily="34" charset="0"/>
                <a:ea typeface="BIZ UDGothic" pitchFamily="34" charset="-122"/>
                <a:cs typeface="BIZ UDGothic" pitchFamily="34" charset="-120"/>
              </a:rPr>
              <a:t> 契約主体を明確化し、売買契約・工事請負契約・補償協定の締結窓口を一元化します。 </a:t>
            </a:r>
            <a:endParaRPr lang="en-US" sz="1100" dirty="0"/>
          </a:p>
        </p:txBody>
      </p:sp>
      <p:sp>
        <p:nvSpPr>
          <p:cNvPr id="19" name="Text 14"/>
          <p:cNvSpPr txBox="1"/>
          <p:nvPr/>
        </p:nvSpPr>
        <p:spPr>
          <a:xfrm>
            <a:off x="4543654" y="4895698"/>
            <a:ext cx="3182112" cy="1143000"/>
          </a:xfrm>
          <a:prstGeom prst="rect">
            <a:avLst/>
          </a:prstGeom>
          <a:noFill/>
          <a:ln/>
        </p:spPr>
        <p:txBody>
          <a:bodyPr wrap="square" lIns="0" tIns="0" rIns="0" bIns="0" rtlCol="0" anchor="ctr"/>
          <a:lstStyle/>
          <a:p>
            <a:pPr algn="l" indent="0" marL="0">
              <a:buNone/>
            </a:pPr>
            <a:r>
              <a:rPr lang="en-US" sz="1100" b="1" dirty="0">
                <a:solidFill>
                  <a:srgbClr val="FFFFFF"/>
                </a:solidFill>
                <a:latin typeface="BIZ UDGothic" pitchFamily="34" charset="0"/>
                <a:ea typeface="BIZ UDGothic" pitchFamily="34" charset="-122"/>
                <a:cs typeface="BIZ UDGothic" pitchFamily="34" charset="-120"/>
              </a:rPr>
              <a:t>実務上のメリット</a:t>
            </a:r>
            <a:pPr algn="l" indent="0" marL="0">
              <a:buNone/>
            </a:pPr>
            <a:endParaRPr lang="en-US" sz="1100" dirty="0"/>
          </a:p>
          <a:p>
            <a:pPr algn="l" indent="0" marL="0">
              <a:buNone/>
            </a:pPr>
            <a:r>
              <a:rPr lang="en-US" sz="1100" dirty="0">
                <a:solidFill>
                  <a:srgbClr val="FFFFFF"/>
                </a:solidFill>
                <a:latin typeface="BIZ UDGothic" pitchFamily="34" charset="0"/>
                <a:ea typeface="BIZ UDGothic" pitchFamily="34" charset="-122"/>
                <a:cs typeface="BIZ UDGothic" pitchFamily="34" charset="-120"/>
              </a:rPr>
              <a:t> 敷地一部売却に伴う全区分所有者の印鑑証明取得等の煩雑な手続きを省略し、登記・補償処理を円滑に進めることができます。工事発注・検収・支払も統合管理します。 </a:t>
            </a:r>
            <a:endParaRPr lang="en-US" sz="1100" dirty="0"/>
          </a:p>
        </p:txBody>
      </p:sp>
      <p:pic>
        <p:nvPicPr>
          <p:cNvPr id="20" name="Image 3" descr="preencoded.png">    </p:cNvPr>
          <p:cNvPicPr>
            <a:picLocks noChangeAspect="1"/>
          </p:cNvPicPr>
          <p:nvPr/>
        </p:nvPicPr>
        <p:blipFill>
          <a:blip r:embed="rId4"/>
          <a:srcRect l="0" r="0" t="0" b="0"/>
          <a:stretch/>
        </p:blipFill>
        <p:spPr>
          <a:xfrm>
            <a:off x="8296351" y="3238805"/>
            <a:ext cx="200254" cy="267005"/>
          </a:xfrm>
          <a:prstGeom prst="rect">
            <a:avLst/>
          </a:prstGeom>
        </p:spPr>
      </p:pic>
      <p:sp>
        <p:nvSpPr>
          <p:cNvPr id="21" name="Text 15"/>
          <p:cNvSpPr txBox="1"/>
          <p:nvPr/>
        </p:nvSpPr>
        <p:spPr>
          <a:xfrm>
            <a:off x="8296351" y="3619195"/>
            <a:ext cx="3286354" cy="342900"/>
          </a:xfrm>
          <a:prstGeom prst="rect">
            <a:avLst/>
          </a:prstGeom>
          <a:noFill/>
          <a:ln/>
        </p:spPr>
        <p:txBody>
          <a:bodyPr wrap="square" lIns="0" tIns="0" rIns="0" bIns="0" rtlCol="0" anchor="ctr"/>
          <a:lstStyle/>
          <a:p>
            <a:pPr algn="l" indent="0" marL="0">
              <a:buNone/>
            </a:pPr>
            <a:r>
              <a:rPr lang="en-US" sz="1600" b="1" dirty="0">
                <a:solidFill>
                  <a:srgbClr val="FFFFFF"/>
                </a:solidFill>
                <a:latin typeface="BIZ UDGothic" pitchFamily="34" charset="0"/>
                <a:ea typeface="BIZ UDGothic" pitchFamily="34" charset="-122"/>
                <a:cs typeface="BIZ UDGothic" pitchFamily="34" charset="-120"/>
              </a:rPr>
              <a:t>税務整理</a:t>
            </a:r>
            <a:endParaRPr lang="en-US" sz="1600" dirty="0"/>
          </a:p>
        </p:txBody>
      </p:sp>
      <p:sp>
        <p:nvSpPr>
          <p:cNvPr id="22" name="Text 16"/>
          <p:cNvSpPr txBox="1"/>
          <p:nvPr/>
        </p:nvSpPr>
        <p:spPr>
          <a:xfrm>
            <a:off x="8296351" y="4095598"/>
            <a:ext cx="3172054" cy="685800"/>
          </a:xfrm>
          <a:prstGeom prst="rect">
            <a:avLst/>
          </a:prstGeom>
          <a:noFill/>
          <a:ln/>
        </p:spPr>
        <p:txBody>
          <a:bodyPr wrap="square" lIns="0" tIns="0" rIns="0" bIns="0" rtlCol="0" anchor="ctr"/>
          <a:lstStyle/>
          <a:p>
            <a:pPr algn="l" indent="0" marL="0">
              <a:buNone/>
            </a:pPr>
            <a:r>
              <a:rPr lang="en-US" sz="1100" b="1" dirty="0">
                <a:solidFill>
                  <a:srgbClr val="FFFFFF"/>
                </a:solidFill>
                <a:latin typeface="BIZ UDGothic" pitchFamily="34" charset="0"/>
                <a:ea typeface="BIZ UDGothic" pitchFamily="34" charset="-122"/>
                <a:cs typeface="BIZ UDGothic" pitchFamily="34" charset="-120"/>
              </a:rPr>
              <a:t>前提条件</a:t>
            </a:r>
            <a:pPr algn="l" indent="0" marL="0">
              <a:buNone/>
            </a:pPr>
            <a:endParaRPr lang="en-US" sz="1100" dirty="0"/>
          </a:p>
          <a:p>
            <a:pPr algn="l" indent="0" marL="0">
              <a:buNone/>
            </a:pPr>
            <a:r>
              <a:rPr lang="en-US" sz="1100" dirty="0">
                <a:solidFill>
                  <a:srgbClr val="FFFFFF"/>
                </a:solidFill>
                <a:latin typeface="BIZ UDGothic" pitchFamily="34" charset="0"/>
                <a:ea typeface="BIZ UDGothic" pitchFamily="34" charset="-122"/>
                <a:cs typeface="BIZ UDGothic" pitchFamily="34" charset="-120"/>
              </a:rPr>
              <a:t> 敷地売却益は全額を修繕積立金等へ繰り入れ、区分所有者への個別分配は行わない方針です。 </a:t>
            </a:r>
            <a:endParaRPr lang="en-US" sz="1100" dirty="0"/>
          </a:p>
        </p:txBody>
      </p:sp>
      <p:sp>
        <p:nvSpPr>
          <p:cNvPr id="23" name="Text 17"/>
          <p:cNvSpPr txBox="1"/>
          <p:nvPr/>
        </p:nvSpPr>
        <p:spPr>
          <a:xfrm>
            <a:off x="8296351" y="4895698"/>
            <a:ext cx="3172054" cy="1371600"/>
          </a:xfrm>
          <a:prstGeom prst="rect">
            <a:avLst/>
          </a:prstGeom>
          <a:noFill/>
          <a:ln/>
        </p:spPr>
        <p:txBody>
          <a:bodyPr wrap="square" lIns="0" tIns="0" rIns="0" bIns="0" rtlCol="0" anchor="ctr"/>
          <a:lstStyle/>
          <a:p>
            <a:pPr algn="l" indent="0" marL="0">
              <a:buNone/>
            </a:pPr>
            <a:r>
              <a:rPr lang="en-US" sz="1100" b="1" dirty="0">
                <a:solidFill>
                  <a:srgbClr val="FFFFFF"/>
                </a:solidFill>
                <a:latin typeface="BIZ UDGothic" pitchFamily="34" charset="0"/>
                <a:ea typeface="BIZ UDGothic" pitchFamily="34" charset="-122"/>
                <a:cs typeface="BIZ UDGothic" pitchFamily="34" charset="-120"/>
              </a:rPr>
              <a:t>結論</a:t>
            </a:r>
            <a:pPr algn="l" indent="0" marL="0">
              <a:buNone/>
            </a:pPr>
            <a:endParaRPr lang="en-US" sz="1100" dirty="0"/>
          </a:p>
          <a:p>
            <a:pPr algn="l" indent="0" marL="0">
              <a:buNone/>
            </a:pPr>
            <a:r>
              <a:rPr lang="en-US" sz="1100" dirty="0">
                <a:solidFill>
                  <a:srgbClr val="FFFFFF"/>
                </a:solidFill>
                <a:latin typeface="BIZ UDGothic" pitchFamily="34" charset="0"/>
                <a:ea typeface="BIZ UDGothic" pitchFamily="34" charset="-122"/>
                <a:cs typeface="BIZ UDGothic" pitchFamily="34" charset="-120"/>
              </a:rPr>
              <a:t> この処理により、個人への課税は発生しません。また、収益事業に該当しない範囲であるため、管理組合法人としても原則として法人税課税はありません。（※詳細は確定時に税理士確認）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6476695" y="-1904695"/>
            <a:ext cx="7619695" cy="7619695"/>
          </a:xfrm>
          <a:prstGeom prst="ellipse">
            <a:avLst/>
          </a:prstGeom>
          <a:solidFill>
            <a:srgbClr val="007BFF">
              <a:alpha val="3000"/>
            </a:srgbClr>
          </a:solidFill>
          <a:ln w="12700">
            <a:solidFill>
              <a:srgbClr val="FFFFFF">
                <a:alpha val="0"/>
              </a:srgbClr>
            </a:solidFill>
            <a:prstDash val="solid"/>
          </a:ln>
        </p:spPr>
      </p:sp>
      <p:sp>
        <p:nvSpPr>
          <p:cNvPr id="5" name="Shape 3"/>
          <p:cNvSpPr/>
          <p:nvPr/>
        </p:nvSpPr>
        <p:spPr>
          <a:xfrm>
            <a:off x="6096305" y="2095805"/>
            <a:ext cx="5544007" cy="1904695"/>
          </a:xfrm>
          <a:prstGeom prst="roundRect">
            <a:avLst>
              <a:gd name="adj" fmla="val 1920"/>
            </a:avLst>
          </a:prstGeom>
          <a:solidFill>
            <a:srgbClr val="F8F9FA"/>
          </a:solidFill>
          <a:ln/>
        </p:spPr>
      </p:sp>
      <p:sp>
        <p:nvSpPr>
          <p:cNvPr id="6" name="Shape 4"/>
          <p:cNvSpPr/>
          <p:nvPr/>
        </p:nvSpPr>
        <p:spPr>
          <a:xfrm>
            <a:off x="6096305" y="2095805"/>
            <a:ext cx="57607" cy="1904695"/>
          </a:xfrm>
          <a:prstGeom prst="roundRect">
            <a:avLst>
              <a:gd name="adj" fmla="val 63492"/>
            </a:avLst>
          </a:prstGeom>
          <a:solidFill>
            <a:srgbClr val="DC3545"/>
          </a:solidFill>
          <a:ln w="12700">
            <a:solidFill>
              <a:srgbClr val="DC3545">
                <a:alpha val="0"/>
              </a:srgbClr>
            </a:solidFill>
            <a:prstDash val="solid"/>
          </a:ln>
        </p:spPr>
      </p:sp>
      <p:sp>
        <p:nvSpPr>
          <p:cNvPr id="7" name="Shape 5"/>
          <p:cNvSpPr/>
          <p:nvPr/>
        </p:nvSpPr>
        <p:spPr>
          <a:xfrm>
            <a:off x="6096305" y="4095598"/>
            <a:ext cx="5544007" cy="2286000"/>
          </a:xfrm>
          <a:prstGeom prst="roundRect">
            <a:avLst>
              <a:gd name="adj" fmla="val 1333"/>
            </a:avLst>
          </a:prstGeom>
          <a:solidFill>
            <a:srgbClr val="F8F9FA"/>
          </a:solidFill>
          <a:ln/>
        </p:spPr>
      </p:sp>
      <p:sp>
        <p:nvSpPr>
          <p:cNvPr id="8" name="Shape 6"/>
          <p:cNvSpPr/>
          <p:nvPr/>
        </p:nvSpPr>
        <p:spPr>
          <a:xfrm>
            <a:off x="6096305" y="4095598"/>
            <a:ext cx="57607" cy="2286000"/>
          </a:xfrm>
          <a:prstGeom prst="roundRect">
            <a:avLst>
              <a:gd name="adj" fmla="val 52910"/>
            </a:avLst>
          </a:prstGeom>
          <a:solidFill>
            <a:srgbClr val="6C757D"/>
          </a:solidFill>
          <a:ln w="12700">
            <a:solidFill>
              <a:srgbClr val="6C757D">
                <a:alpha val="0"/>
              </a:srgbClr>
            </a:solidFill>
            <a:prstDash val="solid"/>
          </a:ln>
        </p:spPr>
      </p:sp>
      <p:pic>
        <p:nvPicPr>
          <p:cNvPr id="9" name="Image 0" descr="preencoded.png">    </p:cNvPr>
          <p:cNvPicPr>
            <a:picLocks noChangeAspect="1"/>
          </p:cNvPicPr>
          <p:nvPr/>
        </p:nvPicPr>
        <p:blipFill>
          <a:blip r:embed="rId1"/>
          <a:srcRect l="-80" r="-80" t="0" b="0"/>
          <a:stretch/>
        </p:blipFill>
        <p:spPr>
          <a:xfrm>
            <a:off x="619049" y="647395"/>
            <a:ext cx="286207" cy="228600"/>
          </a:xfrm>
          <a:prstGeom prst="rect">
            <a:avLst/>
          </a:prstGeom>
        </p:spPr>
      </p:pic>
      <p:sp>
        <p:nvSpPr>
          <p:cNvPr id="10" name="Text 7"/>
          <p:cNvSpPr txBox="1"/>
          <p:nvPr/>
        </p:nvSpPr>
        <p:spPr>
          <a:xfrm>
            <a:off x="1009498" y="647395"/>
            <a:ext cx="3048610" cy="191110"/>
          </a:xfrm>
          <a:prstGeom prst="rect">
            <a:avLst/>
          </a:prstGeom>
          <a:noFill/>
          <a:ln/>
        </p:spPr>
        <p:txBody>
          <a:bodyPr wrap="square" lIns="0" tIns="0" rIns="0" bIns="0" rtlCol="0" anchor="ctr"/>
          <a:lstStyle/>
          <a:p>
            <a:pPr algn="l" indent="0" marL="0">
              <a:buNone/>
            </a:pPr>
            <a:r>
              <a:rPr lang="en-US" sz="1500" dirty="0">
                <a:solidFill>
                  <a:srgbClr val="333333"/>
                </a:solidFill>
                <a:latin typeface="BIZ UDGothic" pitchFamily="34" charset="0"/>
                <a:ea typeface="BIZ UDGothic" pitchFamily="34" charset="-122"/>
                <a:cs typeface="BIZ UDGothic" pitchFamily="34" charset="-120"/>
              </a:rPr>
              <a:t>道路拡張協議プロジェクト</a:t>
            </a:r>
            <a:endParaRPr lang="en-US" sz="1500" dirty="0"/>
          </a:p>
        </p:txBody>
      </p:sp>
      <p:sp>
        <p:nvSpPr>
          <p:cNvPr id="11" name="Text 8"/>
          <p:cNvSpPr txBox="1"/>
          <p:nvPr/>
        </p:nvSpPr>
        <p:spPr>
          <a:xfrm>
            <a:off x="609905" y="1143000"/>
            <a:ext cx="11278210" cy="571500"/>
          </a:xfrm>
          <a:prstGeom prst="rect">
            <a:avLst/>
          </a:prstGeom>
          <a:noFill/>
          <a:ln/>
        </p:spPr>
        <p:txBody>
          <a:bodyPr wrap="square" lIns="0" tIns="0" rIns="0" bIns="0" rtlCol="0" anchor="ctr"/>
          <a:lstStyle/>
          <a:p>
            <a:pPr algn="l" indent="0" marL="0">
              <a:buNone/>
            </a:pPr>
            <a:r>
              <a:rPr lang="en-US" sz="4500" b="1" spc="75" kern="0" dirty="0">
                <a:solidFill>
                  <a:srgbClr val="333333"/>
                </a:solidFill>
                <a:latin typeface="BIZ UDGothic" pitchFamily="34" charset="0"/>
                <a:ea typeface="BIZ UDGothic" pitchFamily="34" charset="-122"/>
                <a:cs typeface="BIZ UDGothic" pitchFamily="34" charset="-120"/>
              </a:rPr>
              <a:t>戸田市との協議方針</a:t>
            </a:r>
            <a:endParaRPr lang="en-US" sz="4500" dirty="0"/>
          </a:p>
        </p:txBody>
      </p:sp>
      <p:sp>
        <p:nvSpPr>
          <p:cNvPr id="12" name="Shape 9"/>
          <p:cNvSpPr/>
          <p:nvPr/>
        </p:nvSpPr>
        <p:spPr>
          <a:xfrm>
            <a:off x="609905" y="2467051"/>
            <a:ext cx="5143500" cy="19202"/>
          </a:xfrm>
          <a:prstGeom prst="rect">
            <a:avLst/>
          </a:prstGeom>
          <a:solidFill>
            <a:srgbClr val="007BFF"/>
          </a:solidFill>
          <a:ln w="12700">
            <a:solidFill>
              <a:srgbClr val="007BFF">
                <a:alpha val="0"/>
              </a:srgbClr>
            </a:solidFill>
            <a:prstDash val="solid"/>
          </a:ln>
        </p:spPr>
      </p:sp>
      <p:sp>
        <p:nvSpPr>
          <p:cNvPr id="13" name="Text 10"/>
          <p:cNvSpPr txBox="1"/>
          <p:nvPr/>
        </p:nvSpPr>
        <p:spPr>
          <a:xfrm>
            <a:off x="609905" y="2095805"/>
            <a:ext cx="5229454" cy="333756"/>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800" b="1" dirty="0">
                <a:solidFill>
                  <a:srgbClr val="007BFF"/>
                </a:solidFill>
                <a:latin typeface="Noto Sans JP" pitchFamily="34" charset="0"/>
                <a:ea typeface="Noto Sans JP" pitchFamily="34" charset="-122"/>
                <a:cs typeface="Noto Sans JP" pitchFamily="34" charset="-120"/>
              </a:rPr>
              <a:t>（1）補助金について</a:t>
            </a:r>
            <a:endParaRPr lang="en-US" sz="1800" dirty="0"/>
          </a:p>
        </p:txBody>
      </p:sp>
      <p:sp>
        <p:nvSpPr>
          <p:cNvPr id="14" name="Text 11"/>
          <p:cNvSpPr txBox="1"/>
          <p:nvPr/>
        </p:nvSpPr>
        <p:spPr>
          <a:xfrm>
            <a:off x="609905" y="2562149"/>
            <a:ext cx="5220310" cy="829361"/>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本件は公共事業補償基準に基づくため、追加補助は原則困難との見解です。既存の補償枠組みの中で最大限の条件を引き出すことに注力します。</a:t>
            </a:r>
            <a:endParaRPr lang="en-US" sz="1300" dirty="0"/>
          </a:p>
        </p:txBody>
      </p:sp>
      <p:sp>
        <p:nvSpPr>
          <p:cNvPr id="15" name="Shape 12"/>
          <p:cNvSpPr/>
          <p:nvPr/>
        </p:nvSpPr>
        <p:spPr>
          <a:xfrm>
            <a:off x="609905" y="3909060"/>
            <a:ext cx="5143500" cy="19202"/>
          </a:xfrm>
          <a:prstGeom prst="rect">
            <a:avLst/>
          </a:prstGeom>
          <a:solidFill>
            <a:srgbClr val="007BFF"/>
          </a:solidFill>
          <a:ln w="12700">
            <a:solidFill>
              <a:srgbClr val="007BFF">
                <a:alpha val="0"/>
              </a:srgbClr>
            </a:solidFill>
            <a:prstDash val="solid"/>
          </a:ln>
        </p:spPr>
      </p:sp>
      <p:sp>
        <p:nvSpPr>
          <p:cNvPr id="16" name="Text 13"/>
          <p:cNvSpPr txBox="1"/>
          <p:nvPr/>
        </p:nvSpPr>
        <p:spPr>
          <a:xfrm>
            <a:off x="609905" y="3537814"/>
            <a:ext cx="5229454" cy="333756"/>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800" b="1" dirty="0">
                <a:solidFill>
                  <a:srgbClr val="007BFF"/>
                </a:solidFill>
                <a:latin typeface="Noto Sans JP" pitchFamily="34" charset="0"/>
                <a:ea typeface="Noto Sans JP" pitchFamily="34" charset="-122"/>
                <a:cs typeface="Noto Sans JP" pitchFamily="34" charset="-120"/>
              </a:rPr>
              <a:t>（2）交渉方針（継続協議）</a:t>
            </a:r>
            <a:endParaRPr lang="en-US" sz="1800" dirty="0"/>
          </a:p>
        </p:txBody>
      </p:sp>
      <p:sp>
        <p:nvSpPr>
          <p:cNvPr id="17" name="Text 14"/>
          <p:cNvSpPr txBox="1"/>
          <p:nvPr/>
        </p:nvSpPr>
        <p:spPr>
          <a:xfrm>
            <a:off x="609905" y="4004158"/>
            <a:ext cx="5334610" cy="277063"/>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以下の論点について、市側と粘り強く協議を行います。</a:t>
            </a:r>
            <a:endParaRPr lang="en-US" sz="1300" dirty="0"/>
          </a:p>
        </p:txBody>
      </p:sp>
      <p:sp>
        <p:nvSpPr>
          <p:cNvPr id="18" name="Shape 15"/>
          <p:cNvSpPr/>
          <p:nvPr/>
        </p:nvSpPr>
        <p:spPr>
          <a:xfrm>
            <a:off x="609905" y="5411419"/>
            <a:ext cx="5143500" cy="19202"/>
          </a:xfrm>
          <a:prstGeom prst="rect">
            <a:avLst/>
          </a:prstGeom>
          <a:solidFill>
            <a:srgbClr val="007BFF"/>
          </a:solidFill>
          <a:ln w="12700">
            <a:solidFill>
              <a:srgbClr val="007BFF">
                <a:alpha val="0"/>
              </a:srgbClr>
            </a:solidFill>
            <a:prstDash val="solid"/>
          </a:ln>
        </p:spPr>
      </p:sp>
      <p:sp>
        <p:nvSpPr>
          <p:cNvPr id="19" name="Text 16"/>
          <p:cNvSpPr txBox="1"/>
          <p:nvPr/>
        </p:nvSpPr>
        <p:spPr>
          <a:xfrm>
            <a:off x="609905" y="5040173"/>
            <a:ext cx="5229454" cy="333756"/>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800" b="1" dirty="0">
                <a:solidFill>
                  <a:srgbClr val="007BFF"/>
                </a:solidFill>
                <a:latin typeface="Noto Sans JP" pitchFamily="34" charset="0"/>
                <a:ea typeface="Noto Sans JP" pitchFamily="34" charset="-122"/>
                <a:cs typeface="Noto Sans JP" pitchFamily="34" charset="-120"/>
              </a:rPr>
              <a:t>（3）工事発注の選択肢</a:t>
            </a:r>
            <a:endParaRPr lang="en-US" sz="1800" dirty="0"/>
          </a:p>
        </p:txBody>
      </p:sp>
      <p:sp>
        <p:nvSpPr>
          <p:cNvPr id="20" name="Text 17"/>
          <p:cNvSpPr txBox="1"/>
          <p:nvPr/>
        </p:nvSpPr>
        <p:spPr>
          <a:xfrm>
            <a:off x="609905" y="5507431"/>
            <a:ext cx="5220310" cy="829361"/>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市側の見積がより安価な場合、市が見積取得した業者への発注を選択肢に含めます。これにより、スケールメリットを活かしたコストダウンを図ります。</a:t>
            </a:r>
            <a:endParaRPr lang="en-US" sz="1300" dirty="0"/>
          </a:p>
        </p:txBody>
      </p:sp>
      <p:sp>
        <p:nvSpPr>
          <p:cNvPr id="21" name="Text 18"/>
          <p:cNvSpPr txBox="1"/>
          <p:nvPr/>
        </p:nvSpPr>
        <p:spPr>
          <a:xfrm>
            <a:off x="609905" y="4354373"/>
            <a:ext cx="5334610" cy="152705"/>
          </a:xfrm>
          <a:prstGeom prst="rect">
            <a:avLst/>
          </a:prstGeom>
          <a:noFill/>
          <a:ln/>
        </p:spPr>
        <p:txBody>
          <a:bodyPr wrap="square" lIns="0" tIns="0" rIns="0" bIns="0" rtlCol="0" anchor="ctr"/>
          <a:lstStyle/>
          <a:p>
            <a:pPr algn="l" indent="0" marL="0">
              <a:buNone/>
            </a:pPr>
            <a:r>
              <a:rPr lang="en-US" sz="1200" dirty="0">
                <a:solidFill>
                  <a:srgbClr val="007BFF"/>
                </a:solidFill>
                <a:latin typeface="BIZ UDGothic" pitchFamily="34" charset="0"/>
                <a:ea typeface="BIZ UDGothic" pitchFamily="34" charset="-122"/>
                <a:cs typeface="BIZ UDGothic" pitchFamily="34" charset="-120"/>
              </a:rPr>
              <a:t>●</a:t>
            </a:r>
            <a:pPr algn="l" indent="0" marL="0">
              <a:buNone/>
            </a:pPr>
            <a:r>
              <a:rPr lang="en-US" sz="1200" dirty="0">
                <a:solidFill>
                  <a:srgbClr val="000000"/>
                </a:solidFill>
                <a:latin typeface="BIZ UDGothic" pitchFamily="34" charset="0"/>
                <a:ea typeface="BIZ UDGothic" pitchFamily="34" charset="-122"/>
                <a:cs typeface="BIZ UDGothic" pitchFamily="34" charset="-120"/>
              </a:rPr>
              <a:t> 道路拡張工事における当マンション負担額の精査 </a:t>
            </a:r>
            <a:endParaRPr lang="en-US" sz="1200" dirty="0"/>
          </a:p>
        </p:txBody>
      </p:sp>
      <p:sp>
        <p:nvSpPr>
          <p:cNvPr id="22" name="Text 19"/>
          <p:cNvSpPr txBox="1"/>
          <p:nvPr/>
        </p:nvSpPr>
        <p:spPr>
          <a:xfrm>
            <a:off x="609905" y="4545482"/>
            <a:ext cx="5334610" cy="152705"/>
          </a:xfrm>
          <a:prstGeom prst="rect">
            <a:avLst/>
          </a:prstGeom>
          <a:noFill/>
          <a:ln/>
        </p:spPr>
        <p:txBody>
          <a:bodyPr wrap="square" lIns="0" tIns="0" rIns="0" bIns="0" rtlCol="0" anchor="ctr"/>
          <a:lstStyle/>
          <a:p>
            <a:pPr algn="l" indent="0" marL="0">
              <a:buNone/>
            </a:pPr>
            <a:r>
              <a:rPr lang="en-US" sz="1200" dirty="0">
                <a:solidFill>
                  <a:srgbClr val="007BFF"/>
                </a:solidFill>
                <a:latin typeface="BIZ UDGothic" pitchFamily="34" charset="0"/>
                <a:ea typeface="BIZ UDGothic" pitchFamily="34" charset="-122"/>
                <a:cs typeface="BIZ UDGothic" pitchFamily="34" charset="-120"/>
              </a:rPr>
              <a:t>●</a:t>
            </a:r>
            <a:pPr algn="l" indent="0" marL="0">
              <a:buNone/>
            </a:pPr>
            <a:r>
              <a:rPr lang="en-US" sz="1200" dirty="0">
                <a:solidFill>
                  <a:srgbClr val="000000"/>
                </a:solidFill>
                <a:latin typeface="BIZ UDGothic" pitchFamily="34" charset="0"/>
                <a:ea typeface="BIZ UDGothic" pitchFamily="34" charset="-122"/>
                <a:cs typeface="BIZ UDGothic" pitchFamily="34" charset="-120"/>
              </a:rPr>
              <a:t> 工事区分の見直し（公共／民間境界の適正配分） </a:t>
            </a:r>
            <a:endParaRPr lang="en-US" sz="1200" dirty="0"/>
          </a:p>
        </p:txBody>
      </p:sp>
      <p:sp>
        <p:nvSpPr>
          <p:cNvPr id="23" name="Text 20"/>
          <p:cNvSpPr txBox="1"/>
          <p:nvPr/>
        </p:nvSpPr>
        <p:spPr>
          <a:xfrm>
            <a:off x="609905" y="4735678"/>
            <a:ext cx="5334610" cy="152705"/>
          </a:xfrm>
          <a:prstGeom prst="rect">
            <a:avLst/>
          </a:prstGeom>
          <a:noFill/>
          <a:ln/>
        </p:spPr>
        <p:txBody>
          <a:bodyPr wrap="square" lIns="0" tIns="0" rIns="0" bIns="0" rtlCol="0" anchor="ctr"/>
          <a:lstStyle/>
          <a:p>
            <a:pPr algn="l" indent="0" marL="0">
              <a:buNone/>
            </a:pPr>
            <a:r>
              <a:rPr lang="en-US" sz="1200" dirty="0">
                <a:solidFill>
                  <a:srgbClr val="007BFF"/>
                </a:solidFill>
                <a:latin typeface="BIZ UDGothic" pitchFamily="34" charset="0"/>
                <a:ea typeface="BIZ UDGothic" pitchFamily="34" charset="-122"/>
                <a:cs typeface="BIZ UDGothic" pitchFamily="34" charset="-120"/>
              </a:rPr>
              <a:t>●</a:t>
            </a:r>
            <a:pPr algn="l" indent="0" marL="0">
              <a:buNone/>
            </a:pPr>
            <a:r>
              <a:rPr lang="en-US" sz="1200" dirty="0">
                <a:solidFill>
                  <a:srgbClr val="000000"/>
                </a:solidFill>
                <a:latin typeface="BIZ UDGothic" pitchFamily="34" charset="0"/>
                <a:ea typeface="BIZ UDGothic" pitchFamily="34" charset="-122"/>
                <a:cs typeface="BIZ UDGothic" pitchFamily="34" charset="-120"/>
              </a:rPr>
              <a:t> 同時施工によるコスト削減の最大化（掘削・復旧共用） </a:t>
            </a:r>
            <a:endParaRPr lang="en-US" sz="1200" dirty="0"/>
          </a:p>
        </p:txBody>
      </p:sp>
      <p:sp>
        <p:nvSpPr>
          <p:cNvPr id="24" name="Text 21"/>
          <p:cNvSpPr txBox="1"/>
          <p:nvPr/>
        </p:nvSpPr>
        <p:spPr>
          <a:xfrm>
            <a:off x="6611112" y="2247595"/>
            <a:ext cx="4934102" cy="305410"/>
          </a:xfrm>
          <a:prstGeom prst="rect">
            <a:avLst/>
          </a:prstGeom>
          <a:noFill/>
          <a:ln/>
        </p:spPr>
        <p:txBody>
          <a:bodyPr wrap="square" lIns="0" tIns="0" rIns="0" bIns="0" rtlCol="0" anchor="ctr"/>
          <a:lstStyle/>
          <a:p>
            <a:pPr algn="l" indent="0" marL="0">
              <a:buNone/>
            </a:pPr>
            <a:r>
              <a:rPr lang="en-US" sz="1600" b="1" dirty="0">
                <a:solidFill>
                  <a:srgbClr val="DC3545"/>
                </a:solidFill>
                <a:latin typeface="Noto Sans JP" pitchFamily="34" charset="0"/>
                <a:ea typeface="Noto Sans JP" pitchFamily="34" charset="-122"/>
                <a:cs typeface="Noto Sans JP" pitchFamily="34" charset="-120"/>
              </a:rPr>
              <a:t>合意が得られない場合のリスク </a:t>
            </a:r>
            <a:endParaRPr lang="en-US" sz="1600" dirty="0"/>
          </a:p>
        </p:txBody>
      </p:sp>
      <p:sp>
        <p:nvSpPr>
          <p:cNvPr id="25" name="Text 22"/>
          <p:cNvSpPr txBox="1"/>
          <p:nvPr/>
        </p:nvSpPr>
        <p:spPr>
          <a:xfrm>
            <a:off x="6324905" y="2628900"/>
            <a:ext cx="5106010" cy="457200"/>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強制性：</a:t>
            </a:r>
            <a:pPr algn="l" indent="0" marL="0">
              <a:buNone/>
            </a:pPr>
            <a:r>
              <a:rPr lang="en-US" sz="1200" dirty="0">
                <a:solidFill>
                  <a:srgbClr val="333333"/>
                </a:solidFill>
                <a:latin typeface="BIZ UDGothic" pitchFamily="34" charset="0"/>
                <a:ea typeface="BIZ UDGothic" pitchFamily="34" charset="-122"/>
                <a:cs typeface="BIZ UDGothic" pitchFamily="34" charset="-120"/>
              </a:rPr>
              <a:t>分譲マンションの共有財産のため、行政による強制執行は原則不可です。 </a:t>
            </a:r>
            <a:endParaRPr lang="en-US" sz="1200" dirty="0"/>
          </a:p>
        </p:txBody>
      </p:sp>
      <p:sp>
        <p:nvSpPr>
          <p:cNvPr id="26" name="Text 23"/>
          <p:cNvSpPr txBox="1"/>
          <p:nvPr/>
        </p:nvSpPr>
        <p:spPr>
          <a:xfrm>
            <a:off x="6324905" y="3143707"/>
            <a:ext cx="5220310"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想定結果：</a:t>
            </a:r>
            <a:endParaRPr lang="en-US" sz="1200" dirty="0"/>
          </a:p>
        </p:txBody>
      </p:sp>
      <p:pic>
        <p:nvPicPr>
          <p:cNvPr id="27" name="Image 1" descr="preencoded.png">    </p:cNvPr>
          <p:cNvPicPr>
            <a:picLocks noChangeAspect="1"/>
          </p:cNvPicPr>
          <p:nvPr/>
        </p:nvPicPr>
        <p:blipFill>
          <a:blip r:embed="rId2"/>
          <a:srcRect l="0" r="0" t="0" b="0"/>
          <a:stretch/>
        </p:blipFill>
        <p:spPr>
          <a:xfrm>
            <a:off x="6324905" y="2312518"/>
            <a:ext cx="209398" cy="209398"/>
          </a:xfrm>
          <a:prstGeom prst="rect">
            <a:avLst/>
          </a:prstGeom>
        </p:spPr>
      </p:pic>
      <p:sp>
        <p:nvSpPr>
          <p:cNvPr id="28" name="Text 24"/>
          <p:cNvSpPr txBox="1"/>
          <p:nvPr/>
        </p:nvSpPr>
        <p:spPr>
          <a:xfrm>
            <a:off x="6324905" y="3429000"/>
            <a:ext cx="5220310" cy="228600"/>
          </a:xfrm>
          <a:prstGeom prst="rect">
            <a:avLst/>
          </a:prstGeom>
          <a:noFill/>
          <a:ln/>
        </p:spPr>
        <p:txBody>
          <a:bodyPr wrap="square" lIns="0" tIns="0" rIns="0" bIns="0" rtlCol="0" anchor="ctr"/>
          <a:lstStyle/>
          <a:p>
            <a:pPr algn="l" indent="0" marL="0">
              <a:buNone/>
            </a:pPr>
            <a:r>
              <a:rPr lang="en-US" sz="1200" dirty="0">
                <a:solidFill>
                  <a:srgbClr val="DC3545"/>
                </a:solidFill>
                <a:latin typeface="BIZ UDGothic" pitchFamily="34" charset="0"/>
                <a:ea typeface="BIZ UDGothic" pitchFamily="34" charset="-122"/>
                <a:cs typeface="BIZ UDGothic" pitchFamily="34" charset="-120"/>
              </a:rPr>
              <a:t>・</a:t>
            </a:r>
            <a:pPr algn="l" indent="0" marL="0">
              <a:buNone/>
            </a:pPr>
            <a:r>
              <a:rPr lang="en-US" sz="1200" dirty="0">
                <a:solidFill>
                  <a:srgbClr val="333333"/>
                </a:solidFill>
                <a:latin typeface="BIZ UDGothic" pitchFamily="34" charset="0"/>
                <a:ea typeface="BIZ UDGothic" pitchFamily="34" charset="-122"/>
                <a:cs typeface="BIZ UDGothic" pitchFamily="34" charset="-120"/>
              </a:rPr>
              <a:t>事業は当該区間のみ凍結され、未整備のまま残置 </a:t>
            </a:r>
            <a:endParaRPr lang="en-US" sz="1200" dirty="0"/>
          </a:p>
        </p:txBody>
      </p:sp>
      <p:sp>
        <p:nvSpPr>
          <p:cNvPr id="29" name="Text 25"/>
          <p:cNvSpPr txBox="1"/>
          <p:nvPr/>
        </p:nvSpPr>
        <p:spPr>
          <a:xfrm>
            <a:off x="6324905" y="3676802"/>
            <a:ext cx="5220310" cy="228600"/>
          </a:xfrm>
          <a:prstGeom prst="rect">
            <a:avLst/>
          </a:prstGeom>
          <a:noFill/>
          <a:ln/>
        </p:spPr>
        <p:txBody>
          <a:bodyPr wrap="square" lIns="0" tIns="0" rIns="0" bIns="0" rtlCol="0" anchor="ctr"/>
          <a:lstStyle/>
          <a:p>
            <a:pPr algn="l" indent="0" marL="0">
              <a:buNone/>
            </a:pPr>
            <a:r>
              <a:rPr lang="en-US" sz="1200" dirty="0">
                <a:solidFill>
                  <a:srgbClr val="DC3545"/>
                </a:solidFill>
                <a:latin typeface="BIZ UDGothic" pitchFamily="34" charset="0"/>
                <a:ea typeface="BIZ UDGothic" pitchFamily="34" charset="-122"/>
                <a:cs typeface="BIZ UDGothic" pitchFamily="34" charset="-120"/>
              </a:rPr>
              <a:t>・</a:t>
            </a:r>
            <a:pPr algn="l" indent="0" marL="0">
              <a:buNone/>
            </a:pPr>
            <a:r>
              <a:rPr lang="en-US" sz="1200" dirty="0">
                <a:solidFill>
                  <a:srgbClr val="333333"/>
                </a:solidFill>
                <a:latin typeface="BIZ UDGothic" pitchFamily="34" charset="0"/>
                <a:ea typeface="BIZ UDGothic" pitchFamily="34" charset="-122"/>
                <a:cs typeface="BIZ UDGothic" pitchFamily="34" charset="-120"/>
              </a:rPr>
              <a:t>将来、条件が悪化した状態での再協議へ持越し </a:t>
            </a:r>
            <a:endParaRPr lang="en-US" sz="1200" dirty="0"/>
          </a:p>
        </p:txBody>
      </p:sp>
      <p:sp>
        <p:nvSpPr>
          <p:cNvPr id="30" name="Text 26"/>
          <p:cNvSpPr txBox="1"/>
          <p:nvPr/>
        </p:nvSpPr>
        <p:spPr>
          <a:xfrm>
            <a:off x="6400800" y="4209898"/>
            <a:ext cx="5144414" cy="305410"/>
          </a:xfrm>
          <a:prstGeom prst="rect">
            <a:avLst/>
          </a:prstGeom>
          <a:noFill/>
          <a:ln/>
        </p:spPr>
        <p:txBody>
          <a:bodyPr wrap="square" lIns="0" tIns="0" rIns="0" bIns="0" rtlCol="0" anchor="ctr"/>
          <a:lstStyle/>
          <a:p>
            <a:pPr algn="l" indent="0" marL="0">
              <a:buNone/>
            </a:pPr>
            <a:r>
              <a:rPr lang="en-US" sz="1600" b="1" dirty="0">
                <a:solidFill>
                  <a:srgbClr val="6C757D"/>
                </a:solidFill>
                <a:latin typeface="Noto Sans JP" pitchFamily="34" charset="0"/>
                <a:ea typeface="Noto Sans JP" pitchFamily="34" charset="-122"/>
                <a:cs typeface="Noto Sans JP" pitchFamily="34" charset="-120"/>
              </a:rPr>
              <a:t>将来への影響 </a:t>
            </a:r>
            <a:endParaRPr lang="en-US" sz="1600" dirty="0"/>
          </a:p>
        </p:txBody>
      </p:sp>
      <p:sp>
        <p:nvSpPr>
          <p:cNvPr id="31" name="Text 27"/>
          <p:cNvSpPr txBox="1"/>
          <p:nvPr/>
        </p:nvSpPr>
        <p:spPr>
          <a:xfrm>
            <a:off x="6324905" y="4591202"/>
            <a:ext cx="5220310" cy="228600"/>
          </a:xfrm>
          <a:prstGeom prst="rect">
            <a:avLst/>
          </a:prstGeom>
          <a:noFill/>
          <a:ln/>
        </p:spPr>
        <p:txBody>
          <a:bodyPr wrap="square" lIns="0" tIns="0" rIns="0" bIns="0" rtlCol="0" anchor="ctr"/>
          <a:lstStyle/>
          <a:p>
            <a:pPr algn="l" indent="0" marL="0">
              <a:buNone/>
            </a:pPr>
            <a:r>
              <a:rPr lang="en-US" sz="1200" dirty="0">
                <a:solidFill>
                  <a:srgbClr val="333333"/>
                </a:solidFill>
                <a:latin typeface="BIZ UDGothic" pitchFamily="34" charset="0"/>
                <a:ea typeface="BIZ UDGothic" pitchFamily="34" charset="-122"/>
                <a:cs typeface="BIZ UDGothic" pitchFamily="34" charset="-120"/>
              </a:rPr>
              <a:t>合意に至らず事業が凍結された場合、以下のデメリットが懸念されます。</a:t>
            </a:r>
            <a:endParaRPr lang="en-US" sz="1200" dirty="0"/>
          </a:p>
        </p:txBody>
      </p:sp>
      <p:sp>
        <p:nvSpPr>
          <p:cNvPr id="32" name="Shape 28"/>
          <p:cNvSpPr/>
          <p:nvPr/>
        </p:nvSpPr>
        <p:spPr>
          <a:xfrm>
            <a:off x="6324905" y="4914900"/>
            <a:ext cx="2438705" cy="476402"/>
          </a:xfrm>
          <a:prstGeom prst="roundRect">
            <a:avLst>
              <a:gd name="adj" fmla="val 30710"/>
            </a:avLst>
          </a:prstGeom>
          <a:solidFill>
            <a:srgbClr val="FFFFFF"/>
          </a:solidFill>
          <a:ln w="12700">
            <a:solidFill>
              <a:srgbClr val="E9ECEF"/>
            </a:solidFill>
            <a:prstDash val="solid"/>
          </a:ln>
        </p:spPr>
      </p:sp>
      <p:sp>
        <p:nvSpPr>
          <p:cNvPr id="33" name="Text 29"/>
          <p:cNvSpPr txBox="1"/>
          <p:nvPr/>
        </p:nvSpPr>
        <p:spPr>
          <a:xfrm>
            <a:off x="6448349" y="5000854"/>
            <a:ext cx="2366467" cy="143561"/>
          </a:xfrm>
          <a:prstGeom prst="rect">
            <a:avLst/>
          </a:prstGeom>
          <a:noFill/>
          <a:ln/>
        </p:spPr>
        <p:txBody>
          <a:bodyPr wrap="square" lIns="0" tIns="0" rIns="0" bIns="0" rtlCol="0" anchor="ctr"/>
          <a:lstStyle/>
          <a:p>
            <a:pPr algn="l" indent="0" marL="0">
              <a:buNone/>
            </a:pPr>
            <a:r>
              <a:rPr lang="en-US" sz="1100" b="1" dirty="0">
                <a:solidFill>
                  <a:srgbClr val="333333"/>
                </a:solidFill>
                <a:latin typeface="BIZ UDGothic" pitchFamily="34" charset="0"/>
                <a:ea typeface="BIZ UDGothic" pitchFamily="34" charset="-122"/>
                <a:cs typeface="BIZ UDGothic" pitchFamily="34" charset="-120"/>
              </a:rPr>
              <a:t>下水未接続の継続</a:t>
            </a:r>
            <a:endParaRPr lang="en-US" sz="1100" dirty="0"/>
          </a:p>
        </p:txBody>
      </p:sp>
      <p:sp>
        <p:nvSpPr>
          <p:cNvPr id="34" name="Text 30"/>
          <p:cNvSpPr txBox="1"/>
          <p:nvPr/>
        </p:nvSpPr>
        <p:spPr>
          <a:xfrm>
            <a:off x="6448349" y="5181905"/>
            <a:ext cx="2366467" cy="124358"/>
          </a:xfrm>
          <a:prstGeom prst="rect">
            <a:avLst/>
          </a:prstGeom>
          <a:noFill/>
          <a:ln/>
        </p:spPr>
        <p:txBody>
          <a:bodyPr wrap="square" lIns="0" tIns="0" rIns="0" bIns="0" rtlCol="0" anchor="ctr"/>
          <a:lstStyle/>
          <a:p>
            <a:pPr algn="l" indent="0" marL="0">
              <a:buNone/>
            </a:pPr>
            <a:r>
              <a:rPr lang="en-US" sz="900" dirty="0">
                <a:solidFill>
                  <a:srgbClr val="666666"/>
                </a:solidFill>
                <a:latin typeface="BIZ UDGothic" pitchFamily="34" charset="0"/>
                <a:ea typeface="BIZ UDGothic" pitchFamily="34" charset="-122"/>
                <a:cs typeface="BIZ UDGothic" pitchFamily="34" charset="-120"/>
              </a:rPr>
              <a:t>衛生環境の改善遅れ</a:t>
            </a:r>
            <a:endParaRPr lang="en-US" sz="900" dirty="0"/>
          </a:p>
        </p:txBody>
      </p:sp>
      <p:sp>
        <p:nvSpPr>
          <p:cNvPr id="35" name="Shape 31"/>
          <p:cNvSpPr/>
          <p:nvPr/>
        </p:nvSpPr>
        <p:spPr>
          <a:xfrm>
            <a:off x="8858707" y="4914900"/>
            <a:ext cx="2438705" cy="476402"/>
          </a:xfrm>
          <a:prstGeom prst="roundRect">
            <a:avLst>
              <a:gd name="adj" fmla="val 30710"/>
            </a:avLst>
          </a:prstGeom>
          <a:solidFill>
            <a:srgbClr val="FFFFFF"/>
          </a:solidFill>
          <a:ln w="12700">
            <a:solidFill>
              <a:srgbClr val="E9ECEF"/>
            </a:solidFill>
            <a:prstDash val="solid"/>
          </a:ln>
        </p:spPr>
      </p:sp>
      <p:sp>
        <p:nvSpPr>
          <p:cNvPr id="36" name="Text 32"/>
          <p:cNvSpPr txBox="1"/>
          <p:nvPr/>
        </p:nvSpPr>
        <p:spPr>
          <a:xfrm>
            <a:off x="8982151" y="5000854"/>
            <a:ext cx="2366467" cy="143561"/>
          </a:xfrm>
          <a:prstGeom prst="rect">
            <a:avLst/>
          </a:prstGeom>
          <a:noFill/>
          <a:ln/>
        </p:spPr>
        <p:txBody>
          <a:bodyPr wrap="square" lIns="0" tIns="0" rIns="0" bIns="0" rtlCol="0" anchor="ctr"/>
          <a:lstStyle/>
          <a:p>
            <a:pPr algn="l" indent="0" marL="0">
              <a:buNone/>
            </a:pPr>
            <a:r>
              <a:rPr lang="en-US" sz="1100" b="1" dirty="0">
                <a:solidFill>
                  <a:srgbClr val="333333"/>
                </a:solidFill>
                <a:latin typeface="BIZ UDGothic" pitchFamily="34" charset="0"/>
                <a:ea typeface="BIZ UDGothic" pitchFamily="34" charset="-122"/>
                <a:cs typeface="BIZ UDGothic" pitchFamily="34" charset="-120"/>
              </a:rPr>
              <a:t>将来コスト増</a:t>
            </a:r>
            <a:endParaRPr lang="en-US" sz="1100" dirty="0"/>
          </a:p>
        </p:txBody>
      </p:sp>
      <p:sp>
        <p:nvSpPr>
          <p:cNvPr id="37" name="Text 33"/>
          <p:cNvSpPr txBox="1"/>
          <p:nvPr/>
        </p:nvSpPr>
        <p:spPr>
          <a:xfrm>
            <a:off x="8982151" y="5181905"/>
            <a:ext cx="2366467" cy="124358"/>
          </a:xfrm>
          <a:prstGeom prst="rect">
            <a:avLst/>
          </a:prstGeom>
          <a:noFill/>
          <a:ln/>
        </p:spPr>
        <p:txBody>
          <a:bodyPr wrap="square" lIns="0" tIns="0" rIns="0" bIns="0" rtlCol="0" anchor="ctr"/>
          <a:lstStyle/>
          <a:p>
            <a:pPr algn="l" indent="0" marL="0">
              <a:buNone/>
            </a:pPr>
            <a:r>
              <a:rPr lang="en-US" sz="900" dirty="0">
                <a:solidFill>
                  <a:srgbClr val="666666"/>
                </a:solidFill>
                <a:latin typeface="BIZ UDGothic" pitchFamily="34" charset="0"/>
                <a:ea typeface="BIZ UDGothic" pitchFamily="34" charset="-122"/>
                <a:cs typeface="BIZ UDGothic" pitchFamily="34" charset="-120"/>
              </a:rPr>
              <a:t>単独施工による費用負担増</a:t>
            </a:r>
            <a:endParaRPr lang="en-US" sz="900" dirty="0"/>
          </a:p>
        </p:txBody>
      </p:sp>
      <p:sp>
        <p:nvSpPr>
          <p:cNvPr id="38" name="Shape 34"/>
          <p:cNvSpPr/>
          <p:nvPr/>
        </p:nvSpPr>
        <p:spPr>
          <a:xfrm>
            <a:off x="6324905" y="5486400"/>
            <a:ext cx="2438705" cy="476402"/>
          </a:xfrm>
          <a:prstGeom prst="roundRect">
            <a:avLst>
              <a:gd name="adj" fmla="val 30710"/>
            </a:avLst>
          </a:prstGeom>
          <a:solidFill>
            <a:srgbClr val="FFFFFF"/>
          </a:solidFill>
          <a:ln w="12700">
            <a:solidFill>
              <a:srgbClr val="E9ECEF"/>
            </a:solidFill>
            <a:prstDash val="solid"/>
          </a:ln>
        </p:spPr>
      </p:sp>
      <p:sp>
        <p:nvSpPr>
          <p:cNvPr id="39" name="Text 35"/>
          <p:cNvSpPr txBox="1"/>
          <p:nvPr/>
        </p:nvSpPr>
        <p:spPr>
          <a:xfrm>
            <a:off x="6448349" y="5572354"/>
            <a:ext cx="2366467" cy="143561"/>
          </a:xfrm>
          <a:prstGeom prst="rect">
            <a:avLst/>
          </a:prstGeom>
          <a:noFill/>
          <a:ln/>
        </p:spPr>
        <p:txBody>
          <a:bodyPr wrap="square" lIns="0" tIns="0" rIns="0" bIns="0" rtlCol="0" anchor="ctr"/>
          <a:lstStyle/>
          <a:p>
            <a:pPr algn="l" indent="0" marL="0">
              <a:buNone/>
            </a:pPr>
            <a:r>
              <a:rPr lang="en-US" sz="1100" b="1" dirty="0">
                <a:solidFill>
                  <a:srgbClr val="333333"/>
                </a:solidFill>
                <a:latin typeface="BIZ UDGothic" pitchFamily="34" charset="0"/>
                <a:ea typeface="BIZ UDGothic" pitchFamily="34" charset="-122"/>
                <a:cs typeface="BIZ UDGothic" pitchFamily="34" charset="-120"/>
              </a:rPr>
              <a:t>資産価値への影響</a:t>
            </a:r>
            <a:endParaRPr lang="en-US" sz="1100" dirty="0"/>
          </a:p>
        </p:txBody>
      </p:sp>
      <p:sp>
        <p:nvSpPr>
          <p:cNvPr id="40" name="Text 36"/>
          <p:cNvSpPr txBox="1"/>
          <p:nvPr/>
        </p:nvSpPr>
        <p:spPr>
          <a:xfrm>
            <a:off x="6448349" y="5753405"/>
            <a:ext cx="2366467" cy="124358"/>
          </a:xfrm>
          <a:prstGeom prst="rect">
            <a:avLst/>
          </a:prstGeom>
          <a:noFill/>
          <a:ln/>
        </p:spPr>
        <p:txBody>
          <a:bodyPr wrap="square" lIns="0" tIns="0" rIns="0" bIns="0" rtlCol="0" anchor="ctr"/>
          <a:lstStyle/>
          <a:p>
            <a:pPr algn="l" indent="0" marL="0">
              <a:buNone/>
            </a:pPr>
            <a:r>
              <a:rPr lang="en-US" sz="900" dirty="0">
                <a:solidFill>
                  <a:srgbClr val="666666"/>
                </a:solidFill>
                <a:latin typeface="BIZ UDGothic" pitchFamily="34" charset="0"/>
                <a:ea typeface="BIZ UDGothic" pitchFamily="34" charset="-122"/>
                <a:cs typeface="BIZ UDGothic" pitchFamily="34" charset="-120"/>
              </a:rPr>
              <a:t>インフラ未整備による評価減</a:t>
            </a:r>
            <a:endParaRPr lang="en-US" sz="900" dirty="0"/>
          </a:p>
        </p:txBody>
      </p:sp>
      <p:sp>
        <p:nvSpPr>
          <p:cNvPr id="41" name="Text 37"/>
          <p:cNvSpPr txBox="1"/>
          <p:nvPr/>
        </p:nvSpPr>
        <p:spPr>
          <a:xfrm>
            <a:off x="609905" y="6476695"/>
            <a:ext cx="4000500" cy="133502"/>
          </a:xfrm>
          <a:prstGeom prst="rect">
            <a:avLst/>
          </a:prstGeom>
          <a:noFill/>
          <a:ln/>
        </p:spPr>
        <p:txBody>
          <a:bodyPr wrap="square" lIns="0" tIns="0" rIns="0" bIns="0" rtlCol="0" anchor="ctr"/>
          <a:lstStyle/>
          <a:p>
            <a:pPr algn="l" indent="0" marL="0">
              <a:buNone/>
            </a:pPr>
            <a:r>
              <a:rPr lang="en-US" sz="1000" dirty="0">
                <a:solidFill>
                  <a:srgbClr val="333333">
                    <a:alpha val="80000"/>
                  </a:srgbClr>
                </a:solidFill>
                <a:latin typeface="BIZ UDGothic" pitchFamily="34" charset="0"/>
                <a:ea typeface="BIZ UDGothic" pitchFamily="34" charset="-122"/>
                <a:cs typeface="BIZ UDGothic" pitchFamily="34" charset="-120"/>
              </a:rPr>
              <a:t>議案第◯号 関連資料</a:t>
            </a:r>
            <a:endParaRPr lang="en-US" sz="1000" dirty="0"/>
          </a:p>
        </p:txBody>
      </p:sp>
      <p:sp>
        <p:nvSpPr>
          <p:cNvPr id="42" name="Text 38"/>
          <p:cNvSpPr txBox="1"/>
          <p:nvPr/>
        </p:nvSpPr>
        <p:spPr>
          <a:xfrm>
            <a:off x="7582205" y="6476695"/>
            <a:ext cx="4000500" cy="133502"/>
          </a:xfrm>
          <a:prstGeom prst="rect">
            <a:avLst/>
          </a:prstGeom>
          <a:noFill/>
          <a:ln/>
        </p:spPr>
        <p:txBody>
          <a:bodyPr wrap="square" lIns="0" tIns="0" rIns="0" bIns="0" rtlCol="0" anchor="ctr"/>
          <a:lstStyle/>
          <a:p>
            <a:pPr algn="r" indent="0" marL="0">
              <a:buNone/>
            </a:pPr>
            <a:r>
              <a:rPr lang="en-US" sz="1000" dirty="0">
                <a:solidFill>
                  <a:srgbClr val="333333"/>
                </a:solidFill>
                <a:latin typeface="BIZ UDGothic" pitchFamily="34" charset="0"/>
                <a:ea typeface="BIZ UDGothic" pitchFamily="34" charset="-122"/>
                <a:cs typeface="BIZ UDGothic" pitchFamily="34" charset="-120"/>
              </a:rPr>
              <a:t>管理組合総会</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sp>
        <p:nvSpPr>
          <p:cNvPr id="5" name="Shape 3"/>
          <p:cNvSpPr/>
          <p:nvPr/>
        </p:nvSpPr>
        <p:spPr>
          <a:xfrm>
            <a:off x="609905" y="5238598"/>
            <a:ext cx="5372100" cy="1429207"/>
          </a:xfrm>
          <a:prstGeom prst="roundRect">
            <a:avLst>
              <a:gd name="adj" fmla="val 3412"/>
            </a:avLst>
          </a:prstGeom>
          <a:solidFill>
            <a:srgbClr val="F8F9FA"/>
          </a:solidFill>
          <a:ln/>
        </p:spPr>
      </p:sp>
      <p:sp>
        <p:nvSpPr>
          <p:cNvPr id="6" name="Shape 4"/>
          <p:cNvSpPr/>
          <p:nvPr/>
        </p:nvSpPr>
        <p:spPr>
          <a:xfrm>
            <a:off x="609905" y="5238598"/>
            <a:ext cx="38405" cy="1429207"/>
          </a:xfrm>
          <a:prstGeom prst="roundRect">
            <a:avLst>
              <a:gd name="adj" fmla="val 126983"/>
            </a:avLst>
          </a:prstGeom>
          <a:solidFill>
            <a:srgbClr val="007BFF"/>
          </a:solidFill>
          <a:ln w="12700">
            <a:solidFill>
              <a:srgbClr val="007BFF">
                <a:alpha val="0"/>
              </a:srgbClr>
            </a:solidFill>
            <a:prstDash val="solid"/>
          </a:ln>
        </p:spPr>
      </p:sp>
      <p:sp>
        <p:nvSpPr>
          <p:cNvPr id="7" name="Shape 5"/>
          <p:cNvSpPr/>
          <p:nvPr/>
        </p:nvSpPr>
        <p:spPr>
          <a:xfrm>
            <a:off x="6248095" y="5238598"/>
            <a:ext cx="5372100" cy="1429207"/>
          </a:xfrm>
          <a:prstGeom prst="roundRect">
            <a:avLst>
              <a:gd name="adj" fmla="val 3412"/>
            </a:avLst>
          </a:prstGeom>
          <a:solidFill>
            <a:srgbClr val="F8F9FA"/>
          </a:solidFill>
          <a:ln/>
        </p:spPr>
      </p:sp>
      <p:sp>
        <p:nvSpPr>
          <p:cNvPr id="8" name="Shape 6"/>
          <p:cNvSpPr/>
          <p:nvPr/>
        </p:nvSpPr>
        <p:spPr>
          <a:xfrm>
            <a:off x="6248095" y="5238598"/>
            <a:ext cx="38405" cy="1429207"/>
          </a:xfrm>
          <a:prstGeom prst="roundRect">
            <a:avLst>
              <a:gd name="adj" fmla="val 126983"/>
            </a:avLst>
          </a:prstGeom>
          <a:solidFill>
            <a:srgbClr val="007BFF"/>
          </a:solidFill>
          <a:ln w="12700">
            <a:solidFill>
              <a:srgbClr val="007BFF">
                <a:alpha val="0"/>
              </a:srgbClr>
            </a:solidFill>
            <a:prstDash val="solid"/>
          </a:ln>
        </p:spPr>
      </p:sp>
      <p:pic>
        <p:nvPicPr>
          <p:cNvPr id="9" name="Image 0" descr="preencoded.png">    </p:cNvPr>
          <p:cNvPicPr>
            <a:picLocks noChangeAspect="1"/>
          </p:cNvPicPr>
          <p:nvPr/>
        </p:nvPicPr>
        <p:blipFill>
          <a:blip r:embed="rId1"/>
          <a:srcRect l="-133" r="-133" t="0" b="0"/>
          <a:stretch/>
        </p:blipFill>
        <p:spPr>
          <a:xfrm>
            <a:off x="609905" y="609905"/>
            <a:ext cx="171907" cy="228600"/>
          </a:xfrm>
          <a:prstGeom prst="rect">
            <a:avLst/>
          </a:prstGeom>
        </p:spPr>
      </p:pic>
      <p:sp>
        <p:nvSpPr>
          <p:cNvPr id="10" name="Text 7"/>
          <p:cNvSpPr txBox="1"/>
          <p:nvPr/>
        </p:nvSpPr>
        <p:spPr>
          <a:xfrm>
            <a:off x="990295" y="609905"/>
            <a:ext cx="2057400" cy="191110"/>
          </a:xfrm>
          <a:prstGeom prst="rect">
            <a:avLst/>
          </a:prstGeom>
          <a:noFill/>
          <a:ln/>
        </p:spPr>
        <p:txBody>
          <a:bodyPr wrap="square" lIns="0" tIns="0" rIns="0" bIns="0" rtlCol="0" anchor="ctr"/>
          <a:lstStyle/>
          <a:p>
            <a:pPr algn="l" indent="0" marL="0">
              <a:buNone/>
            </a:pPr>
            <a:r>
              <a:rPr lang="en-US" sz="1500" b="1" dirty="0">
                <a:solidFill>
                  <a:srgbClr val="333333"/>
                </a:solidFill>
                <a:latin typeface="BIZ UDGothic" pitchFamily="34" charset="0"/>
                <a:ea typeface="BIZ UDGothic" pitchFamily="34" charset="-122"/>
                <a:cs typeface="BIZ UDGothic" pitchFamily="34" charset="-120"/>
              </a:rPr>
              <a:t>総会議案書（最終版）</a:t>
            </a:r>
            <a:endParaRPr lang="en-US" sz="1500" dirty="0"/>
          </a:p>
        </p:txBody>
      </p:sp>
      <p:sp>
        <p:nvSpPr>
          <p:cNvPr id="11" name="Text 8"/>
          <p:cNvSpPr txBox="1"/>
          <p:nvPr/>
        </p:nvSpPr>
        <p:spPr>
          <a:xfrm>
            <a:off x="609905" y="1086307"/>
            <a:ext cx="5691226" cy="457200"/>
          </a:xfrm>
          <a:prstGeom prst="rect">
            <a:avLst/>
          </a:prstGeom>
          <a:noFill/>
          <a:ln/>
        </p:spPr>
        <p:txBody>
          <a:bodyPr wrap="square" lIns="0" tIns="0" rIns="0" bIns="0" rtlCol="0" anchor="ctr"/>
          <a:lstStyle/>
          <a:p>
            <a:pPr algn="l" indent="0" marL="0">
              <a:buNone/>
            </a:pPr>
            <a:r>
              <a:rPr lang="en-US" sz="3600" b="1" dirty="0">
                <a:solidFill>
                  <a:srgbClr val="333333"/>
                </a:solidFill>
                <a:latin typeface="BIZ UDGothic" pitchFamily="34" charset="0"/>
                <a:ea typeface="BIZ UDGothic" pitchFamily="34" charset="-122"/>
                <a:cs typeface="BIZ UDGothic" pitchFamily="34" charset="-120"/>
              </a:rPr>
              <a:t>リスク比較と決議事項</a:t>
            </a:r>
            <a:endParaRPr lang="en-US" sz="3600" dirty="0"/>
          </a:p>
        </p:txBody>
      </p:sp>
      <p:sp>
        <p:nvSpPr>
          <p:cNvPr id="12" name="Text 9"/>
          <p:cNvSpPr txBox="1"/>
          <p:nvPr/>
        </p:nvSpPr>
        <p:spPr>
          <a:xfrm>
            <a:off x="609905" y="1857146"/>
            <a:ext cx="11049610" cy="448056"/>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本件を実施する場合と実施しない場合のリスク比較、および本総会における決議事項の詳細を以下に整理します。資産価値向上と将来リスク回避の観点から、実施案の合理性が高いと判断されます。</a:t>
            </a:r>
            <a:endParaRPr lang="en-US" sz="1300" dirty="0"/>
          </a:p>
        </p:txBody>
      </p:sp>
      <p:sp>
        <p:nvSpPr>
          <p:cNvPr id="13" name="Text 10"/>
          <p:cNvSpPr txBox="1"/>
          <p:nvPr/>
        </p:nvSpPr>
        <p:spPr>
          <a:xfrm>
            <a:off x="609905" y="2476195"/>
            <a:ext cx="2789834" cy="277063"/>
          </a:xfrm>
          <a:prstGeom prst="rect">
            <a:avLst/>
          </a:prstGeom>
          <a:noFill/>
          <a:ln/>
        </p:spPr>
        <p:txBody>
          <a:bodyPr wrap="square" lIns="0" tIns="0" rIns="0" bIns="0" rtlCol="0" anchor="ctr"/>
          <a:lstStyle/>
          <a:p>
            <a:pPr algn="l" indent="0" marL="0">
              <a:buNone/>
            </a:pPr>
            <a:r>
              <a:rPr lang="en-US" sz="1500" b="1" dirty="0">
                <a:solidFill>
                  <a:srgbClr val="333333"/>
                </a:solidFill>
                <a:latin typeface="Noto Sans JP" pitchFamily="34" charset="0"/>
                <a:ea typeface="Noto Sans JP" pitchFamily="34" charset="-122"/>
                <a:cs typeface="Noto Sans JP" pitchFamily="34" charset="-120"/>
              </a:rPr>
              <a:t>リスク比較（実施 vs 未実施）</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09905" y="2857500"/>
          <a:ext cx="10972800" cy="1781251"/>
        </p:xfrm>
        <a:graphic>
          <a:graphicData uri="http://schemas.openxmlformats.org/drawingml/2006/table">
            <a:tbl>
              <a:tblPr/>
              <a:tblGrid>
                <a:gridCol w="2194560"/>
                <a:gridCol w="4389120"/>
                <a:gridCol w="4389120"/>
              </a:tblGrid>
              <a:tr h="356250">
                <a:tc>
                  <a:txBody>
                    <a:bodyPr/>
                    <a:lstStyle/>
                    <a:p>
                      <a:pPr algn="l" indent="0" marL="0">
                        <a:buNone/>
                      </a:pPr>
                      <a:r>
                        <a:rPr lang="en-US" sz="1200" b="1" dirty="0">
                          <a:solidFill>
                            <a:srgbClr val="FFFFFF"/>
                          </a:solidFill>
                          <a:latin typeface="BIZ UDGothic" pitchFamily="34" charset="0"/>
                          <a:ea typeface="BIZ UDGothic" pitchFamily="34" charset="-122"/>
                          <a:cs typeface="BIZ UDGothic" pitchFamily="34" charset="-120"/>
                        </a:rPr>
                        <a:t>比較項目</a:t>
                      </a:r>
                      <a:endParaRPr lang="en-US" sz="1200" dirty="0">
                        <a:latin typeface="BIZ UDGothic" charset="0"/>
                        <a:ea typeface="BIZ UDGothic" charset="0"/>
                        <a:cs typeface="BIZ UDGothic" charset="0"/>
                      </a:endParaRPr>
                    </a:p>
                  </a:txBody>
                  <a:tcPr marL="142646" marR="142646" marT="114300" marB="114300"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0" cap="flat" cmpd="sng" algn="ctr">
                      <a:solidFill>
                        <a:srgbClr val="E2E8F0"/>
                      </a:solidFill>
                      <a:prstDash val="solid"/>
                      <a:round/>
                      <a:headEnd type="none" w="med" len="med"/>
                      <a:tailEnd type="none" w="med" len="med"/>
                    </a:lnB>
                    <a:solidFill>
                      <a:srgbClr val="007BFF"/>
                    </a:solidFill>
                  </a:tcPr>
                </a:tc>
                <a:tc>
                  <a:txBody>
                    <a:bodyPr/>
                    <a:lstStyle/>
                    <a:p>
                      <a:pPr algn="l" indent="0" marL="0">
                        <a:buNone/>
                      </a:pPr>
                      <a:r>
                        <a:rPr lang="en-US" sz="1200" b="1" dirty="0">
                          <a:solidFill>
                            <a:srgbClr val="FFFFFF"/>
                          </a:solidFill>
                          <a:latin typeface="BIZ UDGothic" pitchFamily="34" charset="0"/>
                          <a:ea typeface="BIZ UDGothic" pitchFamily="34" charset="-122"/>
                          <a:cs typeface="BIZ UDGothic" pitchFamily="34" charset="-120"/>
                        </a:rPr>
                        <a:t>実施案（本提案）</a:t>
                      </a:r>
                      <a:endParaRPr lang="en-US" sz="1200" dirty="0">
                        <a:latin typeface="BIZ UDGothic" charset="0"/>
                        <a:ea typeface="BIZ UDGothic" charset="0"/>
                        <a:cs typeface="BIZ UDGothic" charset="0"/>
                      </a:endParaRPr>
                    </a:p>
                  </a:txBody>
                  <a:tcPr marL="142646" marR="142646" marT="114300" marB="114300"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0" cap="flat" cmpd="sng" algn="ctr">
                      <a:solidFill>
                        <a:srgbClr val="E2E8F0"/>
                      </a:solidFill>
                      <a:prstDash val="solid"/>
                      <a:round/>
                      <a:headEnd type="none" w="med" len="med"/>
                      <a:tailEnd type="none" w="med" len="med"/>
                    </a:lnB>
                    <a:solidFill>
                      <a:srgbClr val="007BFF"/>
                    </a:solidFill>
                  </a:tcPr>
                </a:tc>
                <a:tc>
                  <a:txBody>
                    <a:bodyPr/>
                    <a:lstStyle/>
                    <a:p>
                      <a:pPr algn="l" indent="0" marL="0">
                        <a:buNone/>
                      </a:pPr>
                      <a:r>
                        <a:rPr lang="en-US" sz="1200" b="1" dirty="0">
                          <a:solidFill>
                            <a:srgbClr val="FFFFFF"/>
                          </a:solidFill>
                          <a:latin typeface="BIZ UDGothic" pitchFamily="34" charset="0"/>
                          <a:ea typeface="BIZ UDGothic" pitchFamily="34" charset="-122"/>
                          <a:cs typeface="BIZ UDGothic" pitchFamily="34" charset="-120"/>
                        </a:rPr>
                        <a:t>未実施（現状維持）</a:t>
                      </a:r>
                      <a:endParaRPr lang="en-US" sz="1200" dirty="0">
                        <a:latin typeface="BIZ UDGothic" charset="0"/>
                        <a:ea typeface="BIZ UDGothic" charset="0"/>
                        <a:cs typeface="BIZ UDGothic" charset="0"/>
                      </a:endParaRPr>
                    </a:p>
                  </a:txBody>
                  <a:tcPr marL="142646" marR="142646" marT="114300" marB="114300"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0" cap="flat" cmpd="sng" algn="ctr">
                      <a:solidFill>
                        <a:srgbClr val="E2E8F0"/>
                      </a:solidFill>
                      <a:prstDash val="solid"/>
                      <a:round/>
                      <a:headEnd type="none" w="med" len="med"/>
                      <a:tailEnd type="none" w="med" len="med"/>
                    </a:lnB>
                    <a:solidFill>
                      <a:srgbClr val="007BFF"/>
                    </a:solidFill>
                  </a:tcPr>
                </a:tc>
              </a:tr>
              <a:tr h="356250">
                <a:tc>
                  <a:txBody>
                    <a:bodyPr/>
                    <a:lstStyle/>
                    <a:p>
                      <a:pPr indent="0" marL="0">
                        <a:buNone/>
                      </a:pPr>
                      <a:r>
                        <a:rPr lang="en-US" sz="1200" b="1" dirty="0">
                          <a:solidFill>
                            <a:srgbClr val="333333"/>
                          </a:solidFill>
                          <a:latin typeface="BIZ UDGothic" pitchFamily="34" charset="0"/>
                          <a:ea typeface="BIZ UDGothic" pitchFamily="34" charset="-122"/>
                          <a:cs typeface="BIZ UDGothic" pitchFamily="34" charset="-120"/>
                        </a:rPr>
                        <a:t>資産価値</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tcPr>
                </a:tc>
                <a:tc>
                  <a:txBody>
                    <a:bodyPr/>
                    <a:lstStyle/>
                    <a:p>
                      <a:pPr indent="0" marL="0">
                        <a:buNone/>
                      </a:pPr>
                      <a:r>
                        <a:rPr lang="en-US" sz="1200" b="1" dirty="0">
                          <a:solidFill>
                            <a:srgbClr val="007BFF"/>
                          </a:solidFill>
                          <a:latin typeface="BIZ UDGothic" pitchFamily="34" charset="0"/>
                          <a:ea typeface="BIZ UDGothic" pitchFamily="34" charset="-122"/>
                          <a:cs typeface="BIZ UDGothic" pitchFamily="34" charset="-120"/>
                        </a:rPr>
                        <a:t>約 ＋1,050万円の増加</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07BFF">
                        <a:alpha val="10000"/>
                      </a:srgbClr>
                    </a:solidFill>
                  </a:tcPr>
                </a:tc>
                <a:tc>
                  <a:txBody>
                    <a:bodyPr/>
                    <a:lstStyle/>
                    <a:p>
                      <a:pPr indent="0" marL="0">
                        <a:buNone/>
                      </a:pPr>
                      <a:r>
                        <a:rPr lang="en-US" sz="1200" dirty="0">
                          <a:solidFill>
                            <a:srgbClr val="333333"/>
                          </a:solidFill>
                          <a:latin typeface="BIZ UDGothic" pitchFamily="34" charset="0"/>
                          <a:ea typeface="BIZ UDGothic" pitchFamily="34" charset="-122"/>
                          <a:cs typeface="BIZ UDGothic" pitchFamily="34" charset="-120"/>
                        </a:rPr>
                        <a:t>変化なし（機会損失）</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tcPr>
                </a:tc>
              </a:tr>
              <a:tr h="356250">
                <a:tc>
                  <a:txBody>
                    <a:bodyPr/>
                    <a:lstStyle/>
                    <a:p>
                      <a:pPr indent="0" marL="0">
                        <a:buNone/>
                      </a:pPr>
                      <a:r>
                        <a:rPr lang="en-US" sz="1200" b="1" dirty="0">
                          <a:solidFill>
                            <a:srgbClr val="333333"/>
                          </a:solidFill>
                          <a:latin typeface="BIZ UDGothic" pitchFamily="34" charset="0"/>
                          <a:ea typeface="BIZ UDGothic" pitchFamily="34" charset="-122"/>
                          <a:cs typeface="BIZ UDGothic" pitchFamily="34" charset="-120"/>
                        </a:rPr>
                        <a:t>工事対応</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9FA"/>
                    </a:solidFill>
                  </a:tcPr>
                </a:tc>
                <a:tc>
                  <a:txBody>
                    <a:bodyPr/>
                    <a:lstStyle/>
                    <a:p>
                      <a:pPr indent="0" marL="0">
                        <a:buNone/>
                      </a:pPr>
                      <a:r>
                        <a:rPr lang="en-US" sz="1200" b="1" dirty="0">
                          <a:solidFill>
                            <a:srgbClr val="333333"/>
                          </a:solidFill>
                          <a:latin typeface="BIZ UDGothic" pitchFamily="34" charset="0"/>
                          <a:ea typeface="BIZ UDGothic" pitchFamily="34" charset="-122"/>
                          <a:cs typeface="BIZ UDGothic" pitchFamily="34" charset="-120"/>
                        </a:rPr>
                        <a:t>道路工事と一括同時施工</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9FA"/>
                    </a:solidFill>
                  </a:tcPr>
                </a:tc>
                <a:tc>
                  <a:txBody>
                    <a:bodyPr/>
                    <a:lstStyle/>
                    <a:p>
                      <a:pPr indent="0" marL="0">
                        <a:buNone/>
                      </a:pPr>
                      <a:r>
                        <a:rPr lang="en-US" sz="1200" b="1" dirty="0">
                          <a:solidFill>
                            <a:srgbClr val="333333"/>
                          </a:solidFill>
                          <a:latin typeface="BIZ UDGothic" pitchFamily="34" charset="0"/>
                          <a:ea typeface="BIZ UDGothic" pitchFamily="34" charset="-122"/>
                          <a:cs typeface="BIZ UDGothic" pitchFamily="34" charset="-120"/>
                        </a:rPr>
                        <a:t>将来、単独での分離実施が必要</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9FA"/>
                    </a:solidFill>
                  </a:tcPr>
                </a:tc>
              </a:tr>
              <a:tr h="356250">
                <a:tc>
                  <a:txBody>
                    <a:bodyPr/>
                    <a:lstStyle/>
                    <a:p>
                      <a:pPr indent="0" marL="0">
                        <a:buNone/>
                      </a:pPr>
                      <a:r>
                        <a:rPr lang="en-US" sz="1200" b="1" dirty="0">
                          <a:solidFill>
                            <a:srgbClr val="333333"/>
                          </a:solidFill>
                          <a:latin typeface="BIZ UDGothic" pitchFamily="34" charset="0"/>
                          <a:ea typeface="BIZ UDGothic" pitchFamily="34" charset="-122"/>
                          <a:cs typeface="BIZ UDGothic" pitchFamily="34" charset="-120"/>
                        </a:rPr>
                        <a:t>コスト</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tcPr>
                </a:tc>
                <a:tc>
                  <a:txBody>
                    <a:bodyPr/>
                    <a:lstStyle/>
                    <a:p>
                      <a:pPr indent="0" marL="0">
                        <a:buNone/>
                      </a:pPr>
                      <a:r>
                        <a:rPr lang="en-US" sz="1200" b="1" dirty="0">
                          <a:solidFill>
                            <a:srgbClr val="333333"/>
                          </a:solidFill>
                          <a:latin typeface="BIZ UDGothic" pitchFamily="34" charset="0"/>
                          <a:ea typeface="BIZ UDGothic" pitchFamily="34" charset="-122"/>
                          <a:cs typeface="BIZ UDGothic" pitchFamily="34" charset="-120"/>
                        </a:rPr>
                        <a:t>同時施工による大幅低減</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tcPr>
                </a:tc>
                <a:tc>
                  <a:txBody>
                    <a:bodyPr/>
                    <a:lstStyle/>
                    <a:p>
                      <a:pPr indent="0" marL="0">
                        <a:buNone/>
                      </a:pPr>
                      <a:r>
                        <a:rPr lang="en-US" sz="1200" b="1" dirty="0">
                          <a:solidFill>
                            <a:srgbClr val="333333"/>
                          </a:solidFill>
                          <a:latin typeface="BIZ UDGothic" pitchFamily="34" charset="0"/>
                          <a:ea typeface="BIZ UDGothic" pitchFamily="34" charset="-122"/>
                          <a:cs typeface="BIZ UDGothic" pitchFamily="34" charset="-120"/>
                        </a:rPr>
                        <a:t>単独発注により割高になる可能性大</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tcPr>
                </a:tc>
              </a:tr>
              <a:tr h="356250">
                <a:tc>
                  <a:txBody>
                    <a:bodyPr/>
                    <a:lstStyle/>
                    <a:p>
                      <a:pPr indent="0" marL="0">
                        <a:buNone/>
                      </a:pPr>
                      <a:r>
                        <a:rPr lang="en-US" sz="1200" b="1" dirty="0">
                          <a:solidFill>
                            <a:srgbClr val="333333"/>
                          </a:solidFill>
                          <a:latin typeface="BIZ UDGothic" pitchFamily="34" charset="0"/>
                          <a:ea typeface="BIZ UDGothic" pitchFamily="34" charset="-122"/>
                          <a:cs typeface="BIZ UDGothic" pitchFamily="34" charset="-120"/>
                        </a:rPr>
                        <a:t>住環境・状態</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0" cap="flat" cmpd="sng" algn="ctr">
                      <a:solidFill>
                        <a:srgbClr val="E2E8F0"/>
                      </a:solidFill>
                      <a:prstDash val="solid"/>
                      <a:round/>
                      <a:headEnd type="none" w="med" len="med"/>
                      <a:tailEnd type="none" w="med" len="med"/>
                    </a:lnB>
                    <a:solidFill>
                      <a:srgbClr val="F8F9FA"/>
                    </a:solidFill>
                  </a:tcPr>
                </a:tc>
                <a:tc>
                  <a:txBody>
                    <a:bodyPr/>
                    <a:lstStyle/>
                    <a:p>
                      <a:pPr indent="0" marL="0">
                        <a:buNone/>
                      </a:pPr>
                      <a:r>
                        <a:rPr lang="en-US" sz="1200" b="1" dirty="0">
                          <a:solidFill>
                            <a:srgbClr val="333333"/>
                          </a:solidFill>
                          <a:latin typeface="BIZ UDGothic" pitchFamily="34" charset="0"/>
                          <a:ea typeface="BIZ UDGothic" pitchFamily="34" charset="-122"/>
                          <a:cs typeface="BIZ UDGothic" pitchFamily="34" charset="-120"/>
                        </a:rPr>
                        <a:t>インフラ更新・住環境改善</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0" cap="flat" cmpd="sng" algn="ctr">
                      <a:solidFill>
                        <a:srgbClr val="E2E8F0"/>
                      </a:solidFill>
                      <a:prstDash val="solid"/>
                      <a:round/>
                      <a:headEnd type="none" w="med" len="med"/>
                      <a:tailEnd type="none" w="med" len="med"/>
                    </a:lnB>
                    <a:solidFill>
                      <a:srgbClr val="F8F9FA"/>
                    </a:solidFill>
                  </a:tcPr>
                </a:tc>
                <a:tc>
                  <a:txBody>
                    <a:bodyPr/>
                    <a:lstStyle/>
                    <a:p>
                      <a:pPr indent="0" marL="0">
                        <a:buNone/>
                      </a:pPr>
                      <a:r>
                        <a:rPr lang="en-US" sz="1200" dirty="0">
                          <a:solidFill>
                            <a:srgbClr val="333333"/>
                          </a:solidFill>
                          <a:latin typeface="BIZ UDGothic" pitchFamily="34" charset="0"/>
                          <a:ea typeface="BIZ UDGothic" pitchFamily="34" charset="-122"/>
                          <a:cs typeface="BIZ UDGothic" pitchFamily="34" charset="-120"/>
                        </a:rPr>
                        <a:t>現状維持（浄化槽等の老朽化進行）</a:t>
                      </a:r>
                      <a:endParaRPr lang="en-US" sz="1200" dirty="0">
                        <a:latin typeface="BIZ UDGothic" charset="0"/>
                        <a:ea typeface="BIZ UDGothic" charset="0"/>
                        <a:cs typeface="BIZ UDGothic" charset="0"/>
                      </a:endParaRPr>
                    </a:p>
                  </a:txBody>
                  <a:tcPr marL="142646" marR="142646" marT="95098" marB="95098" anchor="ctr">
                    <a:lnL w="0" cap="flat" cmpd="sng" algn="ctr">
                      <a:solidFill>
                        <a:srgbClr val="E2E8F0"/>
                      </a:solidFill>
                      <a:prstDash val="solid"/>
                      <a:round/>
                      <a:headEnd type="none" w="med" len="med"/>
                      <a:tailEnd type="none" w="med" len="med"/>
                    </a:lnL>
                    <a:lnR w="0" cap="flat" cmpd="sng" algn="ctr">
                      <a:solidFill>
                        <a:srgbClr val="E2E8F0"/>
                      </a:solidFill>
                      <a:prstDash val="solid"/>
                      <a:round/>
                      <a:headEnd type="none" w="med" len="med"/>
                      <a:tailEnd type="none" w="med" len="med"/>
                    </a:lnR>
                    <a:lnT w="0" cap="flat" cmpd="sng" algn="ctr">
                      <a:solidFill>
                        <a:srgbClr val="E2E8F0"/>
                      </a:solidFill>
                      <a:prstDash val="solid"/>
                      <a:round/>
                      <a:headEnd type="none" w="med" len="med"/>
                      <a:tailEnd type="none" w="med" len="med"/>
                    </a:lnT>
                    <a:lnB w="0" cap="flat" cmpd="sng" algn="ctr">
                      <a:solidFill>
                        <a:srgbClr val="E2E8F0"/>
                      </a:solidFill>
                      <a:prstDash val="solid"/>
                      <a:round/>
                      <a:headEnd type="none" w="med" len="med"/>
                      <a:tailEnd type="none" w="med" len="med"/>
                    </a:lnB>
                    <a:solidFill>
                      <a:srgbClr val="F8F9FA"/>
                    </a:solidFill>
                  </a:tcPr>
                </a:tc>
              </a:tr>
            </a:tbl>
          </a:graphicData>
        </a:graphic>
      </p:graphicFrame>
      <p:sp>
        <p:nvSpPr>
          <p:cNvPr id="15" name="Text 11"/>
          <p:cNvSpPr txBox="1"/>
          <p:nvPr/>
        </p:nvSpPr>
        <p:spPr>
          <a:xfrm>
            <a:off x="609905" y="4858207"/>
            <a:ext cx="838505" cy="277063"/>
          </a:xfrm>
          <a:prstGeom prst="rect">
            <a:avLst/>
          </a:prstGeom>
          <a:noFill/>
          <a:ln/>
        </p:spPr>
        <p:txBody>
          <a:bodyPr wrap="square" lIns="0" tIns="0" rIns="0" bIns="0" rtlCol="0" anchor="ctr"/>
          <a:lstStyle/>
          <a:p>
            <a:pPr algn="l" indent="0" marL="0">
              <a:buNone/>
            </a:pPr>
            <a:r>
              <a:rPr lang="en-US" sz="1500" b="1" dirty="0">
                <a:solidFill>
                  <a:srgbClr val="333333"/>
                </a:solidFill>
                <a:latin typeface="Noto Sans JP" pitchFamily="34" charset="0"/>
                <a:ea typeface="Noto Sans JP" pitchFamily="34" charset="-122"/>
                <a:cs typeface="Noto Sans JP" pitchFamily="34" charset="-120"/>
              </a:rPr>
              <a:t>決議事項</a:t>
            </a:r>
            <a:endParaRPr lang="en-US" sz="1500" dirty="0"/>
          </a:p>
        </p:txBody>
      </p:sp>
      <p:pic>
        <p:nvPicPr>
          <p:cNvPr id="16" name="Image 1" descr="preencoded.png">    </p:cNvPr>
          <p:cNvPicPr>
            <a:picLocks noChangeAspect="1"/>
          </p:cNvPicPr>
          <p:nvPr/>
        </p:nvPicPr>
        <p:blipFill>
          <a:blip r:embed="rId2"/>
          <a:srcRect l="0" r="0" t="0" b="0"/>
          <a:stretch/>
        </p:blipFill>
        <p:spPr>
          <a:xfrm>
            <a:off x="800100" y="5446166"/>
            <a:ext cx="209398" cy="209398"/>
          </a:xfrm>
          <a:prstGeom prst="rect">
            <a:avLst/>
          </a:prstGeom>
        </p:spPr>
      </p:pic>
      <p:sp>
        <p:nvSpPr>
          <p:cNvPr id="17" name="Text 12"/>
          <p:cNvSpPr txBox="1"/>
          <p:nvPr/>
        </p:nvSpPr>
        <p:spPr>
          <a:xfrm>
            <a:off x="1104595" y="5381244"/>
            <a:ext cx="1903781" cy="305410"/>
          </a:xfrm>
          <a:prstGeom prst="rect">
            <a:avLst/>
          </a:prstGeom>
          <a:noFill/>
          <a:ln/>
        </p:spPr>
        <p:txBody>
          <a:bodyPr wrap="square" lIns="0" tIns="0" rIns="0" bIns="0" rtlCol="0" anchor="ctr"/>
          <a:lstStyle/>
          <a:p>
            <a:pPr algn="l" indent="0" marL="0">
              <a:buNone/>
            </a:pPr>
            <a:r>
              <a:rPr lang="en-US" sz="1600" b="1" dirty="0">
                <a:solidFill>
                  <a:srgbClr val="007BFF"/>
                </a:solidFill>
                <a:latin typeface="Noto Sans JP" pitchFamily="34" charset="0"/>
                <a:ea typeface="Noto Sans JP" pitchFamily="34" charset="-122"/>
                <a:cs typeface="Noto Sans JP" pitchFamily="34" charset="-120"/>
              </a:rPr>
              <a:t>第1号〜第3号議案</a:t>
            </a:r>
            <a:endParaRPr lang="en-US" sz="1600" dirty="0"/>
          </a:p>
        </p:txBody>
      </p:sp>
      <p:sp>
        <p:nvSpPr>
          <p:cNvPr id="18" name="Text 13"/>
          <p:cNvSpPr txBox="1"/>
          <p:nvPr/>
        </p:nvSpPr>
        <p:spPr>
          <a:xfrm>
            <a:off x="990295" y="5762549"/>
            <a:ext cx="4953305"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1. 管理組合法人設立：</a:t>
            </a:r>
            <a:pPr algn="l" indent="0" marL="0">
              <a:buNone/>
            </a:pPr>
            <a:r>
              <a:rPr lang="en-US" sz="1200" dirty="0">
                <a:solidFill>
                  <a:srgbClr val="333333"/>
                </a:solidFill>
                <a:latin typeface="BIZ UDGothic" pitchFamily="34" charset="0"/>
                <a:ea typeface="BIZ UDGothic" pitchFamily="34" charset="-122"/>
                <a:cs typeface="BIZ UDGothic" pitchFamily="34" charset="-120"/>
              </a:rPr>
              <a:t>契約主体明確化のため</a:t>
            </a:r>
            <a:endParaRPr lang="en-US" sz="1200" dirty="0"/>
          </a:p>
        </p:txBody>
      </p:sp>
      <p:sp>
        <p:nvSpPr>
          <p:cNvPr id="19" name="Text 14"/>
          <p:cNvSpPr txBox="1"/>
          <p:nvPr/>
        </p:nvSpPr>
        <p:spPr>
          <a:xfrm>
            <a:off x="990295" y="5991149"/>
            <a:ext cx="4953305"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2. 敷地一部売却：</a:t>
            </a:r>
            <a:pPr algn="l" indent="0" marL="0">
              <a:buNone/>
            </a:pPr>
            <a:r>
              <a:rPr lang="en-US" sz="1200" dirty="0">
                <a:solidFill>
                  <a:srgbClr val="333333"/>
                </a:solidFill>
                <a:latin typeface="BIZ UDGothic" pitchFamily="34" charset="0"/>
                <a:ea typeface="BIZ UDGothic" pitchFamily="34" charset="-122"/>
                <a:cs typeface="BIZ UDGothic" pitchFamily="34" charset="-120"/>
              </a:rPr>
              <a:t>道路拡張事業への協力</a:t>
            </a:r>
            <a:endParaRPr lang="en-US" sz="1200" dirty="0"/>
          </a:p>
        </p:txBody>
      </p:sp>
      <p:sp>
        <p:nvSpPr>
          <p:cNvPr id="20" name="Text 15"/>
          <p:cNvSpPr txBox="1"/>
          <p:nvPr/>
        </p:nvSpPr>
        <p:spPr>
          <a:xfrm>
            <a:off x="990295" y="6219749"/>
            <a:ext cx="4953305"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3. 関連工事実施：</a:t>
            </a:r>
            <a:pPr algn="l" indent="0" marL="0">
              <a:buNone/>
            </a:pPr>
            <a:r>
              <a:rPr lang="en-US" sz="1200" dirty="0">
                <a:solidFill>
                  <a:srgbClr val="333333"/>
                </a:solidFill>
                <a:latin typeface="BIZ UDGothic" pitchFamily="34" charset="0"/>
                <a:ea typeface="BIZ UDGothic" pitchFamily="34" charset="-122"/>
                <a:cs typeface="BIZ UDGothic" pitchFamily="34" charset="-120"/>
              </a:rPr>
              <a:t>道路拡張対応および下水接続</a:t>
            </a:r>
            <a:endParaRPr lang="en-US" sz="1200" dirty="0"/>
          </a:p>
        </p:txBody>
      </p:sp>
      <p:pic>
        <p:nvPicPr>
          <p:cNvPr id="21" name="Image 2" descr="preencoded.png">    </p:cNvPr>
          <p:cNvPicPr>
            <a:picLocks noChangeAspect="1"/>
          </p:cNvPicPr>
          <p:nvPr/>
        </p:nvPicPr>
        <p:blipFill>
          <a:blip r:embed="rId3"/>
          <a:srcRect l="0" r="0" t="0" b="0"/>
          <a:stretch/>
        </p:blipFill>
        <p:spPr>
          <a:xfrm>
            <a:off x="6439205" y="5446166"/>
            <a:ext cx="209398" cy="209398"/>
          </a:xfrm>
          <a:prstGeom prst="rect">
            <a:avLst/>
          </a:prstGeom>
        </p:spPr>
      </p:pic>
      <p:sp>
        <p:nvSpPr>
          <p:cNvPr id="22" name="Text 16"/>
          <p:cNvSpPr txBox="1"/>
          <p:nvPr/>
        </p:nvSpPr>
        <p:spPr>
          <a:xfrm>
            <a:off x="6743700" y="5381244"/>
            <a:ext cx="1903781" cy="305410"/>
          </a:xfrm>
          <a:prstGeom prst="rect">
            <a:avLst/>
          </a:prstGeom>
          <a:noFill/>
          <a:ln/>
        </p:spPr>
        <p:txBody>
          <a:bodyPr wrap="square" lIns="0" tIns="0" rIns="0" bIns="0" rtlCol="0" anchor="ctr"/>
          <a:lstStyle/>
          <a:p>
            <a:pPr algn="l" indent="0" marL="0">
              <a:buNone/>
            </a:pPr>
            <a:r>
              <a:rPr lang="en-US" sz="1600" b="1" dirty="0">
                <a:solidFill>
                  <a:srgbClr val="007BFF"/>
                </a:solidFill>
                <a:latin typeface="Noto Sans JP" pitchFamily="34" charset="0"/>
                <a:ea typeface="Noto Sans JP" pitchFamily="34" charset="-122"/>
                <a:cs typeface="Noto Sans JP" pitchFamily="34" charset="-120"/>
              </a:rPr>
              <a:t>第4号・第5号議案</a:t>
            </a:r>
            <a:endParaRPr lang="en-US" sz="1600" dirty="0"/>
          </a:p>
        </p:txBody>
      </p:sp>
      <p:sp>
        <p:nvSpPr>
          <p:cNvPr id="23" name="Text 17"/>
          <p:cNvSpPr txBox="1"/>
          <p:nvPr/>
        </p:nvSpPr>
        <p:spPr>
          <a:xfrm>
            <a:off x="6629400" y="5762549"/>
            <a:ext cx="4953305"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4. 売却益の用途固定：</a:t>
            </a:r>
            <a:pPr algn="l" indent="0" marL="0">
              <a:buNone/>
            </a:pPr>
            <a:r>
              <a:rPr lang="en-US" sz="1200" dirty="0">
                <a:solidFill>
                  <a:srgbClr val="333333"/>
                </a:solidFill>
                <a:latin typeface="BIZ UDGothic" pitchFamily="34" charset="0"/>
                <a:ea typeface="BIZ UDGothic" pitchFamily="34" charset="-122"/>
                <a:cs typeface="BIZ UDGothic" pitchFamily="34" charset="-120"/>
              </a:rPr>
              <a:t>修繕積立金繰入（分配なし）</a:t>
            </a:r>
            <a:endParaRPr lang="en-US" sz="1200" dirty="0"/>
          </a:p>
        </p:txBody>
      </p:sp>
      <p:sp>
        <p:nvSpPr>
          <p:cNvPr id="24" name="Text 18"/>
          <p:cNvSpPr txBox="1"/>
          <p:nvPr/>
        </p:nvSpPr>
        <p:spPr>
          <a:xfrm>
            <a:off x="6629400" y="5991149"/>
            <a:ext cx="4953305" cy="228600"/>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5. 理事会への委任：</a:t>
            </a:r>
            <a:pPr algn="l" indent="0" marL="0">
              <a:buNone/>
            </a:pPr>
            <a:r>
              <a:rPr lang="en-US" sz="1200" dirty="0">
                <a:solidFill>
                  <a:srgbClr val="333333"/>
                </a:solidFill>
                <a:latin typeface="BIZ UDGothic" pitchFamily="34" charset="0"/>
                <a:ea typeface="BIZ UDGothic" pitchFamily="34" charset="-122"/>
                <a:cs typeface="BIZ UDGothic" pitchFamily="34" charset="-120"/>
              </a:rPr>
              <a:t>契約締結・工事発注・協議継続</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6476695" y="-1904695"/>
            <a:ext cx="7619695" cy="7619695"/>
          </a:xfrm>
          <a:prstGeom prst="ellipse">
            <a:avLst/>
          </a:prstGeom>
          <a:solidFill>
            <a:srgbClr val="007BFF">
              <a:alpha val="3000"/>
            </a:srgbClr>
          </a:solidFill>
          <a:ln w="12700">
            <a:solidFill>
              <a:srgbClr val="FFFFFF">
                <a:alpha val="0"/>
              </a:srgbClr>
            </a:solidFill>
            <a:prstDash val="solid"/>
          </a:ln>
        </p:spPr>
      </p:sp>
      <p:sp>
        <p:nvSpPr>
          <p:cNvPr id="5" name="Shape 3"/>
          <p:cNvSpPr/>
          <p:nvPr/>
        </p:nvSpPr>
        <p:spPr>
          <a:xfrm>
            <a:off x="609905" y="1619402"/>
            <a:ext cx="3429000" cy="4572000"/>
          </a:xfrm>
          <a:prstGeom prst="roundRect">
            <a:avLst>
              <a:gd name="adj" fmla="val 1185"/>
            </a:avLst>
          </a:prstGeom>
          <a:solidFill>
            <a:srgbClr val="F8F9FA"/>
          </a:solidFill>
          <a:ln/>
        </p:spPr>
      </p:sp>
      <p:sp>
        <p:nvSpPr>
          <p:cNvPr id="6" name="Shape 4"/>
          <p:cNvSpPr/>
          <p:nvPr/>
        </p:nvSpPr>
        <p:spPr>
          <a:xfrm>
            <a:off x="609905" y="1619402"/>
            <a:ext cx="3429000" cy="57607"/>
          </a:xfrm>
          <a:prstGeom prst="roundRect">
            <a:avLst>
              <a:gd name="adj" fmla="val 70547"/>
            </a:avLst>
          </a:prstGeom>
          <a:solidFill>
            <a:srgbClr val="007BFF"/>
          </a:solidFill>
          <a:ln w="12700">
            <a:solidFill>
              <a:srgbClr val="007BFF">
                <a:alpha val="0"/>
              </a:srgbClr>
            </a:solidFill>
            <a:prstDash val="solid"/>
          </a:ln>
        </p:spPr>
      </p:sp>
      <p:sp>
        <p:nvSpPr>
          <p:cNvPr id="7" name="Shape 5"/>
          <p:cNvSpPr/>
          <p:nvPr/>
        </p:nvSpPr>
        <p:spPr>
          <a:xfrm>
            <a:off x="4381805" y="1619402"/>
            <a:ext cx="3429000" cy="4572000"/>
          </a:xfrm>
          <a:prstGeom prst="roundRect">
            <a:avLst>
              <a:gd name="adj" fmla="val 1185"/>
            </a:avLst>
          </a:prstGeom>
          <a:solidFill>
            <a:srgbClr val="FFFFFF"/>
          </a:solidFill>
          <a:ln w="25400">
            <a:solidFill>
              <a:srgbClr val="007BFF"/>
            </a:solidFill>
            <a:prstDash val="solid"/>
          </a:ln>
        </p:spPr>
      </p:sp>
      <p:sp>
        <p:nvSpPr>
          <p:cNvPr id="8" name="Shape 6"/>
          <p:cNvSpPr/>
          <p:nvPr/>
        </p:nvSpPr>
        <p:spPr>
          <a:xfrm>
            <a:off x="8153705" y="1619402"/>
            <a:ext cx="3429000" cy="4572000"/>
          </a:xfrm>
          <a:prstGeom prst="roundRect">
            <a:avLst>
              <a:gd name="adj" fmla="val 1185"/>
            </a:avLst>
          </a:prstGeom>
          <a:solidFill>
            <a:srgbClr val="F8F9FA"/>
          </a:solidFill>
          <a:ln/>
        </p:spPr>
      </p:sp>
      <p:sp>
        <p:nvSpPr>
          <p:cNvPr id="9" name="Shape 7"/>
          <p:cNvSpPr/>
          <p:nvPr/>
        </p:nvSpPr>
        <p:spPr>
          <a:xfrm>
            <a:off x="8153705" y="1619402"/>
            <a:ext cx="3429000" cy="57607"/>
          </a:xfrm>
          <a:prstGeom prst="roundRect">
            <a:avLst>
              <a:gd name="adj" fmla="val 70547"/>
            </a:avLst>
          </a:prstGeom>
          <a:solidFill>
            <a:srgbClr val="333333"/>
          </a:solidFill>
          <a:ln w="12700">
            <a:solidFill>
              <a:srgbClr val="333333">
                <a:alpha val="0"/>
              </a:srgbClr>
            </a:solidFill>
            <a:prstDash val="solid"/>
          </a:ln>
        </p:spPr>
      </p:sp>
      <p:pic>
        <p:nvPicPr>
          <p:cNvPr id="10" name="Image 0" descr="preencoded.png">    </p:cNvPr>
          <p:cNvPicPr>
            <a:picLocks noChangeAspect="1"/>
          </p:cNvPicPr>
          <p:nvPr/>
        </p:nvPicPr>
        <p:blipFill>
          <a:blip r:embed="rId1"/>
          <a:srcRect l="0" r="0" t="-80" b="-80"/>
          <a:stretch/>
        </p:blipFill>
        <p:spPr>
          <a:xfrm>
            <a:off x="4114800" y="3619195"/>
            <a:ext cx="142646" cy="228600"/>
          </a:xfrm>
          <a:prstGeom prst="rect">
            <a:avLst/>
          </a:prstGeom>
        </p:spPr>
      </p:pic>
      <p:pic>
        <p:nvPicPr>
          <p:cNvPr id="11" name="Image 1" descr="preencoded.png">    </p:cNvPr>
          <p:cNvPicPr>
            <a:picLocks noChangeAspect="1"/>
          </p:cNvPicPr>
          <p:nvPr/>
        </p:nvPicPr>
        <p:blipFill>
          <a:blip r:embed="rId2"/>
          <a:srcRect l="0" r="0" t="-80" b="-80"/>
          <a:stretch/>
        </p:blipFill>
        <p:spPr>
          <a:xfrm>
            <a:off x="7886700" y="3619195"/>
            <a:ext cx="142646" cy="228600"/>
          </a:xfrm>
          <a:prstGeom prst="rect">
            <a:avLst/>
          </a:prstGeom>
        </p:spPr>
      </p:pic>
      <p:pic>
        <p:nvPicPr>
          <p:cNvPr id="12" name="Image 2" descr="preencoded.png">    </p:cNvPr>
          <p:cNvPicPr>
            <a:picLocks noChangeAspect="1"/>
          </p:cNvPicPr>
          <p:nvPr/>
        </p:nvPicPr>
        <p:blipFill>
          <a:blip r:embed="rId3"/>
          <a:srcRect l="-133" r="-133" t="0" b="0"/>
          <a:stretch/>
        </p:blipFill>
        <p:spPr>
          <a:xfrm>
            <a:off x="609905" y="304495"/>
            <a:ext cx="171907" cy="228600"/>
          </a:xfrm>
          <a:prstGeom prst="rect">
            <a:avLst/>
          </a:prstGeom>
        </p:spPr>
      </p:pic>
      <p:sp>
        <p:nvSpPr>
          <p:cNvPr id="13" name="Text 8"/>
          <p:cNvSpPr txBox="1"/>
          <p:nvPr/>
        </p:nvSpPr>
        <p:spPr>
          <a:xfrm>
            <a:off x="990295" y="304495"/>
            <a:ext cx="4000500" cy="286207"/>
          </a:xfrm>
          <a:prstGeom prst="rect">
            <a:avLst/>
          </a:prstGeom>
          <a:noFill/>
          <a:ln/>
        </p:spPr>
        <p:txBody>
          <a:bodyPr wrap="square" lIns="0" tIns="0" rIns="0" bIns="0" rtlCol="0" anchor="ctr"/>
          <a:lstStyle/>
          <a:p>
            <a:pPr algn="l" indent="0" marL="0">
              <a:buNone/>
            </a:pPr>
            <a:r>
              <a:rPr lang="en-US" sz="1500" b="1" dirty="0">
                <a:solidFill>
                  <a:srgbClr val="333333"/>
                </a:solidFill>
                <a:latin typeface="BIZ UDGothic" pitchFamily="34" charset="0"/>
                <a:ea typeface="BIZ UDGothic" pitchFamily="34" charset="-122"/>
                <a:cs typeface="BIZ UDGothic" pitchFamily="34" charset="-120"/>
              </a:rPr>
              <a:t>管理組合総会 議案第◯号</a:t>
            </a:r>
            <a:endParaRPr lang="en-US" sz="1500" dirty="0"/>
          </a:p>
        </p:txBody>
      </p:sp>
      <p:sp>
        <p:nvSpPr>
          <p:cNvPr id="14" name="Text 9"/>
          <p:cNvSpPr txBox="1"/>
          <p:nvPr/>
        </p:nvSpPr>
        <p:spPr>
          <a:xfrm>
            <a:off x="609905" y="761695"/>
            <a:ext cx="11278210" cy="457200"/>
          </a:xfrm>
          <a:prstGeom prst="rect">
            <a:avLst/>
          </a:prstGeom>
          <a:noFill/>
          <a:ln/>
        </p:spPr>
        <p:txBody>
          <a:bodyPr wrap="square" lIns="0" tIns="0" rIns="0" bIns="0" rtlCol="0" anchor="ctr"/>
          <a:lstStyle/>
          <a:p>
            <a:pPr algn="l" indent="0" marL="0">
              <a:buNone/>
            </a:pPr>
            <a:r>
              <a:rPr lang="en-US" sz="3600" b="1" spc="150" kern="0" dirty="0">
                <a:solidFill>
                  <a:srgbClr val="333333"/>
                </a:solidFill>
                <a:latin typeface="BIZ UDGothic" pitchFamily="34" charset="0"/>
                <a:ea typeface="BIZ UDGothic" pitchFamily="34" charset="-122"/>
                <a:cs typeface="BIZ UDGothic" pitchFamily="34" charset="-120"/>
              </a:rPr>
              <a:t>決議要件と結論</a:t>
            </a:r>
            <a:endParaRPr lang="en-US" sz="3600" dirty="0"/>
          </a:p>
        </p:txBody>
      </p:sp>
      <p:sp>
        <p:nvSpPr>
          <p:cNvPr id="15" name="Text 10"/>
          <p:cNvSpPr txBox="1"/>
          <p:nvPr/>
        </p:nvSpPr>
        <p:spPr>
          <a:xfrm>
            <a:off x="705002" y="1809598"/>
            <a:ext cx="3238805" cy="342900"/>
          </a:xfrm>
          <a:prstGeom prst="rect">
            <a:avLst/>
          </a:prstGeom>
          <a:noFill/>
          <a:ln/>
        </p:spPr>
        <p:txBody>
          <a:bodyPr wrap="square" lIns="0" tIns="0" rIns="0" bIns="0" rtlCol="0" anchor="ctr"/>
          <a:lstStyle/>
          <a:p>
            <a:pPr algn="ctr" indent="0" marL="0">
              <a:buNone/>
            </a:pPr>
            <a:r>
              <a:rPr lang="en-US" sz="1800" b="1" dirty="0">
                <a:solidFill>
                  <a:srgbClr val="007BFF"/>
                </a:solidFill>
                <a:latin typeface="BIZ UDGothic" pitchFamily="34" charset="0"/>
                <a:ea typeface="BIZ UDGothic" pitchFamily="34" charset="-122"/>
                <a:cs typeface="BIZ UDGothic" pitchFamily="34" charset="-120"/>
              </a:rPr>
              <a:t>1. 決議要件</a:t>
            </a:r>
            <a:endParaRPr lang="en-US" sz="1800" dirty="0"/>
          </a:p>
        </p:txBody>
      </p:sp>
      <p:sp>
        <p:nvSpPr>
          <p:cNvPr id="16" name="Text 11"/>
          <p:cNvSpPr txBox="1"/>
          <p:nvPr/>
        </p:nvSpPr>
        <p:spPr>
          <a:xfrm>
            <a:off x="800100" y="2286000"/>
            <a:ext cx="3238805" cy="247802"/>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特別決議（区分所有法・規約）</a:t>
            </a:r>
            <a:endParaRPr lang="en-US" sz="1200" dirty="0"/>
          </a:p>
        </p:txBody>
      </p:sp>
      <p:sp>
        <p:nvSpPr>
          <p:cNvPr id="17" name="Text 12"/>
          <p:cNvSpPr txBox="1"/>
          <p:nvPr/>
        </p:nvSpPr>
        <p:spPr>
          <a:xfrm>
            <a:off x="800100" y="2644445"/>
            <a:ext cx="3124505" cy="495605"/>
          </a:xfrm>
          <a:prstGeom prst="rect">
            <a:avLst/>
          </a:prstGeom>
          <a:noFill/>
          <a:ln/>
        </p:spPr>
        <p:txBody>
          <a:bodyPr wrap="square" lIns="0" tIns="0" rIns="0" bIns="0" rtlCol="0" anchor="ctr"/>
          <a:lstStyle/>
          <a:p>
            <a:pPr algn="l" indent="0" marL="0">
              <a:buNone/>
            </a:pPr>
            <a:r>
              <a:rPr lang="en-US" sz="1200" dirty="0">
                <a:solidFill>
                  <a:srgbClr val="007BFF"/>
                </a:solidFill>
                <a:latin typeface="BIZ UDGothic" pitchFamily="34" charset="0"/>
                <a:ea typeface="BIZ UDGothic" pitchFamily="34" charset="-122"/>
                <a:cs typeface="BIZ UDGothic" pitchFamily="34" charset="-120"/>
              </a:rPr>
              <a:t>●</a:t>
            </a:r>
            <a:pPr algn="l" indent="0" marL="0">
              <a:buNone/>
            </a:pPr>
            <a:r>
              <a:rPr lang="en-US" sz="1200" dirty="0">
                <a:solidFill>
                  <a:srgbClr val="333333"/>
                </a:solidFill>
                <a:latin typeface="BIZ UDGothic" pitchFamily="34" charset="0"/>
                <a:ea typeface="BIZ UDGothic" pitchFamily="34" charset="-122"/>
                <a:cs typeface="BIZ UDGothic" pitchFamily="34" charset="-120"/>
              </a:rPr>
              <a:t>組合員総数および議決権総数の各3/4以上の賛成が必要</a:t>
            </a:r>
            <a:endParaRPr lang="en-US" sz="1200" dirty="0"/>
          </a:p>
        </p:txBody>
      </p:sp>
      <p:sp>
        <p:nvSpPr>
          <p:cNvPr id="18" name="Text 13"/>
          <p:cNvSpPr txBox="1"/>
          <p:nvPr/>
        </p:nvSpPr>
        <p:spPr>
          <a:xfrm>
            <a:off x="800100" y="3226918"/>
            <a:ext cx="3124505" cy="495605"/>
          </a:xfrm>
          <a:prstGeom prst="rect">
            <a:avLst/>
          </a:prstGeom>
          <a:noFill/>
          <a:ln/>
        </p:spPr>
        <p:txBody>
          <a:bodyPr wrap="square" lIns="0" tIns="0" rIns="0" bIns="0" rtlCol="0" anchor="ctr"/>
          <a:lstStyle/>
          <a:p>
            <a:pPr algn="l" indent="0" marL="0">
              <a:buNone/>
            </a:pPr>
            <a:r>
              <a:rPr lang="en-US" sz="1200" dirty="0">
                <a:solidFill>
                  <a:srgbClr val="007BFF"/>
                </a:solidFill>
                <a:latin typeface="BIZ UDGothic" pitchFamily="34" charset="0"/>
                <a:ea typeface="BIZ UDGothic" pitchFamily="34" charset="-122"/>
                <a:cs typeface="BIZ UDGothic" pitchFamily="34" charset="-120"/>
              </a:rPr>
              <a:t>●</a:t>
            </a:r>
            <a:pPr algn="l" indent="0" marL="0">
              <a:buNone/>
            </a:pPr>
            <a:r>
              <a:rPr lang="en-US" sz="1200" dirty="0">
                <a:solidFill>
                  <a:srgbClr val="333333"/>
                </a:solidFill>
                <a:latin typeface="BIZ UDGothic" pitchFamily="34" charset="0"/>
                <a:ea typeface="BIZ UDGothic" pitchFamily="34" charset="-122"/>
                <a:cs typeface="BIZ UDGothic" pitchFamily="34" charset="-120"/>
              </a:rPr>
              <a:t>議案・図面・見積・補償根拠資料の提示と説明責任の履行</a:t>
            </a:r>
            <a:endParaRPr lang="en-US" sz="1200" dirty="0"/>
          </a:p>
        </p:txBody>
      </p:sp>
      <p:sp>
        <p:nvSpPr>
          <p:cNvPr id="19" name="Text 14"/>
          <p:cNvSpPr txBox="1"/>
          <p:nvPr/>
        </p:nvSpPr>
        <p:spPr>
          <a:xfrm>
            <a:off x="800100" y="3809390"/>
            <a:ext cx="3124505" cy="495605"/>
          </a:xfrm>
          <a:prstGeom prst="rect">
            <a:avLst/>
          </a:prstGeom>
          <a:noFill/>
          <a:ln/>
        </p:spPr>
        <p:txBody>
          <a:bodyPr wrap="square" lIns="0" tIns="0" rIns="0" bIns="0" rtlCol="0" anchor="ctr"/>
          <a:lstStyle/>
          <a:p>
            <a:pPr algn="l" indent="0" marL="0">
              <a:buNone/>
            </a:pPr>
            <a:r>
              <a:rPr lang="en-US" sz="1200" dirty="0">
                <a:solidFill>
                  <a:srgbClr val="007BFF"/>
                </a:solidFill>
                <a:latin typeface="BIZ UDGothic" pitchFamily="34" charset="0"/>
                <a:ea typeface="BIZ UDGothic" pitchFamily="34" charset="-122"/>
                <a:cs typeface="BIZ UDGothic" pitchFamily="34" charset="-120"/>
              </a:rPr>
              <a:t>●</a:t>
            </a:r>
            <a:pPr algn="l" indent="0" marL="0">
              <a:buNone/>
            </a:pPr>
            <a:r>
              <a:rPr lang="en-US" sz="1200" dirty="0">
                <a:solidFill>
                  <a:srgbClr val="333333"/>
                </a:solidFill>
                <a:latin typeface="BIZ UDGothic" pitchFamily="34" charset="0"/>
                <a:ea typeface="BIZ UDGothic" pitchFamily="34" charset="-122"/>
                <a:cs typeface="BIZ UDGothic" pitchFamily="34" charset="-120"/>
              </a:rPr>
              <a:t>管理組合法人設立に係る定款案・代表者選任・登記手続計画の明示</a:t>
            </a:r>
            <a:endParaRPr lang="en-US" sz="1200" dirty="0"/>
          </a:p>
        </p:txBody>
      </p:sp>
      <p:sp>
        <p:nvSpPr>
          <p:cNvPr id="20" name="Shape 15"/>
          <p:cNvSpPr/>
          <p:nvPr/>
        </p:nvSpPr>
        <p:spPr>
          <a:xfrm>
            <a:off x="800100" y="4487875"/>
            <a:ext cx="3047695" cy="857707"/>
          </a:xfrm>
          <a:prstGeom prst="roundRect">
            <a:avLst>
              <a:gd name="adj" fmla="val 9476"/>
            </a:avLst>
          </a:prstGeom>
          <a:solidFill>
            <a:srgbClr val="007BFF">
              <a:alpha val="10000"/>
            </a:srgbClr>
          </a:solidFill>
          <a:ln w="12700">
            <a:solidFill>
              <a:srgbClr val="FFFFFF">
                <a:alpha val="0"/>
              </a:srgbClr>
            </a:solidFill>
            <a:prstDash val="solid"/>
          </a:ln>
        </p:spPr>
      </p:sp>
      <p:sp>
        <p:nvSpPr>
          <p:cNvPr id="21" name="Text 16"/>
          <p:cNvSpPr txBox="1"/>
          <p:nvPr/>
        </p:nvSpPr>
        <p:spPr>
          <a:xfrm>
            <a:off x="800100" y="4487875"/>
            <a:ext cx="3124505" cy="857707"/>
          </a:xfrm>
          <a:prstGeom prst="rect">
            <a:avLst/>
          </a:prstGeom>
          <a:solidFill>
            <a:srgbClr val="FFFFFF">
              <a:alpha val="0"/>
            </a:srgbClr>
          </a:solidFill>
          <a:ln>
            <a:solidFill>
              <a:srgbClr val="FFFFFF">
                <a:alpha val="0"/>
              </a:srgbClr>
            </a:solidFill>
          </a:ln>
        </p:spPr>
        <p:txBody>
          <a:bodyPr wrap="square" lIns="101600" tIns="101600" rIns="101600" bIns="101600" rtlCol="0" anchor="ctr"/>
          <a:lstStyle/>
          <a:p>
            <a:pPr algn="l" indent="0" marL="0">
              <a:buNone/>
            </a:pPr>
            <a:r>
              <a:rPr lang="en-US" sz="1000" dirty="0">
                <a:solidFill>
                  <a:srgbClr val="666666"/>
                </a:solidFill>
                <a:latin typeface="BIZ UDGothic" pitchFamily="34" charset="0"/>
                <a:ea typeface="BIZ UDGothic" pitchFamily="34" charset="-122"/>
                <a:cs typeface="BIZ UDGothic" pitchFamily="34" charset="-120"/>
              </a:rPr>
              <a:t>※敷地の一部売却および法人設立は重要事項のため、通常の過半数決議よりも厳しい要件が適用されます。</a:t>
            </a:r>
            <a:endParaRPr lang="en-US" sz="1000" dirty="0"/>
          </a:p>
        </p:txBody>
      </p:sp>
      <p:sp>
        <p:nvSpPr>
          <p:cNvPr id="22" name="Text 17"/>
          <p:cNvSpPr txBox="1"/>
          <p:nvPr/>
        </p:nvSpPr>
        <p:spPr>
          <a:xfrm>
            <a:off x="4476902" y="1809598"/>
            <a:ext cx="3238805" cy="342900"/>
          </a:xfrm>
          <a:prstGeom prst="rect">
            <a:avLst/>
          </a:prstGeom>
          <a:noFill/>
          <a:ln/>
        </p:spPr>
        <p:txBody>
          <a:bodyPr wrap="square" lIns="0" tIns="0" rIns="0" bIns="0" rtlCol="0" anchor="ctr"/>
          <a:lstStyle/>
          <a:p>
            <a:pPr algn="ctr" indent="0" marL="0">
              <a:buNone/>
            </a:pPr>
            <a:r>
              <a:rPr lang="en-US" sz="1800" b="1" dirty="0">
                <a:solidFill>
                  <a:srgbClr val="333333"/>
                </a:solidFill>
                <a:latin typeface="BIZ UDGothic" pitchFamily="34" charset="0"/>
                <a:ea typeface="BIZ UDGothic" pitchFamily="34" charset="-122"/>
                <a:cs typeface="BIZ UDGothic" pitchFamily="34" charset="-120"/>
              </a:rPr>
              <a:t>2. 結論（本件の価値）</a:t>
            </a:r>
            <a:endParaRPr lang="en-US" sz="1800" dirty="0"/>
          </a:p>
        </p:txBody>
      </p:sp>
      <p:sp>
        <p:nvSpPr>
          <p:cNvPr id="23" name="Shape 18"/>
          <p:cNvSpPr/>
          <p:nvPr/>
        </p:nvSpPr>
        <p:spPr>
          <a:xfrm>
            <a:off x="4572000" y="2581351"/>
            <a:ext cx="3047695" cy="9144"/>
          </a:xfrm>
          <a:prstGeom prst="rect">
            <a:avLst/>
          </a:prstGeom>
          <a:solidFill>
            <a:srgbClr val="E5E7EB"/>
          </a:solidFill>
          <a:ln w="12700">
            <a:solidFill>
              <a:srgbClr val="E5E7EB">
                <a:alpha val="0"/>
              </a:srgbClr>
            </a:solidFill>
            <a:prstDash val="solid"/>
          </a:ln>
        </p:spPr>
      </p:sp>
      <p:sp>
        <p:nvSpPr>
          <p:cNvPr id="24" name="Text 19"/>
          <p:cNvSpPr txBox="1"/>
          <p:nvPr/>
        </p:nvSpPr>
        <p:spPr>
          <a:xfrm>
            <a:off x="4572000" y="2286000"/>
            <a:ext cx="3238805" cy="248717"/>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200" b="1" dirty="0">
                <a:solidFill>
                  <a:srgbClr val="007BFF"/>
                </a:solidFill>
                <a:latin typeface="BIZ UDGothic" pitchFamily="34" charset="0"/>
                <a:ea typeface="BIZ UDGothic" pitchFamily="34" charset="-122"/>
                <a:cs typeface="BIZ UDGothic" pitchFamily="34" charset="-120"/>
              </a:rPr>
              <a:t>3つの主要メリット</a:t>
            </a:r>
            <a:endParaRPr lang="en-US" sz="1200" dirty="0"/>
          </a:p>
        </p:txBody>
      </p:sp>
      <p:sp>
        <p:nvSpPr>
          <p:cNvPr id="25" name="Text 20"/>
          <p:cNvSpPr txBox="1"/>
          <p:nvPr/>
        </p:nvSpPr>
        <p:spPr>
          <a:xfrm>
            <a:off x="4572000" y="2681935"/>
            <a:ext cx="3238805" cy="247802"/>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① 住民負担ゼロ</a:t>
            </a:r>
            <a:endParaRPr lang="en-US" sz="1200" dirty="0"/>
          </a:p>
        </p:txBody>
      </p:sp>
      <p:sp>
        <p:nvSpPr>
          <p:cNvPr id="26" name="Text 21"/>
          <p:cNvSpPr txBox="1"/>
          <p:nvPr/>
        </p:nvSpPr>
        <p:spPr>
          <a:xfrm>
            <a:off x="4572000" y="2945282"/>
            <a:ext cx="3124505" cy="467258"/>
          </a:xfrm>
          <a:prstGeom prst="rect">
            <a:avLst/>
          </a:prstGeom>
          <a:noFill/>
          <a:ln/>
        </p:spPr>
        <p:txBody>
          <a:bodyPr wrap="square" lIns="0" tIns="0" rIns="0" bIns="0" rtlCol="0" anchor="ctr"/>
          <a:lstStyle/>
          <a:p>
            <a:pPr algn="l" indent="0" marL="0">
              <a:buNone/>
            </a:pPr>
            <a:r>
              <a:rPr lang="en-US" sz="1100" dirty="0">
                <a:solidFill>
                  <a:srgbClr val="333333"/>
                </a:solidFill>
                <a:latin typeface="BIZ UDGothic" pitchFamily="34" charset="0"/>
                <a:ea typeface="BIZ UDGothic" pitchFamily="34" charset="-122"/>
                <a:cs typeface="BIZ UDGothic" pitchFamily="34" charset="-120"/>
              </a:rPr>
              <a:t>一時金徴収なしで、将来必須の工事を前倒しで実現可能</a:t>
            </a:r>
            <a:endParaRPr lang="en-US" sz="1100" dirty="0"/>
          </a:p>
        </p:txBody>
      </p:sp>
      <p:sp>
        <p:nvSpPr>
          <p:cNvPr id="27" name="Text 22"/>
          <p:cNvSpPr txBox="1"/>
          <p:nvPr/>
        </p:nvSpPr>
        <p:spPr>
          <a:xfrm>
            <a:off x="4572000" y="3503066"/>
            <a:ext cx="3238805" cy="247802"/>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② 資産価値の向上</a:t>
            </a:r>
            <a:endParaRPr lang="en-US" sz="1200" dirty="0"/>
          </a:p>
        </p:txBody>
      </p:sp>
      <p:sp>
        <p:nvSpPr>
          <p:cNvPr id="28" name="Text 23"/>
          <p:cNvSpPr txBox="1"/>
          <p:nvPr/>
        </p:nvSpPr>
        <p:spPr>
          <a:xfrm>
            <a:off x="4572000" y="3766414"/>
            <a:ext cx="3124505" cy="467258"/>
          </a:xfrm>
          <a:prstGeom prst="rect">
            <a:avLst/>
          </a:prstGeom>
          <a:noFill/>
          <a:ln/>
        </p:spPr>
        <p:txBody>
          <a:bodyPr wrap="square" lIns="0" tIns="0" rIns="0" bIns="0" rtlCol="0" anchor="ctr"/>
          <a:lstStyle/>
          <a:p>
            <a:pPr algn="l" indent="0" marL="0">
              <a:buNone/>
            </a:pPr>
            <a:r>
              <a:rPr lang="en-US" sz="1100" dirty="0">
                <a:solidFill>
                  <a:srgbClr val="333333"/>
                </a:solidFill>
                <a:latin typeface="BIZ UDGothic" pitchFamily="34" charset="0"/>
                <a:ea typeface="BIZ UDGothic" pitchFamily="34" charset="-122"/>
                <a:cs typeface="BIZ UDGothic" pitchFamily="34" charset="-120"/>
              </a:rPr>
              <a:t>マンション全体で約+1,000万円の資産増（標準ケース試算）</a:t>
            </a:r>
            <a:endParaRPr lang="en-US" sz="1100" dirty="0"/>
          </a:p>
        </p:txBody>
      </p:sp>
      <p:sp>
        <p:nvSpPr>
          <p:cNvPr id="29" name="Text 24"/>
          <p:cNvSpPr txBox="1"/>
          <p:nvPr/>
        </p:nvSpPr>
        <p:spPr>
          <a:xfrm>
            <a:off x="4572000" y="4324198"/>
            <a:ext cx="3238805" cy="247802"/>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③ 将来リスクの回避</a:t>
            </a:r>
            <a:endParaRPr lang="en-US" sz="1200" dirty="0"/>
          </a:p>
        </p:txBody>
      </p:sp>
      <p:sp>
        <p:nvSpPr>
          <p:cNvPr id="30" name="Text 25"/>
          <p:cNvSpPr txBox="1"/>
          <p:nvPr/>
        </p:nvSpPr>
        <p:spPr>
          <a:xfrm>
            <a:off x="4572000" y="4587545"/>
            <a:ext cx="3124505" cy="467258"/>
          </a:xfrm>
          <a:prstGeom prst="rect">
            <a:avLst/>
          </a:prstGeom>
          <a:noFill/>
          <a:ln/>
        </p:spPr>
        <p:txBody>
          <a:bodyPr wrap="square" lIns="0" tIns="0" rIns="0" bIns="0" rtlCol="0" anchor="ctr"/>
          <a:lstStyle/>
          <a:p>
            <a:pPr algn="l" indent="0" marL="0">
              <a:buNone/>
            </a:pPr>
            <a:r>
              <a:rPr lang="en-US" sz="1100" dirty="0">
                <a:solidFill>
                  <a:srgbClr val="333333"/>
                </a:solidFill>
                <a:latin typeface="BIZ UDGothic" pitchFamily="34" charset="0"/>
                <a:ea typeface="BIZ UDGothic" pitchFamily="34" charset="-122"/>
                <a:cs typeface="BIZ UDGothic" pitchFamily="34" charset="-120"/>
              </a:rPr>
              <a:t>単独施工時の高コスト・長期化リスクを回避し、インフラを刷新</a:t>
            </a:r>
            <a:endParaRPr lang="en-US" sz="1100" dirty="0"/>
          </a:p>
        </p:txBody>
      </p:sp>
      <p:sp>
        <p:nvSpPr>
          <p:cNvPr id="31" name="Text 26"/>
          <p:cNvSpPr txBox="1"/>
          <p:nvPr/>
        </p:nvSpPr>
        <p:spPr>
          <a:xfrm>
            <a:off x="4533595" y="5146243"/>
            <a:ext cx="3124505" cy="734263"/>
          </a:xfrm>
          <a:prstGeom prst="rect">
            <a:avLst/>
          </a:prstGeom>
          <a:noFill/>
          <a:ln w="25400">
            <a:solidFill>
              <a:srgbClr val="007BFF"/>
            </a:solidFill>
          </a:ln>
        </p:spPr>
        <p:txBody>
          <a:bodyPr wrap="square" lIns="76200" tIns="76200" rIns="76200" bIns="76200" rtlCol="0" anchor="ctr"/>
          <a:lstStyle/>
          <a:p>
            <a:pPr algn="ctr" indent="0" marL="0">
              <a:buNone/>
            </a:pPr>
            <a:r>
              <a:rPr lang="en-US" sz="800" b="1" dirty="0">
                <a:solidFill>
                  <a:srgbClr val="007BFF"/>
                </a:solidFill>
                <a:latin typeface="BIZ UDGothic" pitchFamily="34" charset="0"/>
                <a:ea typeface="BIZ UDGothic" pitchFamily="34" charset="-122"/>
                <a:cs typeface="BIZ UDGothic" pitchFamily="34" charset="-120"/>
              </a:rPr>
              <a:t> 財務・維持管理・資産価値の</a:t>
            </a:r>
            <a:pPr algn="ctr" indent="0" marL="0">
              <a:buNone/>
            </a:pPr>
            <a:endParaRPr lang="en-US" sz="1300" dirty="0"/>
          </a:p>
          <a:p>
            <a:pPr algn="ctr" indent="0" marL="0">
              <a:buNone/>
            </a:pPr>
            <a:r>
              <a:rPr lang="en-US" sz="800" b="1" dirty="0">
                <a:solidFill>
                  <a:srgbClr val="007BFF"/>
                </a:solidFill>
                <a:latin typeface="BIZ UDGothic" pitchFamily="34" charset="0"/>
                <a:ea typeface="BIZ UDGothic" pitchFamily="34" charset="-122"/>
                <a:cs typeface="BIZ UDGothic" pitchFamily="34" charset="-120"/>
              </a:rPr>
              <a:t>観点で実施が合理的 </a:t>
            </a:r>
            <a:endParaRPr lang="en-US" sz="1300" dirty="0"/>
          </a:p>
        </p:txBody>
      </p:sp>
      <p:sp>
        <p:nvSpPr>
          <p:cNvPr id="32" name="Text 27"/>
          <p:cNvSpPr txBox="1"/>
          <p:nvPr/>
        </p:nvSpPr>
        <p:spPr>
          <a:xfrm>
            <a:off x="8248802" y="1809598"/>
            <a:ext cx="3238805" cy="342900"/>
          </a:xfrm>
          <a:prstGeom prst="rect">
            <a:avLst/>
          </a:prstGeom>
          <a:noFill/>
          <a:ln/>
        </p:spPr>
        <p:txBody>
          <a:bodyPr wrap="square" lIns="0" tIns="0" rIns="0" bIns="0" rtlCol="0" anchor="ctr"/>
          <a:lstStyle/>
          <a:p>
            <a:pPr algn="ctr" indent="0" marL="0">
              <a:buNone/>
            </a:pPr>
            <a:r>
              <a:rPr lang="en-US" sz="1800" b="1" dirty="0">
                <a:solidFill>
                  <a:srgbClr val="333333"/>
                </a:solidFill>
                <a:latin typeface="BIZ UDGothic" pitchFamily="34" charset="0"/>
                <a:ea typeface="BIZ UDGothic" pitchFamily="34" charset="-122"/>
                <a:cs typeface="BIZ UDGothic" pitchFamily="34" charset="-120"/>
              </a:rPr>
              <a:t>3. 承認後のステップ</a:t>
            </a:r>
            <a:endParaRPr lang="en-US" sz="1800" dirty="0"/>
          </a:p>
        </p:txBody>
      </p:sp>
      <p:sp>
        <p:nvSpPr>
          <p:cNvPr id="33" name="Text 28"/>
          <p:cNvSpPr txBox="1"/>
          <p:nvPr/>
        </p:nvSpPr>
        <p:spPr>
          <a:xfrm>
            <a:off x="8343900" y="2286000"/>
            <a:ext cx="3238805" cy="247802"/>
          </a:xfrm>
          <a:prstGeom prst="rect">
            <a:avLst/>
          </a:prstGeom>
          <a:noFill/>
          <a:ln/>
        </p:spPr>
        <p:txBody>
          <a:bodyPr wrap="square" lIns="0" tIns="0" rIns="0" bIns="0" rtlCol="0" anchor="ctr"/>
          <a:lstStyle/>
          <a:p>
            <a:pPr algn="l" indent="0" marL="0">
              <a:buNone/>
            </a:pPr>
            <a:r>
              <a:rPr lang="en-US" sz="1200" b="1" dirty="0">
                <a:solidFill>
                  <a:srgbClr val="333333"/>
                </a:solidFill>
                <a:latin typeface="BIZ UDGothic" pitchFamily="34" charset="0"/>
                <a:ea typeface="BIZ UDGothic" pitchFamily="34" charset="-122"/>
                <a:cs typeface="BIZ UDGothic" pitchFamily="34" charset="-120"/>
              </a:rPr>
              <a:t>運用・実務のロードマップ</a:t>
            </a:r>
            <a:endParaRPr lang="en-US" sz="1200" dirty="0"/>
          </a:p>
        </p:txBody>
      </p:sp>
      <p:sp>
        <p:nvSpPr>
          <p:cNvPr id="34" name="Text 29"/>
          <p:cNvSpPr txBox="1"/>
          <p:nvPr/>
        </p:nvSpPr>
        <p:spPr>
          <a:xfrm>
            <a:off x="8343900" y="2644445"/>
            <a:ext cx="3162910" cy="247802"/>
          </a:xfrm>
          <a:prstGeom prst="rect">
            <a:avLst/>
          </a:prstGeom>
          <a:noFill/>
          <a:ln/>
        </p:spPr>
        <p:txBody>
          <a:bodyPr wrap="square" lIns="0" tIns="0" rIns="0" bIns="0" rtlCol="0" anchor="ctr"/>
          <a:lstStyle/>
          <a:p>
            <a:pPr algn="l" indent="0" marL="0">
              <a:buNone/>
            </a:pPr>
            <a:r>
              <a:rPr lang="en-US" sz="1200" b="1" dirty="0">
                <a:solidFill>
                  <a:srgbClr val="555555"/>
                </a:solidFill>
                <a:latin typeface="BIZ UDGothic" pitchFamily="34" charset="0"/>
                <a:ea typeface="BIZ UDGothic" pitchFamily="34" charset="-122"/>
                <a:cs typeface="BIZ UDGothic" pitchFamily="34" charset="-120"/>
              </a:rPr>
              <a:t>Step 1: 最終確定・契約</a:t>
            </a:r>
            <a:endParaRPr lang="en-US" sz="1200" dirty="0"/>
          </a:p>
        </p:txBody>
      </p:sp>
      <p:sp>
        <p:nvSpPr>
          <p:cNvPr id="35" name="Shape 30"/>
          <p:cNvSpPr/>
          <p:nvPr/>
        </p:nvSpPr>
        <p:spPr>
          <a:xfrm>
            <a:off x="8343900" y="2906878"/>
            <a:ext cx="28346" cy="448056"/>
          </a:xfrm>
          <a:prstGeom prst="rect">
            <a:avLst/>
          </a:prstGeom>
          <a:solidFill>
            <a:srgbClr val="CCCCCC"/>
          </a:solidFill>
          <a:ln w="12700">
            <a:solidFill>
              <a:srgbClr val="CCCCCC">
                <a:alpha val="0"/>
              </a:srgbClr>
            </a:solidFill>
            <a:prstDash val="solid"/>
          </a:ln>
        </p:spPr>
      </p:sp>
      <p:sp>
        <p:nvSpPr>
          <p:cNvPr id="36" name="Text 31"/>
          <p:cNvSpPr txBox="1"/>
          <p:nvPr/>
        </p:nvSpPr>
        <p:spPr>
          <a:xfrm>
            <a:off x="8467344" y="2906878"/>
            <a:ext cx="3001061" cy="448056"/>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dirty="0">
                <a:solidFill>
                  <a:srgbClr val="333333"/>
                </a:solidFill>
                <a:latin typeface="BIZ UDGothic" pitchFamily="34" charset="0"/>
                <a:ea typeface="BIZ UDGothic" pitchFamily="34" charset="-122"/>
                <a:cs typeface="BIZ UDGothic" pitchFamily="34" charset="-120"/>
              </a:rPr>
              <a:t>戸田市との補償・工事範囲の最終確定および契約案の締結</a:t>
            </a:r>
            <a:endParaRPr lang="en-US" sz="1000" dirty="0"/>
          </a:p>
        </p:txBody>
      </p:sp>
      <p:sp>
        <p:nvSpPr>
          <p:cNvPr id="37" name="Text 32"/>
          <p:cNvSpPr txBox="1"/>
          <p:nvPr/>
        </p:nvSpPr>
        <p:spPr>
          <a:xfrm>
            <a:off x="8343900" y="3460090"/>
            <a:ext cx="3162910" cy="247802"/>
          </a:xfrm>
          <a:prstGeom prst="rect">
            <a:avLst/>
          </a:prstGeom>
          <a:noFill/>
          <a:ln/>
        </p:spPr>
        <p:txBody>
          <a:bodyPr wrap="square" lIns="0" tIns="0" rIns="0" bIns="0" rtlCol="0" anchor="ctr"/>
          <a:lstStyle/>
          <a:p>
            <a:pPr algn="l" indent="0" marL="0">
              <a:buNone/>
            </a:pPr>
            <a:r>
              <a:rPr lang="en-US" sz="1200" b="1" dirty="0">
                <a:solidFill>
                  <a:srgbClr val="555555"/>
                </a:solidFill>
                <a:latin typeface="BIZ UDGothic" pitchFamily="34" charset="0"/>
                <a:ea typeface="BIZ UDGothic" pitchFamily="34" charset="-122"/>
                <a:cs typeface="BIZ UDGothic" pitchFamily="34" charset="-120"/>
              </a:rPr>
              <a:t>Step 2: 法人設立実務</a:t>
            </a:r>
            <a:endParaRPr lang="en-US" sz="1200" dirty="0"/>
          </a:p>
        </p:txBody>
      </p:sp>
      <p:sp>
        <p:nvSpPr>
          <p:cNvPr id="38" name="Shape 33"/>
          <p:cNvSpPr/>
          <p:nvPr/>
        </p:nvSpPr>
        <p:spPr>
          <a:xfrm>
            <a:off x="8343900" y="3723437"/>
            <a:ext cx="28346" cy="448056"/>
          </a:xfrm>
          <a:prstGeom prst="rect">
            <a:avLst/>
          </a:prstGeom>
          <a:solidFill>
            <a:srgbClr val="CCCCCC"/>
          </a:solidFill>
          <a:ln w="12700">
            <a:solidFill>
              <a:srgbClr val="CCCCCC">
                <a:alpha val="0"/>
              </a:srgbClr>
            </a:solidFill>
            <a:prstDash val="solid"/>
          </a:ln>
        </p:spPr>
      </p:sp>
      <p:sp>
        <p:nvSpPr>
          <p:cNvPr id="39" name="Text 34"/>
          <p:cNvSpPr txBox="1"/>
          <p:nvPr/>
        </p:nvSpPr>
        <p:spPr>
          <a:xfrm>
            <a:off x="8467344" y="3723437"/>
            <a:ext cx="3001061" cy="448056"/>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dirty="0">
                <a:solidFill>
                  <a:srgbClr val="333333"/>
                </a:solidFill>
                <a:latin typeface="BIZ UDGothic" pitchFamily="34" charset="0"/>
                <a:ea typeface="BIZ UDGothic" pitchFamily="34" charset="-122"/>
                <a:cs typeface="BIZ UDGothic" pitchFamily="34" charset="-120"/>
              </a:rPr>
              <a:t>管理組合法人の設立登記、銀行口座開設、会計体制の整備</a:t>
            </a:r>
            <a:endParaRPr lang="en-US" sz="1000" dirty="0"/>
          </a:p>
        </p:txBody>
      </p:sp>
      <p:sp>
        <p:nvSpPr>
          <p:cNvPr id="40" name="Text 35"/>
          <p:cNvSpPr txBox="1"/>
          <p:nvPr/>
        </p:nvSpPr>
        <p:spPr>
          <a:xfrm>
            <a:off x="8343900" y="4276649"/>
            <a:ext cx="3162910" cy="247802"/>
          </a:xfrm>
          <a:prstGeom prst="rect">
            <a:avLst/>
          </a:prstGeom>
          <a:noFill/>
          <a:ln/>
        </p:spPr>
        <p:txBody>
          <a:bodyPr wrap="square" lIns="0" tIns="0" rIns="0" bIns="0" rtlCol="0" anchor="ctr"/>
          <a:lstStyle/>
          <a:p>
            <a:pPr algn="l" indent="0" marL="0">
              <a:buNone/>
            </a:pPr>
            <a:r>
              <a:rPr lang="en-US" sz="1200" b="1" dirty="0">
                <a:solidFill>
                  <a:srgbClr val="555555"/>
                </a:solidFill>
                <a:latin typeface="BIZ UDGothic" pitchFamily="34" charset="0"/>
                <a:ea typeface="BIZ UDGothic" pitchFamily="34" charset="-122"/>
                <a:cs typeface="BIZ UDGothic" pitchFamily="34" charset="-120"/>
              </a:rPr>
              <a:t>Step 3: 工事準備</a:t>
            </a:r>
            <a:endParaRPr lang="en-US" sz="1200" dirty="0"/>
          </a:p>
        </p:txBody>
      </p:sp>
      <p:sp>
        <p:nvSpPr>
          <p:cNvPr id="41" name="Shape 36"/>
          <p:cNvSpPr/>
          <p:nvPr/>
        </p:nvSpPr>
        <p:spPr>
          <a:xfrm>
            <a:off x="8343900" y="4539082"/>
            <a:ext cx="28346" cy="448056"/>
          </a:xfrm>
          <a:prstGeom prst="rect">
            <a:avLst/>
          </a:prstGeom>
          <a:solidFill>
            <a:srgbClr val="CCCCCC"/>
          </a:solidFill>
          <a:ln w="12700">
            <a:solidFill>
              <a:srgbClr val="CCCCCC">
                <a:alpha val="0"/>
              </a:srgbClr>
            </a:solidFill>
            <a:prstDash val="solid"/>
          </a:ln>
        </p:spPr>
      </p:sp>
      <p:sp>
        <p:nvSpPr>
          <p:cNvPr id="42" name="Text 37"/>
          <p:cNvSpPr txBox="1"/>
          <p:nvPr/>
        </p:nvSpPr>
        <p:spPr>
          <a:xfrm>
            <a:off x="8467344" y="4539082"/>
            <a:ext cx="3001061" cy="448056"/>
          </a:xfrm>
          <a:prstGeom prst="rect">
            <a:avLst/>
          </a:prstGeom>
          <a:solidFill>
            <a:srgbClr val="FFFFFF">
              <a:alpha val="0"/>
            </a:srgbClr>
          </a:solidFill>
          <a:ln>
            <a:solidFill>
              <a:srgbClr val="FFFFFF">
                <a:alpha val="0"/>
              </a:srgbClr>
            </a:solidFill>
          </a:ln>
        </p:spPr>
        <p:txBody>
          <a:bodyPr wrap="square" lIns="0" tIns="0" rIns="0" bIns="0" rtlCol="0" anchor="ctr"/>
          <a:lstStyle/>
          <a:p>
            <a:pPr algn="l" indent="0" marL="0">
              <a:buNone/>
            </a:pPr>
            <a:r>
              <a:rPr lang="en-US" sz="1000" dirty="0">
                <a:solidFill>
                  <a:srgbClr val="333333"/>
                </a:solidFill>
                <a:latin typeface="BIZ UDGothic" pitchFamily="34" charset="0"/>
                <a:ea typeface="BIZ UDGothic" pitchFamily="34" charset="-122"/>
                <a:cs typeface="BIZ UDGothic" pitchFamily="34" charset="-120"/>
              </a:rPr>
              <a:t>同時施工スケジュールの確定、居住者への周知、安全計画策定</a:t>
            </a:r>
            <a:endParaRPr lang="en-US" sz="1000" dirty="0"/>
          </a:p>
        </p:txBody>
      </p:sp>
      <p:sp>
        <p:nvSpPr>
          <p:cNvPr id="43" name="Text 38"/>
          <p:cNvSpPr txBox="1"/>
          <p:nvPr/>
        </p:nvSpPr>
        <p:spPr>
          <a:xfrm>
            <a:off x="9346997" y="5121554"/>
            <a:ext cx="2235708" cy="228600"/>
          </a:xfrm>
          <a:prstGeom prst="rect">
            <a:avLst/>
          </a:prstGeom>
          <a:noFill/>
          <a:ln/>
        </p:spPr>
        <p:txBody>
          <a:bodyPr wrap="square" lIns="0" tIns="0" rIns="0" bIns="0" rtlCol="0" anchor="ctr"/>
          <a:lstStyle/>
          <a:p>
            <a:pPr algn="l" indent="0" marL="0">
              <a:buNone/>
            </a:pPr>
            <a:r>
              <a:rPr lang="en-US" sz="800" dirty="0">
                <a:solidFill>
                  <a:srgbClr val="333333"/>
                </a:solidFill>
                <a:latin typeface="BIZ UDGothic" pitchFamily="34" charset="0"/>
                <a:ea typeface="BIZ UDGothic" pitchFamily="34" charset="-122"/>
                <a:cs typeface="BIZ UDGothic" pitchFamily="34" charset="-120"/>
              </a:rPr>
              <a:t> 速やかな着手が必要 </a:t>
            </a:r>
            <a:endParaRPr lang="en-US" sz="1000" dirty="0"/>
          </a:p>
        </p:txBody>
      </p:sp>
      <p:pic>
        <p:nvPicPr>
          <p:cNvPr id="44" name="Image 3" descr="preencoded.png">    </p:cNvPr>
          <p:cNvPicPr>
            <a:picLocks noChangeAspect="1"/>
          </p:cNvPicPr>
          <p:nvPr/>
        </p:nvPicPr>
        <p:blipFill>
          <a:blip r:embed="rId4"/>
          <a:srcRect l="-2838" r="-2838" t="0" b="0"/>
          <a:stretch/>
        </p:blipFill>
        <p:spPr>
          <a:xfrm>
            <a:off x="9154973" y="5167274"/>
            <a:ext cx="123444" cy="133502"/>
          </a:xfrm>
          <a:prstGeom prst="rect">
            <a:avLst/>
          </a:prstGeom>
        </p:spPr>
      </p:pic>
      <p:sp>
        <p:nvSpPr>
          <p:cNvPr id="45" name="Text 39"/>
          <p:cNvSpPr txBox="1"/>
          <p:nvPr/>
        </p:nvSpPr>
        <p:spPr>
          <a:xfrm>
            <a:off x="609905" y="6286500"/>
            <a:ext cx="4000500" cy="210312"/>
          </a:xfrm>
          <a:prstGeom prst="rect">
            <a:avLst/>
          </a:prstGeom>
          <a:noFill/>
          <a:ln/>
        </p:spPr>
        <p:txBody>
          <a:bodyPr wrap="square" lIns="0" tIns="0" rIns="0" bIns="0" rtlCol="0" anchor="ctr"/>
          <a:lstStyle/>
          <a:p>
            <a:pPr algn="l" indent="0" marL="0">
              <a:buNone/>
            </a:pPr>
            <a:r>
              <a:rPr lang="en-US" sz="1000" dirty="0">
                <a:solidFill>
                  <a:srgbClr val="333333">
                    <a:alpha val="80000"/>
                  </a:srgbClr>
                </a:solidFill>
                <a:latin typeface="BIZ UDGothic" pitchFamily="34" charset="0"/>
                <a:ea typeface="BIZ UDGothic" pitchFamily="34" charset="-122"/>
                <a:cs typeface="BIZ UDGothic" pitchFamily="34" charset="-120"/>
              </a:rPr>
              <a:t>作成者: 管理組合 理事会</a:t>
            </a:r>
            <a:endParaRPr lang="en-US" sz="1000" dirty="0"/>
          </a:p>
        </p:txBody>
      </p:sp>
      <p:sp>
        <p:nvSpPr>
          <p:cNvPr id="46" name="Text 40"/>
          <p:cNvSpPr txBox="1"/>
          <p:nvPr/>
        </p:nvSpPr>
        <p:spPr>
          <a:xfrm>
            <a:off x="7582205" y="6286500"/>
            <a:ext cx="4000500" cy="210312"/>
          </a:xfrm>
          <a:prstGeom prst="rect">
            <a:avLst/>
          </a:prstGeom>
          <a:noFill/>
          <a:ln/>
        </p:spPr>
        <p:txBody>
          <a:bodyPr wrap="square" lIns="0" tIns="0" rIns="0" bIns="0" rtlCol="0" anchor="ctr"/>
          <a:lstStyle/>
          <a:p>
            <a:pPr algn="r" indent="0" marL="0">
              <a:buNone/>
            </a:pPr>
            <a:r>
              <a:rPr lang="en-US" sz="1000" dirty="0">
                <a:solidFill>
                  <a:srgbClr val="007BFF"/>
                </a:solidFill>
                <a:latin typeface="BIZ UDGothic" pitchFamily="34" charset="0"/>
                <a:ea typeface="BIZ UDGothic" pitchFamily="34" charset="-122"/>
                <a:cs typeface="BIZ UDGothic" pitchFamily="34" charset="-120"/>
              </a:rPr>
              <a:t>道路拡張対策委員会</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6476695" y="-1904695"/>
            <a:ext cx="7619695" cy="7619695"/>
          </a:xfrm>
          <a:prstGeom prst="ellipse">
            <a:avLst/>
          </a:prstGeom>
          <a:solidFill>
            <a:srgbClr val="007BFF">
              <a:alpha val="3000"/>
            </a:srgbClr>
          </a:solidFill>
          <a:ln w="12700">
            <a:solidFill>
              <a:srgbClr val="FFFFFF">
                <a:alpha val="0"/>
              </a:srgbClr>
            </a:solidFill>
            <a:prstDash val="solid"/>
          </a:ln>
        </p:spPr>
      </p:sp>
      <p:sp>
        <p:nvSpPr>
          <p:cNvPr id="4" name="Shape 2"/>
          <p:cNvSpPr/>
          <p:nvPr/>
        </p:nvSpPr>
        <p:spPr>
          <a:xfrm>
            <a:off x="609905" y="4572000"/>
            <a:ext cx="5219395" cy="1524305"/>
          </a:xfrm>
          <a:prstGeom prst="roundRect">
            <a:avLst>
              <a:gd name="adj" fmla="val 2999"/>
            </a:avLst>
          </a:prstGeom>
          <a:solidFill>
            <a:srgbClr val="E6F2FF"/>
          </a:solidFill>
          <a:ln/>
        </p:spPr>
      </p:sp>
      <p:sp>
        <p:nvSpPr>
          <p:cNvPr id="5" name="Shape 3"/>
          <p:cNvSpPr/>
          <p:nvPr/>
        </p:nvSpPr>
        <p:spPr>
          <a:xfrm>
            <a:off x="609905" y="4572000"/>
            <a:ext cx="75895" cy="1524305"/>
          </a:xfrm>
          <a:prstGeom prst="roundRect">
            <a:avLst>
              <a:gd name="adj" fmla="val 60241"/>
            </a:avLst>
          </a:prstGeom>
          <a:solidFill>
            <a:srgbClr val="007BFF"/>
          </a:solidFill>
          <a:ln w="12700">
            <a:solidFill>
              <a:srgbClr val="007BFF">
                <a:alpha val="0"/>
              </a:srgbClr>
            </a:solidFill>
            <a:prstDash val="solid"/>
          </a:ln>
        </p:spPr>
      </p:sp>
      <p:sp>
        <p:nvSpPr>
          <p:cNvPr id="6" name="Shape 4"/>
          <p:cNvSpPr/>
          <p:nvPr/>
        </p:nvSpPr>
        <p:spPr>
          <a:xfrm>
            <a:off x="6286500" y="2190902"/>
            <a:ext cx="5429707" cy="2000707"/>
          </a:xfrm>
          <a:prstGeom prst="roundRect">
            <a:avLst>
              <a:gd name="adj" fmla="val 1741"/>
            </a:avLst>
          </a:prstGeom>
          <a:solidFill>
            <a:srgbClr val="F8F9FA"/>
          </a:solidFill>
          <a:ln/>
          <a:effectLst>
            <a:outerShdw sx="100000" sy="100000" kx="0" ky="0" algn="bl" rotWithShape="0" blurRad="50800" dist="25400" dir="16200000">
              <a:srgbClr val="000000">
                <a:alpha val="5000"/>
              </a:srgbClr>
            </a:outerShdw>
          </a:effectLst>
        </p:spPr>
      </p:sp>
      <p:sp>
        <p:nvSpPr>
          <p:cNvPr id="7" name="Shape 5"/>
          <p:cNvSpPr/>
          <p:nvPr/>
        </p:nvSpPr>
        <p:spPr>
          <a:xfrm>
            <a:off x="6286500" y="2190902"/>
            <a:ext cx="38405" cy="2000707"/>
          </a:xfrm>
          <a:prstGeom prst="roundRect">
            <a:avLst>
              <a:gd name="adj" fmla="val 90702"/>
            </a:avLst>
          </a:prstGeom>
          <a:solidFill>
            <a:srgbClr val="007BFF"/>
          </a:solidFill>
          <a:ln w="12700">
            <a:solidFill>
              <a:srgbClr val="007BFF">
                <a:alpha val="0"/>
              </a:srgbClr>
            </a:solidFill>
            <a:prstDash val="solid"/>
          </a:ln>
        </p:spPr>
      </p:sp>
      <p:sp>
        <p:nvSpPr>
          <p:cNvPr id="8" name="Shape 6"/>
          <p:cNvSpPr/>
          <p:nvPr/>
        </p:nvSpPr>
        <p:spPr>
          <a:xfrm>
            <a:off x="6286500" y="4572000"/>
            <a:ext cx="5429707" cy="1524305"/>
          </a:xfrm>
          <a:prstGeom prst="roundRect">
            <a:avLst>
              <a:gd name="adj" fmla="val 2999"/>
            </a:avLst>
          </a:prstGeom>
          <a:solidFill>
            <a:srgbClr val="F8F9FA"/>
          </a:solidFill>
          <a:ln/>
          <a:effectLst>
            <a:outerShdw sx="100000" sy="100000" kx="0" ky="0" algn="bl" rotWithShape="0" blurRad="50800" dist="25400" dir="16200000">
              <a:srgbClr val="000000">
                <a:alpha val="5000"/>
              </a:srgbClr>
            </a:outerShdw>
          </a:effectLst>
        </p:spPr>
      </p:sp>
      <p:sp>
        <p:nvSpPr>
          <p:cNvPr id="9" name="Shape 7"/>
          <p:cNvSpPr/>
          <p:nvPr/>
        </p:nvSpPr>
        <p:spPr>
          <a:xfrm>
            <a:off x="6286500" y="4572000"/>
            <a:ext cx="38405" cy="1524305"/>
          </a:xfrm>
          <a:prstGeom prst="roundRect">
            <a:avLst>
              <a:gd name="adj" fmla="val 119047"/>
            </a:avLst>
          </a:prstGeom>
          <a:solidFill>
            <a:srgbClr val="007BFF"/>
          </a:solidFill>
          <a:ln w="12700">
            <a:solidFill>
              <a:srgbClr val="007BFF">
                <a:alpha val="0"/>
              </a:srgbClr>
            </a:solidFill>
            <a:prstDash val="solid"/>
          </a:ln>
        </p:spPr>
      </p:sp>
      <p:pic>
        <p:nvPicPr>
          <p:cNvPr id="10" name="Image 0" descr="preencoded.png">    </p:cNvPr>
          <p:cNvPicPr>
            <a:picLocks noChangeAspect="1"/>
          </p:cNvPicPr>
          <p:nvPr/>
        </p:nvPicPr>
        <p:blipFill>
          <a:blip r:embed="rId1"/>
          <a:srcRect l="0" r="0" t="0" b="0"/>
          <a:stretch/>
        </p:blipFill>
        <p:spPr>
          <a:xfrm>
            <a:off x="609905" y="381305"/>
            <a:ext cx="228600" cy="228600"/>
          </a:xfrm>
          <a:prstGeom prst="rect">
            <a:avLst/>
          </a:prstGeom>
        </p:spPr>
      </p:pic>
      <p:sp>
        <p:nvSpPr>
          <p:cNvPr id="11" name="Text 8"/>
          <p:cNvSpPr txBox="1"/>
          <p:nvPr/>
        </p:nvSpPr>
        <p:spPr>
          <a:xfrm>
            <a:off x="952805" y="533095"/>
            <a:ext cx="4000500" cy="171907"/>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総会議案書（最終版）</a:t>
            </a:r>
            <a:endParaRPr lang="en-US" sz="1300" dirty="0"/>
          </a:p>
        </p:txBody>
      </p:sp>
      <p:sp>
        <p:nvSpPr>
          <p:cNvPr id="12" name="Text 9"/>
          <p:cNvSpPr txBox="1"/>
          <p:nvPr/>
        </p:nvSpPr>
        <p:spPr>
          <a:xfrm>
            <a:off x="609905" y="952805"/>
            <a:ext cx="11278210" cy="685800"/>
          </a:xfrm>
          <a:prstGeom prst="rect">
            <a:avLst/>
          </a:prstGeom>
          <a:noFill/>
          <a:ln/>
        </p:spPr>
        <p:txBody>
          <a:bodyPr wrap="square" lIns="0" tIns="0" rIns="0" bIns="0" rtlCol="0" anchor="ctr"/>
          <a:lstStyle/>
          <a:p>
            <a:pPr algn="l" indent="0" marL="0">
              <a:buNone/>
            </a:pPr>
            <a:r>
              <a:rPr lang="en-US" sz="5400" b="1" spc="150" kern="0" dirty="0">
                <a:solidFill>
                  <a:srgbClr val="333333"/>
                </a:solidFill>
                <a:latin typeface="BIZ UDGothic" pitchFamily="34" charset="0"/>
                <a:ea typeface="BIZ UDGothic" pitchFamily="34" charset="-122"/>
                <a:cs typeface="BIZ UDGothic" pitchFamily="34" charset="-120"/>
              </a:rPr>
              <a:t>まとめ／次のステップ</a:t>
            </a:r>
            <a:endParaRPr lang="en-US" sz="5400" dirty="0"/>
          </a:p>
        </p:txBody>
      </p:sp>
      <p:sp>
        <p:nvSpPr>
          <p:cNvPr id="13" name="Text 10"/>
          <p:cNvSpPr txBox="1"/>
          <p:nvPr/>
        </p:nvSpPr>
        <p:spPr>
          <a:xfrm>
            <a:off x="609905" y="2190902"/>
            <a:ext cx="5334610" cy="267005"/>
          </a:xfrm>
          <a:prstGeom prst="rect">
            <a:avLst/>
          </a:prstGeom>
          <a:noFill/>
          <a:ln/>
        </p:spPr>
        <p:txBody>
          <a:bodyPr wrap="square" lIns="0" tIns="0" rIns="0" bIns="0" rtlCol="0" anchor="ctr"/>
          <a:lstStyle/>
          <a:p>
            <a:pPr algn="l" indent="0" marL="0">
              <a:buNone/>
            </a:pPr>
            <a:r>
              <a:rPr lang="en-US" sz="2100" b="1" dirty="0">
                <a:solidFill>
                  <a:srgbClr val="007BFF"/>
                </a:solidFill>
                <a:latin typeface="BIZ UDGothic" pitchFamily="34" charset="0"/>
                <a:ea typeface="BIZ UDGothic" pitchFamily="34" charset="-122"/>
                <a:cs typeface="BIZ UDGothic" pitchFamily="34" charset="-120"/>
              </a:rPr>
              <a:t>本件の価値</a:t>
            </a:r>
            <a:endParaRPr lang="en-US" sz="2100" dirty="0"/>
          </a:p>
        </p:txBody>
      </p:sp>
      <p:sp>
        <p:nvSpPr>
          <p:cNvPr id="14" name="Text 11"/>
          <p:cNvSpPr txBox="1"/>
          <p:nvPr/>
        </p:nvSpPr>
        <p:spPr>
          <a:xfrm>
            <a:off x="838505" y="2648102"/>
            <a:ext cx="5106010" cy="342900"/>
          </a:xfrm>
          <a:prstGeom prst="rect">
            <a:avLst/>
          </a:prstGeom>
          <a:noFill/>
          <a:ln/>
        </p:spPr>
        <p:txBody>
          <a:bodyPr wrap="square" lIns="0" tIns="0" rIns="0" bIns="0" rtlCol="0" anchor="ctr"/>
          <a:lstStyle/>
          <a:p>
            <a:pPr algn="l" indent="0" marL="0">
              <a:buNone/>
            </a:pPr>
            <a:r>
              <a:rPr lang="en-US" sz="1500" dirty="0">
                <a:solidFill>
                  <a:srgbClr val="333333"/>
                </a:solidFill>
                <a:latin typeface="BIZ UDGothic" pitchFamily="34" charset="0"/>
                <a:ea typeface="BIZ UDGothic" pitchFamily="34" charset="-122"/>
                <a:cs typeface="BIZ UDGothic" pitchFamily="34" charset="-120"/>
              </a:rPr>
              <a:t>住民一時金負担なしで資産増と必須工事の同時達成</a:t>
            </a:r>
            <a:endParaRPr lang="en-US" sz="1500" dirty="0"/>
          </a:p>
        </p:txBody>
      </p:sp>
      <p:sp>
        <p:nvSpPr>
          <p:cNvPr id="15" name="Text 12"/>
          <p:cNvSpPr txBox="1"/>
          <p:nvPr/>
        </p:nvSpPr>
        <p:spPr>
          <a:xfrm>
            <a:off x="838505" y="2991002"/>
            <a:ext cx="5106010" cy="342900"/>
          </a:xfrm>
          <a:prstGeom prst="rect">
            <a:avLst/>
          </a:prstGeom>
          <a:noFill/>
          <a:ln/>
        </p:spPr>
        <p:txBody>
          <a:bodyPr wrap="square" lIns="0" tIns="0" rIns="0" bIns="0" rtlCol="0" anchor="ctr"/>
          <a:lstStyle/>
          <a:p>
            <a:pPr algn="l" indent="0" marL="0">
              <a:buNone/>
            </a:pPr>
            <a:r>
              <a:rPr lang="en-US" sz="1500" dirty="0">
                <a:solidFill>
                  <a:srgbClr val="333333"/>
                </a:solidFill>
                <a:latin typeface="BIZ UDGothic" pitchFamily="34" charset="0"/>
                <a:ea typeface="BIZ UDGothic" pitchFamily="34" charset="-122"/>
                <a:cs typeface="BIZ UDGothic" pitchFamily="34" charset="-120"/>
              </a:rPr>
              <a:t>将来の単独施工リスク（高コスト・長期化）を回避</a:t>
            </a:r>
            <a:endParaRPr lang="en-US" sz="1500" dirty="0"/>
          </a:p>
        </p:txBody>
      </p:sp>
      <p:sp>
        <p:nvSpPr>
          <p:cNvPr id="16" name="Text 13"/>
          <p:cNvSpPr txBox="1"/>
          <p:nvPr/>
        </p:nvSpPr>
        <p:spPr>
          <a:xfrm>
            <a:off x="838505" y="3333902"/>
            <a:ext cx="5106010" cy="342900"/>
          </a:xfrm>
          <a:prstGeom prst="rect">
            <a:avLst/>
          </a:prstGeom>
          <a:noFill/>
          <a:ln/>
        </p:spPr>
        <p:txBody>
          <a:bodyPr wrap="square" lIns="0" tIns="0" rIns="0" bIns="0" rtlCol="0" anchor="ctr"/>
          <a:lstStyle/>
          <a:p>
            <a:pPr algn="l" indent="0" marL="0">
              <a:buNone/>
            </a:pPr>
            <a:r>
              <a:rPr lang="en-US" sz="1500" dirty="0">
                <a:solidFill>
                  <a:srgbClr val="333333"/>
                </a:solidFill>
                <a:latin typeface="BIZ UDGothic" pitchFamily="34" charset="0"/>
                <a:ea typeface="BIZ UDGothic" pitchFamily="34" charset="-122"/>
                <a:cs typeface="BIZ UDGothic" pitchFamily="34" charset="-120"/>
              </a:rPr>
              <a:t>契約・登記・補償の一元管理で実務負荷を低減</a:t>
            </a:r>
            <a:endParaRPr lang="en-US" sz="1500" dirty="0"/>
          </a:p>
        </p:txBody>
      </p:sp>
      <p:pic>
        <p:nvPicPr>
          <p:cNvPr id="17" name="Image 1" descr="preencoded.png">    </p:cNvPr>
          <p:cNvPicPr>
            <a:picLocks noChangeAspect="1"/>
          </p:cNvPicPr>
          <p:nvPr/>
        </p:nvPicPr>
        <p:blipFill>
          <a:blip r:embed="rId2"/>
          <a:srcRect l="0" r="0" t="0" b="0"/>
          <a:stretch/>
        </p:blipFill>
        <p:spPr>
          <a:xfrm>
            <a:off x="800100" y="4772254"/>
            <a:ext cx="304495" cy="304495"/>
          </a:xfrm>
          <a:prstGeom prst="rect">
            <a:avLst/>
          </a:prstGeom>
        </p:spPr>
      </p:pic>
      <p:sp>
        <p:nvSpPr>
          <p:cNvPr id="18" name="Text 14"/>
          <p:cNvSpPr txBox="1"/>
          <p:nvPr/>
        </p:nvSpPr>
        <p:spPr>
          <a:xfrm>
            <a:off x="1333195" y="4762195"/>
            <a:ext cx="4381805" cy="210312"/>
          </a:xfrm>
          <a:prstGeom prst="rect">
            <a:avLst/>
          </a:prstGeom>
          <a:noFill/>
          <a:ln/>
        </p:spPr>
        <p:txBody>
          <a:bodyPr wrap="square" lIns="0" tIns="0" rIns="0" bIns="0" rtlCol="0" anchor="ctr"/>
          <a:lstStyle/>
          <a:p>
            <a:pPr algn="l" indent="0" marL="0">
              <a:buNone/>
            </a:pPr>
            <a:r>
              <a:rPr lang="en-US" sz="1600" b="1" dirty="0">
                <a:solidFill>
                  <a:srgbClr val="007BFF"/>
                </a:solidFill>
                <a:latin typeface="BIZ UDGothic" pitchFamily="34" charset="0"/>
                <a:ea typeface="BIZ UDGothic" pitchFamily="34" charset="-122"/>
                <a:cs typeface="BIZ UDGothic" pitchFamily="34" charset="-120"/>
              </a:rPr>
              <a:t>総括メッセージ</a:t>
            </a:r>
            <a:endParaRPr lang="en-US" sz="1600" dirty="0"/>
          </a:p>
        </p:txBody>
      </p:sp>
      <p:sp>
        <p:nvSpPr>
          <p:cNvPr id="19" name="Text 15"/>
          <p:cNvSpPr txBox="1"/>
          <p:nvPr/>
        </p:nvSpPr>
        <p:spPr>
          <a:xfrm>
            <a:off x="1333195" y="5067605"/>
            <a:ext cx="4267505" cy="857707"/>
          </a:xfrm>
          <a:prstGeom prst="rect">
            <a:avLst/>
          </a:prstGeom>
          <a:noFill/>
          <a:ln/>
        </p:spPr>
        <p:txBody>
          <a:bodyPr wrap="square" lIns="0" tIns="0" rIns="0" bIns="0" rtlCol="0" anchor="ctr"/>
          <a:lstStyle/>
          <a:p>
            <a:pPr algn="l" indent="0" marL="0">
              <a:buNone/>
            </a:pPr>
            <a:r>
              <a:rPr lang="en-US" sz="1500" b="1" dirty="0">
                <a:solidFill>
                  <a:srgbClr val="333333"/>
                </a:solidFill>
                <a:latin typeface="BIZ UDGothic" pitchFamily="34" charset="0"/>
                <a:ea typeface="BIZ UDGothic" pitchFamily="34" charset="-122"/>
                <a:cs typeface="BIZ UDGothic" pitchFamily="34" charset="-120"/>
              </a:rPr>
              <a:t> 合理性・タイミング・財務効果の三拍子が揃った機会。</a:t>
            </a:r>
            <a:pPr algn="l" indent="0" marL="0">
              <a:buNone/>
            </a:pPr>
            <a:endParaRPr lang="en-US" sz="1500" dirty="0"/>
          </a:p>
          <a:p>
            <a:pPr algn="l" indent="0" marL="0">
              <a:buNone/>
            </a:pPr>
            <a:r>
              <a:rPr lang="en-US" sz="1500" b="1" dirty="0">
                <a:solidFill>
                  <a:srgbClr val="333333"/>
                </a:solidFill>
                <a:latin typeface="BIZ UDGothic" pitchFamily="34" charset="0"/>
                <a:ea typeface="BIZ UDGothic" pitchFamily="34" charset="-122"/>
                <a:cs typeface="BIZ UDGothic" pitchFamily="34" charset="-120"/>
              </a:rPr>
              <a:t>合意形成を図り、速やかに実施へ。 </a:t>
            </a:r>
            <a:endParaRPr lang="en-US" sz="1500" dirty="0"/>
          </a:p>
        </p:txBody>
      </p:sp>
      <p:sp>
        <p:nvSpPr>
          <p:cNvPr id="20" name="Text 16"/>
          <p:cNvSpPr txBox="1"/>
          <p:nvPr/>
        </p:nvSpPr>
        <p:spPr>
          <a:xfrm>
            <a:off x="6524244" y="2381098"/>
            <a:ext cx="5201107" cy="228600"/>
          </a:xfrm>
          <a:prstGeom prst="rect">
            <a:avLst/>
          </a:prstGeom>
          <a:noFill/>
          <a:ln/>
        </p:spPr>
        <p:txBody>
          <a:bodyPr wrap="square" lIns="0" tIns="0" rIns="0" bIns="0" rtlCol="0" anchor="ctr"/>
          <a:lstStyle/>
          <a:p>
            <a:pPr algn="l" indent="0" marL="0">
              <a:buNone/>
            </a:pPr>
            <a:r>
              <a:rPr lang="en-US" sz="1800" b="1" dirty="0">
                <a:solidFill>
                  <a:srgbClr val="007BFF"/>
                </a:solidFill>
                <a:latin typeface="BIZ UDGothic" pitchFamily="34" charset="0"/>
                <a:ea typeface="BIZ UDGothic" pitchFamily="34" charset="-122"/>
                <a:cs typeface="BIZ UDGothic" pitchFamily="34" charset="-120"/>
              </a:rPr>
              <a:t>次のステップ（理事会・事務局）</a:t>
            </a:r>
            <a:endParaRPr lang="en-US" sz="1800" dirty="0"/>
          </a:p>
        </p:txBody>
      </p:sp>
      <p:sp>
        <p:nvSpPr>
          <p:cNvPr id="21" name="Text 17"/>
          <p:cNvSpPr txBox="1"/>
          <p:nvPr/>
        </p:nvSpPr>
        <p:spPr>
          <a:xfrm>
            <a:off x="6715354" y="2752344"/>
            <a:ext cx="5010912" cy="277063"/>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市との最終協議（負担区分・見積精査・工程合意）</a:t>
            </a:r>
            <a:endParaRPr lang="en-US" sz="1300" dirty="0"/>
          </a:p>
        </p:txBody>
      </p:sp>
      <p:sp>
        <p:nvSpPr>
          <p:cNvPr id="22" name="Text 18"/>
          <p:cNvSpPr txBox="1"/>
          <p:nvPr/>
        </p:nvSpPr>
        <p:spPr>
          <a:xfrm>
            <a:off x="6715354" y="3103474"/>
            <a:ext cx="5010912" cy="277063"/>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総会決議文案・定款案・委任範囲の最終化</a:t>
            </a:r>
            <a:endParaRPr lang="en-US" sz="1300" dirty="0"/>
          </a:p>
        </p:txBody>
      </p:sp>
      <p:sp>
        <p:nvSpPr>
          <p:cNvPr id="23" name="Text 19"/>
          <p:cNvSpPr txBox="1"/>
          <p:nvPr/>
        </p:nvSpPr>
        <p:spPr>
          <a:xfrm>
            <a:off x="6715354" y="3453689"/>
            <a:ext cx="5010912" cy="277063"/>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工事発注方式の選定（市見積活用含む）と監理体制設計</a:t>
            </a:r>
            <a:endParaRPr lang="en-US" sz="1300" dirty="0"/>
          </a:p>
        </p:txBody>
      </p:sp>
      <p:sp>
        <p:nvSpPr>
          <p:cNvPr id="24" name="Text 20"/>
          <p:cNvSpPr txBox="1"/>
          <p:nvPr/>
        </p:nvSpPr>
        <p:spPr>
          <a:xfrm>
            <a:off x="6524244" y="4762195"/>
            <a:ext cx="5201107" cy="228600"/>
          </a:xfrm>
          <a:prstGeom prst="rect">
            <a:avLst/>
          </a:prstGeom>
          <a:noFill/>
          <a:ln/>
        </p:spPr>
        <p:txBody>
          <a:bodyPr wrap="square" lIns="0" tIns="0" rIns="0" bIns="0" rtlCol="0" anchor="ctr"/>
          <a:lstStyle/>
          <a:p>
            <a:pPr algn="l" indent="0" marL="0">
              <a:buNone/>
            </a:pPr>
            <a:r>
              <a:rPr lang="en-US" sz="1800" b="1" dirty="0">
                <a:solidFill>
                  <a:srgbClr val="007BFF"/>
                </a:solidFill>
                <a:latin typeface="BIZ UDGothic" pitchFamily="34" charset="0"/>
                <a:ea typeface="BIZ UDGothic" pitchFamily="34" charset="-122"/>
                <a:cs typeface="BIZ UDGothic" pitchFamily="34" charset="-120"/>
              </a:rPr>
              <a:t>支援オプション（追加作成可能資料）</a:t>
            </a:r>
            <a:endParaRPr lang="en-US" sz="1800" dirty="0"/>
          </a:p>
        </p:txBody>
      </p:sp>
      <p:sp>
        <p:nvSpPr>
          <p:cNvPr id="25" name="Text 21"/>
          <p:cNvSpPr txBox="1"/>
          <p:nvPr/>
        </p:nvSpPr>
        <p:spPr>
          <a:xfrm>
            <a:off x="6715354" y="5134356"/>
            <a:ext cx="5010912" cy="277063"/>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反対派想定Q&amp;A（論点別ファクトと一次情報ソース）</a:t>
            </a:r>
            <a:endParaRPr lang="en-US" sz="1300" dirty="0"/>
          </a:p>
        </p:txBody>
      </p:sp>
      <p:sp>
        <p:nvSpPr>
          <p:cNvPr id="26" name="Text 22"/>
          <p:cNvSpPr txBox="1"/>
          <p:nvPr/>
        </p:nvSpPr>
        <p:spPr>
          <a:xfrm>
            <a:off x="6715354" y="5484571"/>
            <a:ext cx="5010912" cy="277063"/>
          </a:xfrm>
          <a:prstGeom prst="rect">
            <a:avLst/>
          </a:prstGeom>
          <a:noFill/>
          <a:ln/>
        </p:spPr>
        <p:txBody>
          <a:bodyPr wrap="square" lIns="0" tIns="0" rIns="0" bIns="0" rtlCol="0" anchor="ctr"/>
          <a:lstStyle/>
          <a:p>
            <a:pPr algn="l" indent="0" marL="0">
              <a:buNone/>
            </a:pPr>
            <a:r>
              <a:rPr lang="en-US" sz="1300" dirty="0">
                <a:solidFill>
                  <a:srgbClr val="333333"/>
                </a:solidFill>
                <a:latin typeface="BIZ UDGothic" pitchFamily="34" charset="0"/>
                <a:ea typeface="BIZ UDGothic" pitchFamily="34" charset="-122"/>
                <a:cs typeface="BIZ UDGothic" pitchFamily="34" charset="-120"/>
              </a:rPr>
              <a:t>理事長説明台本（読み上げ用・5/10/20分版）</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Visual Extract to PPTX Converter</cp:lastModifiedBy>
  <cp:revision>1</cp:revision>
  <dcterms:created xsi:type="dcterms:W3CDTF">2026-03-27T23:58:33Z</dcterms:created>
  <dcterms:modified xsi:type="dcterms:W3CDTF">2026-03-27T23:58:33Z</dcterms:modified>
</cp:coreProperties>
</file>